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58" r:id="rId2"/>
    <p:sldId id="654" r:id="rId3"/>
    <p:sldId id="666" r:id="rId4"/>
    <p:sldId id="665" r:id="rId5"/>
    <p:sldId id="671" r:id="rId6"/>
    <p:sldId id="673" r:id="rId7"/>
    <p:sldId id="674" r:id="rId8"/>
    <p:sldId id="664" r:id="rId9"/>
  </p:sldIdLst>
  <p:sldSz cx="12192000" cy="68580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1pPr>
    <a:lvl2pPr marL="609585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2pPr>
    <a:lvl3pPr marL="121917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3pPr>
    <a:lvl4pPr marL="1828754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4pPr>
    <a:lvl5pPr marL="2438339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5pPr>
    <a:lvl6pPr marL="3047924" algn="l" defTabSz="609585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6pPr>
    <a:lvl7pPr marL="3657509" algn="l" defTabSz="609585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7pPr>
    <a:lvl8pPr marL="4267093" algn="l" defTabSz="609585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8pPr>
    <a:lvl9pPr marL="4876678" algn="l" defTabSz="609585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Semba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727"/>
    <a:srgbClr val="C2E5E6"/>
    <a:srgbClr val="0F5AA7"/>
    <a:srgbClr val="404040"/>
    <a:srgbClr val="276FB6"/>
    <a:srgbClr val="1A5A9A"/>
    <a:srgbClr val="2F6FAB"/>
    <a:srgbClr val="125AA7"/>
    <a:srgbClr val="296FB7"/>
    <a:srgbClr val="042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4434" autoAdjust="0"/>
  </p:normalViewPr>
  <p:slideViewPr>
    <p:cSldViewPr>
      <p:cViewPr varScale="1">
        <p:scale>
          <a:sx n="111" d="100"/>
          <a:sy n="111" d="100"/>
        </p:scale>
        <p:origin x="324" y="96"/>
      </p:cViewPr>
      <p:guideLst>
        <p:guide orient="horz" pos="1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638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entury Gothic Regular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entury Gothic Regular" charset="0"/>
            </a:endParaRP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entury Gothic Regular" charset="0"/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58E080-4CF5-DA4A-9651-4E11928DA0ED}" type="slidenum">
              <a:rPr lang="en-US">
                <a:latin typeface="Century Gothic Regular" charset="0"/>
              </a:rPr>
              <a:pPr>
                <a:defRPr/>
              </a:pPr>
              <a:t>‹#›</a:t>
            </a:fld>
            <a:endParaRPr lang="en-US" dirty="0">
              <a:latin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2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>
              <a:defRPr sz="1300" b="0" i="0">
                <a:solidFill>
                  <a:schemeClr val="tx1"/>
                </a:solidFill>
                <a:latin typeface="Century Gothic Regular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 b="0" i="0">
                <a:solidFill>
                  <a:schemeClr val="tx1"/>
                </a:solidFill>
                <a:latin typeface="Century Gothic Regular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>
              <a:defRPr sz="1300" b="0" i="0">
                <a:solidFill>
                  <a:schemeClr val="tx1"/>
                </a:solidFill>
                <a:latin typeface="Century Gothic Regular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 b="0" i="0">
                <a:solidFill>
                  <a:schemeClr val="tx1"/>
                </a:solidFill>
                <a:latin typeface="Century Gothic Regular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1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Century Gothic Regular" charset="0"/>
        <a:ea typeface="ＭＳ Ｐゴシック" charset="-128"/>
        <a:cs typeface="ＭＳ Ｐゴシック" charset="-128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Century Gothic Regular" charset="0"/>
        <a:ea typeface="ＭＳ Ｐゴシック" pitchFamily="23" charset="-128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Century Gothic Regular" charset="0"/>
        <a:ea typeface="ＭＳ Ｐゴシック" pitchFamily="23" charset="-128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Century Gothic Regular" charset="0"/>
        <a:ea typeface="ＭＳ Ｐゴシック" pitchFamily="23" charset="-128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Century Gothic Regular" charset="0"/>
        <a:ea typeface="ＭＳ Ｐゴシック" pitchFamily="23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8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3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7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1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7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2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0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9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 - Opt A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12192000" cy="51054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 Black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00"/>
            <a:ext cx="3611487" cy="564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" r="6169" b="6723"/>
          <a:stretch/>
        </p:blipFill>
        <p:spPr>
          <a:xfrm>
            <a:off x="0" y="0"/>
            <a:ext cx="12192000" cy="51054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 userDrawn="1">
            <p:ph type="ctrTitle"/>
          </p:nvPr>
        </p:nvSpPr>
        <p:spPr bwMode="black">
          <a:xfrm>
            <a:off x="838200" y="1295400"/>
            <a:ext cx="6172200" cy="1200329"/>
          </a:xfrm>
          <a:noFill/>
        </p:spPr>
        <p:txBody>
          <a:bodyPr wrap="square" lIns="91440" anchor="b" anchorCtr="0">
            <a:spAutoFit/>
          </a:bodyPr>
          <a:lstStyle>
            <a:lvl1pPr algn="l">
              <a:lnSpc>
                <a:spcPct val="90000"/>
              </a:lnSpc>
              <a:defRPr sz="4000" b="0" i="0" cap="none">
                <a:solidFill>
                  <a:schemeClr val="bg1"/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 userDrawn="1">
            <p:ph type="subTitle" idx="1" hasCustomPrompt="1"/>
          </p:nvPr>
        </p:nvSpPr>
        <p:spPr bwMode="gray">
          <a:xfrm>
            <a:off x="838200" y="2743200"/>
            <a:ext cx="6172200" cy="3554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bIns="4572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1800" b="0" i="0" cap="none" spc="0" baseline="0">
                <a:solidFill>
                  <a:schemeClr val="bg1"/>
                </a:solidFill>
                <a:effectLst/>
                <a:latin typeface="+mn-lt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subhead text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914400" y="2590800"/>
            <a:ext cx="2057400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12192000" cy="5105400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 Black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38200" y="2286000"/>
            <a:ext cx="6172200" cy="1200329"/>
          </a:xfrm>
          <a:noFill/>
        </p:spPr>
        <p:txBody>
          <a:bodyPr wrap="square" lIns="91440" anchor="b" anchorCtr="0">
            <a:spAutoFit/>
          </a:bodyPr>
          <a:lstStyle>
            <a:lvl1pPr algn="l">
              <a:lnSpc>
                <a:spcPct val="90000"/>
              </a:lnSpc>
              <a:defRPr sz="4000" b="0" i="0" cap="none">
                <a:solidFill>
                  <a:schemeClr val="bg1"/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4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38200" y="3810000"/>
            <a:ext cx="6172200" cy="3847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bIns="4572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2000" b="0" i="0" cap="none" spc="0" baseline="0">
                <a:solidFill>
                  <a:schemeClr val="bg1"/>
                </a:solidFill>
                <a:effectLst/>
                <a:latin typeface="+mn-lt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subhead text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914400" y="3657600"/>
            <a:ext cx="2057400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00"/>
            <a:ext cx="3611487" cy="56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902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11277600" cy="1366528"/>
          </a:xfrm>
        </p:spPr>
        <p:txBody>
          <a:bodyPr/>
          <a:lstStyle>
            <a:lvl1pPr>
              <a:lnSpc>
                <a:spcPct val="95000"/>
              </a:lnSpc>
              <a:buClr>
                <a:schemeClr val="tx1">
                  <a:lumMod val="65000"/>
                  <a:lumOff val="35000"/>
                </a:schemeClr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800">
                <a:solidFill>
                  <a:srgbClr val="4B4B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609600"/>
            <a:ext cx="1127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/>
              <a:t>Edit Master </a:t>
            </a:r>
            <a:r>
              <a:rPr lang="en-US" dirty="0"/>
              <a:t>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533400" y="457200"/>
            <a:ext cx="2057400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11277600" cy="1366528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800">
                <a:solidFill>
                  <a:srgbClr val="4B4B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7200" y="2133600"/>
            <a:ext cx="11277600" cy="384721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i="0" cap="none" spc="300" baseline="0">
                <a:solidFill>
                  <a:schemeClr val="accent3"/>
                </a:solidFill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609600"/>
            <a:ext cx="1127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533400" y="457200"/>
            <a:ext cx="2057400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2057399"/>
            <a:ext cx="5410200" cy="38100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i="0" cap="none" spc="300" baseline="0">
                <a:solidFill>
                  <a:schemeClr val="accent3"/>
                </a:solidFill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2057400"/>
            <a:ext cx="5435599" cy="38100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i="0" cap="none" spc="300" baseline="0">
                <a:solidFill>
                  <a:schemeClr val="accent3"/>
                </a:solidFill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5410200" cy="1366528"/>
          </a:xfrm>
        </p:spPr>
        <p:txBody>
          <a:bodyPr wrap="square">
            <a:spAutoFit/>
          </a:bodyPr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800">
                <a:solidFill>
                  <a:srgbClr val="4B4B4B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03435" y="2514600"/>
            <a:ext cx="5431365" cy="1366528"/>
          </a:xfrm>
        </p:spPr>
        <p:txBody>
          <a:bodyPr wrap="square">
            <a:spAutoFit/>
          </a:bodyPr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 sz="1800">
                <a:solidFill>
                  <a:srgbClr val="4B4B4B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609600"/>
            <a:ext cx="1127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533400" y="457200"/>
            <a:ext cx="2057400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609600"/>
            <a:ext cx="1127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en-US"/>
              <a:t>Edit Master </a:t>
            </a:r>
            <a:r>
              <a:rPr lang="en-US" dirty="0"/>
              <a:t>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533400" y="457200"/>
            <a:ext cx="2057400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609600"/>
            <a:ext cx="1127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7200" y="2133600"/>
            <a:ext cx="11277600" cy="384721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i="0" cap="none" spc="300" baseline="0">
                <a:solidFill>
                  <a:schemeClr val="accent3"/>
                </a:solidFill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533400" y="457200"/>
            <a:ext cx="2057400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05000"/>
            <a:ext cx="5130797" cy="1200329"/>
          </a:xfrm>
        </p:spPr>
        <p:txBody>
          <a:bodyPr wrap="square" anchor="t" anchorCtr="0">
            <a:spAutoFit/>
          </a:bodyPr>
          <a:lstStyle>
            <a:lvl1pPr algn="l">
              <a:defRPr sz="4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33400" y="1219200"/>
            <a:ext cx="5130797" cy="384721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 b="1" cap="none" spc="300">
                <a:solidFill>
                  <a:schemeClr val="accent3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533400" y="1752600"/>
            <a:ext cx="2057400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57200" y="2590800"/>
            <a:ext cx="11277600" cy="13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black">
          <a:xfrm>
            <a:off x="0" y="6492463"/>
            <a:ext cx="6858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b" anchorCtr="0">
            <a:prstTxWarp prst="textNoShape">
              <a:avLst/>
            </a:prstTxWarp>
            <a:spAutoFit/>
          </a:bodyPr>
          <a:lstStyle/>
          <a:p>
            <a:pPr algn="r"/>
            <a:fld id="{B2C5CB95-9817-1947-838C-B47211A7713A}" type="slidenum">
              <a:rPr lang="en-US" sz="1050" b="1" i="0" smtClean="0">
                <a:solidFill>
                  <a:schemeClr val="accent3"/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rPr>
              <a:pPr algn="r"/>
              <a:t>‹#›</a:t>
            </a:fld>
            <a:r>
              <a:rPr lang="en-US" sz="1050" b="1" i="0" dirty="0">
                <a:solidFill>
                  <a:schemeClr val="accent3"/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rPr>
              <a:t>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500157"/>
            <a:ext cx="4724400" cy="253916"/>
          </a:xfrm>
          <a:prstGeom prst="rect">
            <a:avLst/>
          </a:prstGeom>
          <a:noFill/>
        </p:spPr>
        <p:txBody>
          <a:bodyPr wrap="square" tIns="45720" bIns="45720" rtlCol="0" anchor="b" anchorCtr="0">
            <a:spAutoFit/>
          </a:bodyPr>
          <a:lstStyle/>
          <a:p>
            <a:pPr algn="l"/>
            <a:r>
              <a:rPr lang="en-US" sz="1050" b="0" i="0" cap="all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</a:rPr>
              <a:t>|</a:t>
            </a:r>
            <a:r>
              <a:rPr lang="en-US" sz="1050" b="0" i="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</a:rPr>
              <a:t>  </a:t>
            </a:r>
            <a:r>
              <a:rPr lang="en-US" sz="1050" b="0" i="0" cap="all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</a:rPr>
              <a:t>Confidential and</a:t>
            </a:r>
            <a:r>
              <a:rPr lang="en-US" sz="1050" b="0" i="0" cap="all" spc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</a:rPr>
              <a:t> Proprietary</a:t>
            </a:r>
            <a:endParaRPr lang="en-US" sz="1050" b="0" i="0" cap="all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 Regular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7200" y="609600"/>
            <a:ext cx="1127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910" y="6477000"/>
            <a:ext cx="1630290" cy="2549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61" r:id="rId3"/>
    <p:sldLayoutId id="2147483672" r:id="rId4"/>
    <p:sldLayoutId id="2147483664" r:id="rId5"/>
    <p:sldLayoutId id="2147483673" r:id="rId6"/>
    <p:sldLayoutId id="2147483665" r:id="rId7"/>
    <p:sldLayoutId id="2147483663" r:id="rId8"/>
    <p:sldLayoutId id="2147483674" r:id="rId9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 cap="none" spc="0" baseline="0">
          <a:solidFill>
            <a:schemeClr val="tx1">
              <a:lumMod val="65000"/>
              <a:lumOff val="35000"/>
            </a:schemeClr>
          </a:solidFill>
          <a:effectLst/>
          <a:latin typeface="Century Gothic Regular" charset="0"/>
          <a:ea typeface="Century Gothic Regular" charset="0"/>
          <a:cs typeface="Century Gothic Regular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67">
          <a:solidFill>
            <a:schemeClr val="tx1"/>
          </a:solidFill>
          <a:latin typeface="Arial" pitchFamily="23" charset="0"/>
          <a:ea typeface="ＭＳ Ｐゴシック" charset="-128"/>
        </a:defRPr>
      </a:lvl5pPr>
      <a:lvl6pPr marL="609585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6pPr>
      <a:lvl7pPr marL="1219170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7pPr>
      <a:lvl8pPr marL="1828754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8pPr>
      <a:lvl9pPr marL="2438339" algn="l" rtl="0" fontAlgn="base">
        <a:lnSpc>
          <a:spcPct val="95000"/>
        </a:lnSpc>
        <a:spcBef>
          <a:spcPct val="0"/>
        </a:spcBef>
        <a:spcAft>
          <a:spcPct val="0"/>
        </a:spcAft>
        <a:defRPr sz="2933">
          <a:solidFill>
            <a:schemeClr val="bg1"/>
          </a:solidFill>
          <a:latin typeface="Arial" pitchFamily="23" charset="0"/>
        </a:defRPr>
      </a:lvl9pPr>
    </p:titleStyle>
    <p:bodyStyle>
      <a:lvl1pPr marL="346075" indent="-346075" algn="l" rtl="0" eaLnBrk="0" fontAlgn="base" hangingPunct="0">
        <a:lnSpc>
          <a:spcPct val="95000"/>
        </a:lnSpc>
        <a:spcBef>
          <a:spcPts val="5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20000"/>
        <a:buFont typeface="Arial"/>
        <a:buChar char="•"/>
        <a:tabLst/>
        <a:defRPr sz="2000" b="0" i="0">
          <a:solidFill>
            <a:schemeClr val="tx1">
              <a:lumMod val="65000"/>
              <a:lumOff val="35000"/>
            </a:schemeClr>
          </a:solidFill>
          <a:latin typeface="Century Gothic Regular" charset="0"/>
          <a:ea typeface="ＭＳ Ｐゴシック" charset="-128"/>
          <a:cs typeface="Century Gothic Regular" charset="0"/>
        </a:defRPr>
      </a:lvl1pPr>
      <a:lvl2pPr marL="749300" indent="-288925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Char char="–"/>
        <a:tabLst/>
        <a:defRPr sz="1800" b="0" i="0">
          <a:solidFill>
            <a:schemeClr val="tx1">
              <a:lumMod val="65000"/>
              <a:lumOff val="35000"/>
            </a:schemeClr>
          </a:solidFill>
          <a:latin typeface="Century Gothic Regular" charset="0"/>
          <a:ea typeface="ＭＳ Ｐゴシック" pitchFamily="23" charset="-128"/>
          <a:cs typeface="Century Gothic Regular" charset="0"/>
        </a:defRPr>
      </a:lvl2pPr>
      <a:lvl3pPr marL="1154113" indent="-231775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Char char="•"/>
        <a:tabLst/>
        <a:defRPr sz="1800" b="0" i="0">
          <a:solidFill>
            <a:schemeClr val="tx1">
              <a:lumMod val="65000"/>
              <a:lumOff val="35000"/>
            </a:schemeClr>
          </a:solidFill>
          <a:latin typeface="Century Gothic Regular" charset="0"/>
          <a:ea typeface="ＭＳ Ｐゴシック" pitchFamily="23" charset="-128"/>
          <a:cs typeface="Century Gothic Regular" charset="0"/>
        </a:defRPr>
      </a:lvl3pPr>
      <a:lvl4pPr marL="1603375" indent="-230188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Font typeface=".AppleSystemUIFont" charset="-120"/>
        <a:buChar char="»"/>
        <a:tabLst/>
        <a:defRPr sz="1800" b="0" i="0">
          <a:solidFill>
            <a:schemeClr val="tx1">
              <a:lumMod val="65000"/>
              <a:lumOff val="35000"/>
            </a:schemeClr>
          </a:solidFill>
          <a:latin typeface="Century Gothic Regular" charset="0"/>
          <a:ea typeface="ＭＳ Ｐゴシック" pitchFamily="23" charset="-128"/>
          <a:cs typeface="Century Gothic Regular" charset="0"/>
        </a:defRPr>
      </a:lvl4pPr>
      <a:lvl5pPr marL="2065338" indent="-230188" algn="l" rtl="0" eaLnBrk="0" fontAlgn="base" hangingPunct="0">
        <a:lnSpc>
          <a:spcPct val="95000"/>
        </a:lnSpc>
        <a:spcBef>
          <a:spcPts val="0"/>
        </a:spcBef>
        <a:spcAft>
          <a:spcPts val="500"/>
        </a:spcAft>
        <a:buClr>
          <a:schemeClr val="bg2">
            <a:lumMod val="75000"/>
          </a:schemeClr>
        </a:buClr>
        <a:buChar char="»"/>
        <a:tabLst/>
        <a:defRPr sz="1800" b="0" i="0">
          <a:solidFill>
            <a:schemeClr val="tx2"/>
          </a:solidFill>
          <a:latin typeface="Calibri Regular" charset="0"/>
          <a:ea typeface="ＭＳ Ｐゴシック" pitchFamily="23" charset="-128"/>
          <a:cs typeface="Calibri Regular" charset="0"/>
        </a:defRPr>
      </a:lvl5pPr>
      <a:lvl6pPr marL="3352716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6pPr>
      <a:lvl7pPr marL="3962301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7pPr>
      <a:lvl8pPr marL="4571886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8pPr>
      <a:lvl9pPr marL="5181470" indent="-304792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9372600" cy="1200329"/>
          </a:xfrm>
        </p:spPr>
        <p:txBody>
          <a:bodyPr/>
          <a:lstStyle/>
          <a:p>
            <a:r>
              <a:rPr lang="en-US" dirty="0"/>
              <a:t>Cyber Week 2017 - Grill the Experts!</a:t>
            </a:r>
            <a:br>
              <a:rPr lang="en-US" dirty="0"/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gray">
          <a:xfrm>
            <a:off x="838200" y="5377934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3" charset="2"/>
              <a:buNone/>
              <a:tabLst/>
              <a:defRPr sz="2000" b="0" i="0" cap="none" spc="0" baseline="0">
                <a:solidFill>
                  <a:schemeClr val="bg1"/>
                </a:solidFill>
                <a:effectLst/>
                <a:latin typeface="+mn-lt"/>
                <a:ea typeface="Century Gothic Bold" charset="0"/>
                <a:cs typeface="Century Gothic Bold" charset="0"/>
              </a:defRPr>
            </a:lvl1pPr>
            <a:lvl2pPr marL="749300" indent="-288925" algn="l" rtl="0" eaLnBrk="0" fontAlgn="base" hangingPunct="0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Char char="–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  <a:ea typeface="ＭＳ Ｐゴシック" pitchFamily="23" charset="-128"/>
                <a:cs typeface="Century Gothic Regular" charset="0"/>
              </a:defRPr>
            </a:lvl2pPr>
            <a:lvl3pPr marL="1154113" indent="-231775" algn="l" rtl="0" eaLnBrk="0" fontAlgn="base" hangingPunct="0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Char char="•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  <a:ea typeface="ＭＳ Ｐゴシック" pitchFamily="23" charset="-128"/>
                <a:cs typeface="Century Gothic Regular" charset="0"/>
              </a:defRPr>
            </a:lvl3pPr>
            <a:lvl4pPr marL="1603375" indent="-230188" algn="l" rtl="0" eaLnBrk="0" fontAlgn="base" hangingPunct="0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»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  <a:ea typeface="ＭＳ Ｐゴシック" pitchFamily="23" charset="-128"/>
                <a:cs typeface="Century Gothic Regular" charset="0"/>
              </a:defRPr>
            </a:lvl4pPr>
            <a:lvl5pPr marL="2065338" indent="-230188" algn="l" rtl="0" eaLnBrk="0" fontAlgn="base" hangingPunct="0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75000"/>
                </a:schemeClr>
              </a:buClr>
              <a:buChar char="»"/>
              <a:tabLst/>
              <a:defRPr sz="1800" b="0" i="0">
                <a:solidFill>
                  <a:schemeClr val="tx2"/>
                </a:solidFill>
                <a:latin typeface="Calibri Regular" charset="0"/>
                <a:ea typeface="ＭＳ Ｐゴシック" pitchFamily="23" charset="-128"/>
                <a:cs typeface="Calibri Regular" charset="0"/>
              </a:defRPr>
            </a:lvl5pPr>
            <a:lvl6pPr marL="3352716" indent="-304792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6pPr>
            <a:lvl7pPr marL="3962301" indent="-304792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7pPr>
            <a:lvl8pPr marL="4571886" indent="-304792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8pPr>
            <a:lvl9pPr marL="5181470" indent="-304792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kern="0" dirty="0">
                <a:solidFill>
                  <a:schemeClr val="accent4"/>
                </a:solidFill>
              </a:rPr>
              <a:t>Ofer Schreiber</a:t>
            </a:r>
          </a:p>
          <a:p>
            <a:pPr>
              <a:lnSpc>
                <a:spcPct val="100000"/>
              </a:lnSpc>
            </a:pPr>
            <a:r>
              <a:rPr lang="en-US" kern="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</a:t>
            </a:r>
          </a:p>
        </p:txBody>
      </p:sp>
      <p:sp>
        <p:nvSpPr>
          <p:cNvPr id="8" name="Subtitle 5"/>
          <p:cNvSpPr>
            <a:spLocks noGrp="1"/>
          </p:cNvSpPr>
          <p:nvPr>
            <p:ph type="subTitle" idx="1"/>
          </p:nvPr>
        </p:nvSpPr>
        <p:spPr>
          <a:xfrm>
            <a:off x="838200" y="2743200"/>
            <a:ext cx="10058400" cy="911019"/>
          </a:xfrm>
        </p:spPr>
        <p:txBody>
          <a:bodyPr/>
          <a:lstStyle/>
          <a:p>
            <a:r>
              <a:rPr lang="en-US" sz="2800" dirty="0"/>
              <a:t>How to grab VC attention to secure your next round</a:t>
            </a:r>
          </a:p>
        </p:txBody>
      </p:sp>
    </p:spTree>
    <p:extLst>
      <p:ext uri="{BB962C8B-B14F-4D97-AF65-F5344CB8AC3E}">
        <p14:creationId xmlns:p14="http://schemas.microsoft.com/office/powerpoint/2010/main" val="189746043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black">
          <a:xfrm>
            <a:off x="457200" y="1559915"/>
            <a:ext cx="11277600" cy="191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5pPr>
            <a:lvl6pPr marL="609585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6pPr>
            <a:lvl7pPr marL="121917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7pPr>
            <a:lvl8pPr marL="1828754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8pPr>
            <a:lvl9pPr marL="2438339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spc="300" dirty="0">
                <a:solidFill>
                  <a:schemeClr val="accent3"/>
                </a:solidFill>
                <a:latin typeface="+mn-lt"/>
                <a:ea typeface="ＭＳ Ｐゴシック" charset="-128"/>
              </a:rPr>
              <a:t>YL Ventures is a global VC firm that invests in</a:t>
            </a:r>
          </a:p>
          <a:p>
            <a:pPr algn="ctr">
              <a:lnSpc>
                <a:spcPct val="150000"/>
              </a:lnSpc>
            </a:pPr>
            <a:r>
              <a:rPr lang="en-US" sz="2800" b="1" spc="300" dirty="0">
                <a:solidFill>
                  <a:schemeClr val="accent3"/>
                </a:solidFill>
                <a:latin typeface="+mn-lt"/>
                <a:ea typeface="ＭＳ Ｐゴシック" charset="-128"/>
              </a:rPr>
              <a:t>Seed-stage deep-tech B2B software companies</a:t>
            </a:r>
            <a:endParaRPr lang="en-US" sz="2800" dirty="0">
              <a:latin typeface="+mj-lt"/>
              <a:ea typeface="Avenir Heavy" charset="0"/>
              <a:cs typeface="Avenir Heavy" charset="0"/>
            </a:endParaRPr>
          </a:p>
          <a:p>
            <a:endParaRPr lang="en-US" sz="2000" b="1" dirty="0">
              <a:solidFill>
                <a:schemeClr val="accent3"/>
              </a:solidFill>
              <a:latin typeface="+mn-lt"/>
              <a:ea typeface="Avenir Heavy" charset="0"/>
              <a:cs typeface="Avenir Heavy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3"/>
              </a:solidFill>
              <a:latin typeface="+mn-lt"/>
              <a:ea typeface="Avenir Heavy" charset="0"/>
              <a:cs typeface="Avenir Heavy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11277600" cy="48013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How to grab VC attention</a:t>
            </a:r>
          </a:p>
        </p:txBody>
      </p:sp>
      <p:grpSp>
        <p:nvGrpSpPr>
          <p:cNvPr id="20" name="קבוצה 1"/>
          <p:cNvGrpSpPr/>
          <p:nvPr/>
        </p:nvGrpSpPr>
        <p:grpSpPr>
          <a:xfrm>
            <a:off x="1600200" y="3048000"/>
            <a:ext cx="7239000" cy="3048000"/>
            <a:chOff x="2743200" y="320495"/>
            <a:chExt cx="9982200" cy="4521248"/>
          </a:xfrm>
        </p:grpSpPr>
        <p:sp>
          <p:nvSpPr>
            <p:cNvPr id="21" name="אליפסה 2"/>
            <p:cNvSpPr/>
            <p:nvPr/>
          </p:nvSpPr>
          <p:spPr bwMode="gray">
            <a:xfrm>
              <a:off x="4038600" y="320495"/>
              <a:ext cx="2362200" cy="2362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5000"/>
                </a:lnSpc>
              </a:pPr>
              <a:endParaRPr lang="he-IL" sz="2000" dirty="0" err="1">
                <a:solidFill>
                  <a:schemeClr val="bg1"/>
                </a:solidFill>
                <a:latin typeface="+mn-lt"/>
                <a:cs typeface="Arial Black"/>
              </a:endParaRPr>
            </a:p>
          </p:txBody>
        </p:sp>
        <p:sp>
          <p:nvSpPr>
            <p:cNvPr id="22" name="אליפסה 11"/>
            <p:cNvSpPr/>
            <p:nvPr/>
          </p:nvSpPr>
          <p:spPr bwMode="gray">
            <a:xfrm>
              <a:off x="6553200" y="320495"/>
              <a:ext cx="2362200" cy="2362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5000"/>
                </a:lnSpc>
              </a:pPr>
              <a:endParaRPr lang="he-IL" sz="2000" dirty="0" err="1">
                <a:solidFill>
                  <a:schemeClr val="bg1"/>
                </a:solidFill>
                <a:latin typeface="+mn-lt"/>
                <a:cs typeface="Arial Black"/>
              </a:endParaRPr>
            </a:p>
          </p:txBody>
        </p:sp>
        <p:sp>
          <p:nvSpPr>
            <p:cNvPr id="23" name="אליפסה 12"/>
            <p:cNvSpPr/>
            <p:nvPr/>
          </p:nvSpPr>
          <p:spPr bwMode="gray">
            <a:xfrm>
              <a:off x="9067800" y="320495"/>
              <a:ext cx="2362200" cy="2362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5000"/>
                </a:lnSpc>
              </a:pPr>
              <a:endParaRPr lang="he-IL" sz="2000" dirty="0" err="1">
                <a:solidFill>
                  <a:schemeClr val="bg1"/>
                </a:solidFill>
                <a:latin typeface="+mn-lt"/>
                <a:cs typeface="Arial Black"/>
              </a:endParaRPr>
            </a:p>
          </p:txBody>
        </p:sp>
        <p:sp>
          <p:nvSpPr>
            <p:cNvPr id="24" name="אליפסה 13"/>
            <p:cNvSpPr/>
            <p:nvPr/>
          </p:nvSpPr>
          <p:spPr bwMode="gray">
            <a:xfrm>
              <a:off x="5291136" y="2479543"/>
              <a:ext cx="2362200" cy="2362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5000"/>
                </a:lnSpc>
              </a:pPr>
              <a:endParaRPr lang="he-IL" sz="2000" dirty="0" err="1">
                <a:solidFill>
                  <a:schemeClr val="bg1"/>
                </a:solidFill>
                <a:latin typeface="+mn-lt"/>
                <a:cs typeface="Arial Black"/>
              </a:endParaRPr>
            </a:p>
          </p:txBody>
        </p:sp>
        <p:sp>
          <p:nvSpPr>
            <p:cNvPr id="25" name="אליפסה 14"/>
            <p:cNvSpPr/>
            <p:nvPr/>
          </p:nvSpPr>
          <p:spPr bwMode="gray">
            <a:xfrm>
              <a:off x="7809432" y="2479543"/>
              <a:ext cx="2362200" cy="2362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5000"/>
                </a:lnSpc>
              </a:pPr>
              <a:endParaRPr lang="he-IL" sz="2000" dirty="0" err="1">
                <a:solidFill>
                  <a:schemeClr val="bg1"/>
                </a:solidFill>
                <a:latin typeface="+mn-lt"/>
                <a:cs typeface="Arial Black"/>
              </a:endParaRPr>
            </a:p>
          </p:txBody>
        </p:sp>
        <p:pic>
          <p:nvPicPr>
            <p:cNvPr id="26" name="תמונה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534" y="1285287"/>
              <a:ext cx="2048066" cy="402743"/>
            </a:xfrm>
            <a:prstGeom prst="rect">
              <a:avLst/>
            </a:prstGeom>
          </p:spPr>
        </p:pic>
        <p:pic>
          <p:nvPicPr>
            <p:cNvPr id="27" name="תמונה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139" y="1170136"/>
              <a:ext cx="2095353" cy="699807"/>
            </a:xfrm>
            <a:prstGeom prst="rect">
              <a:avLst/>
            </a:prstGeom>
          </p:spPr>
        </p:pic>
        <p:pic>
          <p:nvPicPr>
            <p:cNvPr id="28" name="תמונה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39" y="1065052"/>
              <a:ext cx="1999761" cy="622978"/>
            </a:xfrm>
            <a:prstGeom prst="rect">
              <a:avLst/>
            </a:prstGeom>
          </p:spPr>
        </p:pic>
        <p:pic>
          <p:nvPicPr>
            <p:cNvPr id="29" name="תמונה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896" y="3019233"/>
              <a:ext cx="1819272" cy="1282820"/>
            </a:xfrm>
            <a:prstGeom prst="rect">
              <a:avLst/>
            </a:prstGeom>
          </p:spPr>
        </p:pic>
        <p:pic>
          <p:nvPicPr>
            <p:cNvPr id="30" name="תמונה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761" y="3151875"/>
              <a:ext cx="2012950" cy="1017536"/>
            </a:xfrm>
            <a:prstGeom prst="rect">
              <a:avLst/>
            </a:prstGeom>
          </p:spPr>
        </p:pic>
        <p:sp>
          <p:nvSpPr>
            <p:cNvPr id="31" name="אליפסה 17"/>
            <p:cNvSpPr/>
            <p:nvPr/>
          </p:nvSpPr>
          <p:spPr bwMode="gray">
            <a:xfrm>
              <a:off x="2743200" y="2479543"/>
              <a:ext cx="2362200" cy="2362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5000"/>
                </a:lnSpc>
              </a:pPr>
              <a:endParaRPr lang="he-IL" sz="2000" dirty="0" err="1">
                <a:solidFill>
                  <a:schemeClr val="bg1"/>
                </a:solidFill>
                <a:latin typeface="+mn-lt"/>
                <a:cs typeface="Arial Black"/>
              </a:endParaRPr>
            </a:p>
          </p:txBody>
        </p:sp>
        <p:sp>
          <p:nvSpPr>
            <p:cNvPr id="32" name="אליפסה 18"/>
            <p:cNvSpPr/>
            <p:nvPr/>
          </p:nvSpPr>
          <p:spPr bwMode="gray">
            <a:xfrm>
              <a:off x="10363200" y="2479543"/>
              <a:ext cx="2362200" cy="2362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5000"/>
                </a:lnSpc>
              </a:pPr>
              <a:endParaRPr lang="he-IL" sz="2000" dirty="0" err="1">
                <a:solidFill>
                  <a:schemeClr val="bg1"/>
                </a:solidFill>
                <a:latin typeface="+mn-lt"/>
                <a:cs typeface="Arial Black"/>
              </a:endParaRPr>
            </a:p>
          </p:txBody>
        </p:sp>
      </p:grpSp>
      <p:pic>
        <p:nvPicPr>
          <p:cNvPr id="33" name="תמונה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581400"/>
            <a:ext cx="1371600" cy="463217"/>
          </a:xfrm>
          <a:prstGeom prst="rect">
            <a:avLst/>
          </a:prstGeom>
        </p:spPr>
      </p:pic>
      <p:pic>
        <p:nvPicPr>
          <p:cNvPr id="34" name="תמונה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47893"/>
            <a:ext cx="1371600" cy="1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895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black">
          <a:xfrm>
            <a:off x="685800" y="2133600"/>
            <a:ext cx="10820400" cy="218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5pPr>
            <a:lvl6pPr marL="609585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6pPr>
            <a:lvl7pPr marL="121917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7pPr>
            <a:lvl8pPr marL="1828754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8pPr>
            <a:lvl9pPr marL="2438339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spc="300" dirty="0">
                <a:solidFill>
                  <a:schemeClr val="accent3"/>
                </a:solidFill>
                <a:latin typeface="+mn-lt"/>
                <a:ea typeface="ＭＳ Ｐゴシック" charset="-128"/>
              </a:rPr>
              <a:t>Is Cybersecurity Still Interesting?</a:t>
            </a:r>
          </a:p>
          <a:p>
            <a:pPr>
              <a:lnSpc>
                <a:spcPct val="150000"/>
              </a:lnSpc>
            </a:pPr>
            <a:endParaRPr lang="en-US" sz="2800" b="1" spc="300" dirty="0">
              <a:solidFill>
                <a:schemeClr val="accent3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chemeClr val="accent3"/>
              </a:solidFill>
              <a:latin typeface="+mn-lt"/>
              <a:ea typeface="Avenir Heavy" charset="0"/>
              <a:cs typeface="Avenir Heavy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3"/>
              </a:solidFill>
              <a:latin typeface="+mn-lt"/>
              <a:ea typeface="Avenir Heavy" charset="0"/>
              <a:cs typeface="Avenir Heavy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11277600" cy="48013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How to grab VC attention</a:t>
            </a:r>
          </a:p>
        </p:txBody>
      </p:sp>
    </p:spTree>
    <p:extLst>
      <p:ext uri="{BB962C8B-B14F-4D97-AF65-F5344CB8AC3E}">
        <p14:creationId xmlns:p14="http://schemas.microsoft.com/office/powerpoint/2010/main" val="51771875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black">
          <a:xfrm>
            <a:off x="426098" y="1116357"/>
            <a:ext cx="1082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5pPr>
            <a:lvl6pPr marL="609585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6pPr>
            <a:lvl7pPr marL="121917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7pPr>
            <a:lvl8pPr marL="1828754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8pPr>
            <a:lvl9pPr marL="2438339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spc="300" dirty="0">
                <a:solidFill>
                  <a:schemeClr val="accent3"/>
                </a:solidFill>
                <a:latin typeface="+mn-lt"/>
                <a:ea typeface="ＭＳ Ｐゴシック" charset="-128"/>
              </a:rPr>
              <a:t>What are we looking for?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11277600" cy="48013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How to grab VC attention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905000"/>
            <a:ext cx="10591800" cy="441813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</a:rPr>
              <a:t>Market </a:t>
            </a:r>
          </a:p>
          <a:p>
            <a:pPr marL="1066785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</a:rPr>
              <a:t>TAM &gt; </a:t>
            </a:r>
            <a:r>
              <a:rPr lang="en-US" sz="2400" dirty="0"/>
              <a:t>$1B</a:t>
            </a:r>
          </a:p>
          <a:p>
            <a:pPr marL="1066785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Top-down VS. Bottom-up</a:t>
            </a:r>
          </a:p>
          <a:p>
            <a:pPr marL="1066785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Real, diligent analysis</a:t>
            </a:r>
          </a:p>
          <a:p>
            <a:pPr marL="1066785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Incremental improvement is not enough</a:t>
            </a:r>
          </a:p>
          <a:p>
            <a:pPr marL="1066785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CISO’s fatigue</a:t>
            </a:r>
          </a:p>
          <a:p>
            <a:pPr marL="1066785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Investing in “cyber for X” is actually investing in “X”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 Regular" charset="0"/>
            </a:endParaRPr>
          </a:p>
          <a:p>
            <a:pPr>
              <a:lnSpc>
                <a:spcPct val="95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36248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black">
          <a:xfrm>
            <a:off x="426098" y="1116357"/>
            <a:ext cx="1082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5pPr>
            <a:lvl6pPr marL="609585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6pPr>
            <a:lvl7pPr marL="121917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7pPr>
            <a:lvl8pPr marL="1828754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8pPr>
            <a:lvl9pPr marL="2438339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spc="300" dirty="0">
                <a:solidFill>
                  <a:schemeClr val="accent3"/>
                </a:solidFill>
                <a:latin typeface="+mn-lt"/>
                <a:ea typeface="ＭＳ Ｐゴシック" charset="-128"/>
              </a:rPr>
              <a:t>What are we looking for?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11277600" cy="48013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How to grab VC attention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362200"/>
            <a:ext cx="10591800" cy="36009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</a:rPr>
              <a:t>Trends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When Gartner hasn’t even heard about it…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Growth / Adoption Stats, Known attacks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Who has the $?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45559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black">
          <a:xfrm>
            <a:off x="426098" y="1116357"/>
            <a:ext cx="1082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5pPr>
            <a:lvl6pPr marL="609585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6pPr>
            <a:lvl7pPr marL="121917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7pPr>
            <a:lvl8pPr marL="1828754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8pPr>
            <a:lvl9pPr marL="2438339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spc="300" dirty="0">
                <a:solidFill>
                  <a:schemeClr val="accent3"/>
                </a:solidFill>
                <a:latin typeface="+mn-lt"/>
                <a:ea typeface="ＭＳ Ｐゴシック" charset="-128"/>
              </a:rPr>
              <a:t>What are we looking for?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11277600" cy="48013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How to grab VC attention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362200"/>
            <a:ext cx="10591800" cy="37856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</a:rPr>
              <a:t>Timing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Thin line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Market education / awareness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Inflection point (Build a moat while waiting for it…)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Quick Wins VS. Leapfrogging</a:t>
            </a:r>
          </a:p>
        </p:txBody>
      </p:sp>
    </p:spTree>
    <p:extLst>
      <p:ext uri="{BB962C8B-B14F-4D97-AF65-F5344CB8AC3E}">
        <p14:creationId xmlns:p14="http://schemas.microsoft.com/office/powerpoint/2010/main" val="33919418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black">
          <a:xfrm>
            <a:off x="426098" y="1116357"/>
            <a:ext cx="1082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667">
                <a:solidFill>
                  <a:schemeClr val="tx1"/>
                </a:solidFill>
                <a:latin typeface="Arial" pitchFamily="23" charset="0"/>
                <a:ea typeface="ＭＳ Ｐゴシック" charset="-128"/>
              </a:defRPr>
            </a:lvl5pPr>
            <a:lvl6pPr marL="609585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6pPr>
            <a:lvl7pPr marL="121917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7pPr>
            <a:lvl8pPr marL="1828754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8pPr>
            <a:lvl9pPr marL="2438339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933">
                <a:solidFill>
                  <a:schemeClr val="bg1"/>
                </a:solidFill>
                <a:latin typeface="Arial" pitchFamily="23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spc="300" dirty="0">
                <a:solidFill>
                  <a:schemeClr val="accent3"/>
                </a:solidFill>
                <a:latin typeface="+mn-lt"/>
                <a:ea typeface="ＭＳ Ｐゴシック" charset="-128"/>
              </a:rPr>
              <a:t>What are we looking for?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11277600" cy="480131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How to grab VC attention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362200"/>
            <a:ext cx="10591800" cy="30469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</a:rPr>
              <a:t>Team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</a:rPr>
              <a:t>Flexible, Open Minded, Agile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</a:rPr>
              <a:t>Close to Market</a:t>
            </a:r>
          </a:p>
          <a:p>
            <a:pPr marL="1066785" lvl="1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Regular" charset="0"/>
              </a:rPr>
              <a:t>Industry expertise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19989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85800"/>
            <a:ext cx="12192000" cy="51816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+mn-lt"/>
              <a:cs typeface="Arial Blac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85800"/>
            <a:ext cx="12192000" cy="5181600"/>
            <a:chOff x="0" y="685800"/>
            <a:chExt cx="12192000" cy="5181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85800"/>
              <a:ext cx="12192000" cy="5181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057" y="2882095"/>
              <a:ext cx="4664596" cy="2166395"/>
            </a:xfrm>
            <a:prstGeom prst="rect">
              <a:avLst/>
            </a:prstGeom>
            <a:effectLst>
              <a:softEdge rad="508000"/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1524000" y="2133600"/>
            <a:ext cx="2990407" cy="2057400"/>
            <a:chOff x="1524000" y="2133600"/>
            <a:chExt cx="2990407" cy="2057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0247"/>
            <a:stretch/>
          </p:blipFill>
          <p:spPr>
            <a:xfrm>
              <a:off x="1524000" y="2133600"/>
              <a:ext cx="2990407" cy="1435100"/>
            </a:xfrm>
            <a:prstGeom prst="rect">
              <a:avLst/>
            </a:prstGeom>
            <a:effectLst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0" y="3619500"/>
              <a:ext cx="2990407" cy="571500"/>
            </a:xfrm>
            <a:prstGeom prst="rect">
              <a:avLst/>
            </a:prstGeom>
            <a:effectLst/>
          </p:spPr>
        </p:pic>
      </p:grpSp>
      <p:sp>
        <p:nvSpPr>
          <p:cNvPr id="12" name="Rectangle 11"/>
          <p:cNvSpPr/>
          <p:nvPr/>
        </p:nvSpPr>
        <p:spPr bwMode="gray">
          <a:xfrm>
            <a:off x="6324600" y="685800"/>
            <a:ext cx="5867400" cy="5181600"/>
          </a:xfrm>
          <a:prstGeom prst="rect">
            <a:avLst/>
          </a:prstGeom>
          <a:solidFill>
            <a:schemeClr val="accent2">
              <a:alpha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endParaRPr lang="en-US" sz="2000" dirty="0" err="1">
              <a:solidFill>
                <a:schemeClr val="bg1"/>
              </a:solidFill>
              <a:latin typeface="+mn-lt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4000" y="3054713"/>
            <a:ext cx="5308600" cy="102797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  <a:cs typeface="Arial"/>
              </a:rPr>
              <a:t>Thank You!</a:t>
            </a:r>
          </a:p>
          <a:p>
            <a:pPr>
              <a:lnSpc>
                <a:spcPct val="95000"/>
              </a:lnSpc>
            </a:pPr>
            <a:endParaRPr lang="en-US" sz="24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0651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Default Design">
  <a:themeElements>
    <a:clrScheme name="Custom 28">
      <a:dk1>
        <a:srgbClr val="000000"/>
      </a:dk1>
      <a:lt1>
        <a:srgbClr val="FFFFFF"/>
      </a:lt1>
      <a:dk2>
        <a:srgbClr val="646464"/>
      </a:dk2>
      <a:lt2>
        <a:srgbClr val="C8C8C8"/>
      </a:lt2>
      <a:accent1>
        <a:srgbClr val="3B2A3B"/>
      </a:accent1>
      <a:accent2>
        <a:srgbClr val="4C284C"/>
      </a:accent2>
      <a:accent3>
        <a:srgbClr val="699590"/>
      </a:accent3>
      <a:accent4>
        <a:srgbClr val="016169"/>
      </a:accent4>
      <a:accent5>
        <a:srgbClr val="26AAB0"/>
      </a:accent5>
      <a:accent6>
        <a:srgbClr val="F08931"/>
      </a:accent6>
      <a:hlink>
        <a:srgbClr val="7DBE9D"/>
      </a:hlink>
      <a:folHlink>
        <a:srgbClr val="3D848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lnSpc>
            <a:spcPct val="95000"/>
          </a:lnSpc>
          <a:defRPr sz="2000" dirty="0" err="1" smtClean="0">
            <a:solidFill>
              <a:schemeClr val="bg1"/>
            </a:solidFill>
            <a:latin typeface="+mn-lt"/>
            <a:cs typeface="Arial Black"/>
          </a:defRPr>
        </a:defPPr>
      </a:lstStyle>
    </a:spDef>
    <a:lnDef>
      <a:spPr bwMode="auto">
        <a:noFill/>
        <a:ln w="19050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 anchor="t" anchorCtr="0">
        <a:spAutoFit/>
      </a:bodyPr>
      <a:lstStyle>
        <a:defPPr>
          <a:lnSpc>
            <a:spcPct val="95000"/>
          </a:lnSpc>
          <a:defRPr dirty="0" smtClean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46911</TotalTime>
  <Words>189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ＭＳ Ｐゴシック</vt:lpstr>
      <vt:lpstr>.AppleSystemUIFont</vt:lpstr>
      <vt:lpstr>Arial</vt:lpstr>
      <vt:lpstr>Arial Black</vt:lpstr>
      <vt:lpstr>Avenir Heavy</vt:lpstr>
      <vt:lpstr>Calibri Regular</vt:lpstr>
      <vt:lpstr>Century Gothic</vt:lpstr>
      <vt:lpstr>Century Gothic Bold</vt:lpstr>
      <vt:lpstr>Century Gothic Regular</vt:lpstr>
      <vt:lpstr>Wingdings</vt:lpstr>
      <vt:lpstr>Default Design</vt:lpstr>
      <vt:lpstr>Cyber Week 2017 - Grill the Experts! </vt:lpstr>
      <vt:lpstr>How to grab VC attention</vt:lpstr>
      <vt:lpstr>How to grab VC attention</vt:lpstr>
      <vt:lpstr>How to grab VC attention</vt:lpstr>
      <vt:lpstr>How to grab VC attention</vt:lpstr>
      <vt:lpstr>How to grab VC attention</vt:lpstr>
      <vt:lpstr>How to grab VC attention</vt:lpstr>
      <vt:lpstr>PowerPoint Presentation</vt:lpstr>
    </vt:vector>
  </TitlesOfParts>
  <Company>YL Ventures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</dc:title>
  <dc:creator>lenovo</dc:creator>
  <cp:lastModifiedBy>Maayan Sella</cp:lastModifiedBy>
  <cp:revision>2197</cp:revision>
  <cp:lastPrinted>2017-01-16T19:42:13Z</cp:lastPrinted>
  <dcterms:created xsi:type="dcterms:W3CDTF">2014-01-15T16:50:50Z</dcterms:created>
  <dcterms:modified xsi:type="dcterms:W3CDTF">2017-06-29T10:55:55Z</dcterms:modified>
</cp:coreProperties>
</file>