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 id="2147483943" r:id="rId2"/>
    <p:sldMasterId id="2147483959" r:id="rId3"/>
    <p:sldMasterId id="2147483973" r:id="rId4"/>
    <p:sldMasterId id="2147483999" r:id="rId5"/>
    <p:sldMasterId id="2147484014" r:id="rId6"/>
  </p:sldMasterIdLst>
  <p:notesMasterIdLst>
    <p:notesMasterId r:id="rId23"/>
  </p:notesMasterIdLst>
  <p:handoutMasterIdLst>
    <p:handoutMasterId r:id="rId24"/>
  </p:handoutMasterIdLst>
  <p:sldIdLst>
    <p:sldId id="864" r:id="rId7"/>
    <p:sldId id="646" r:id="rId8"/>
    <p:sldId id="914" r:id="rId9"/>
    <p:sldId id="860" r:id="rId10"/>
    <p:sldId id="647" r:id="rId11"/>
    <p:sldId id="878" r:id="rId12"/>
    <p:sldId id="653" r:id="rId13"/>
    <p:sldId id="656" r:id="rId14"/>
    <p:sldId id="657" r:id="rId15"/>
    <p:sldId id="654" r:id="rId16"/>
    <p:sldId id="659" r:id="rId17"/>
    <p:sldId id="667" r:id="rId18"/>
    <p:sldId id="899" r:id="rId19"/>
    <p:sldId id="903" r:id="rId20"/>
    <p:sldId id="910" r:id="rId21"/>
    <p:sldId id="913" r:id="rId22"/>
  </p:sldIdLst>
  <p:sldSz cx="12192000" cy="6858000"/>
  <p:notesSz cx="7102475" cy="9388475"/>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Default Section" id="{444954F0-89FE-427C-8A74-4EEC35E89F4F}">
          <p14:sldIdLst>
            <p14:sldId id="864"/>
            <p14:sldId id="646"/>
            <p14:sldId id="914"/>
            <p14:sldId id="860"/>
            <p14:sldId id="647"/>
            <p14:sldId id="878"/>
            <p14:sldId id="653"/>
            <p14:sldId id="656"/>
            <p14:sldId id="657"/>
            <p14:sldId id="654"/>
            <p14:sldId id="659"/>
            <p14:sldId id="667"/>
            <p14:sldId id="899"/>
            <p14:sldId id="903"/>
            <p14:sldId id="910"/>
            <p14:sldId id="913"/>
          </p14:sldIdLst>
        </p14:section>
      </p14:sectionLst>
    </p:ext>
    <p:ext uri="{EFAFB233-063F-42B5-8137-9DF3F51BA10A}">
      <p15:sldGuideLst xmlns:p15="http://schemas.microsoft.com/office/powerpoint/2012/main">
        <p15:guide id="14" pos="3840" userDrawn="1">
          <p15:clr>
            <a:srgbClr val="A4A3A4"/>
          </p15:clr>
        </p15:guide>
        <p15:guide id="15" orient="horz" pos="2160">
          <p15:clr>
            <a:srgbClr val="A4A3A4"/>
          </p15:clr>
        </p15:guide>
      </p15:sldGuideLst>
    </p:ext>
    <p:ext uri="{2D200454-40CA-4A62-9FC3-DE9A4176ACB9}">
      <p15:notesGuideLst xmlns:p15="http://schemas.microsoft.com/office/powerpoint/2012/main">
        <p15:guide id="1" orient="horz" pos="2957">
          <p15:clr>
            <a:srgbClr val="A4A3A4"/>
          </p15:clr>
        </p15:guide>
        <p15:guide id="2" orient="horz" pos="5757">
          <p15:clr>
            <a:srgbClr val="A4A3A4"/>
          </p15:clr>
        </p15:guide>
        <p15:guide id="3"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June" initials="K" lastIdx="6" clrIdx="0">
    <p:extLst/>
  </p:cmAuthor>
  <p:cmAuthor id="2" name="Maniglia,Richard" initials="M" lastIdx="17" clrIdx="1">
    <p:extLst>
      <p:ext uri="{19B8F6BF-5375-455C-9EA6-DF929625EA0E}">
        <p15:presenceInfo xmlns:p15="http://schemas.microsoft.com/office/powerpoint/2012/main" userId="S-1-5-21-802951002-2094223479-794563710-3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C4"/>
    <a:srgbClr val="8E7653"/>
    <a:srgbClr val="0074DE"/>
    <a:srgbClr val="006BCC"/>
    <a:srgbClr val="FCD1BC"/>
    <a:srgbClr val="FBCBB3"/>
    <a:srgbClr val="E5550D"/>
    <a:srgbClr val="B0DEAC"/>
    <a:srgbClr val="8ED189"/>
    <a:srgbClr val="46A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6110" autoAdjust="0"/>
  </p:normalViewPr>
  <p:slideViewPr>
    <p:cSldViewPr snapToGrid="0">
      <p:cViewPr varScale="1">
        <p:scale>
          <a:sx n="111" d="100"/>
          <a:sy n="111" d="100"/>
        </p:scale>
        <p:origin x="510" y="96"/>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7" d="100"/>
          <a:sy n="77" d="100"/>
        </p:scale>
        <p:origin x="2898" y="90"/>
      </p:cViewPr>
      <p:guideLst>
        <p:guide orient="horz" pos="2957"/>
        <p:guide orient="horz" pos="57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p14="http://schemas.microsoft.com/office/powerpoint/2010/main" val="34503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7"/>
          <p:cNvSpPr>
            <a:spLocks noChangeArrowheads="1"/>
          </p:cNvSpPr>
          <p:nvPr/>
        </p:nvSpPr>
        <p:spPr bwMode="gray">
          <a:xfrm>
            <a:off x="6226175" y="9134475"/>
            <a:ext cx="492125" cy="165100"/>
          </a:xfrm>
          <a:prstGeom prst="rect">
            <a:avLst/>
          </a:prstGeom>
          <a:noFill/>
          <a:ln w="9525">
            <a:noFill/>
            <a:miter lim="800000"/>
            <a:headEnd/>
            <a:tailEnd/>
          </a:ln>
          <a:effectLst/>
        </p:spPr>
        <p:txBody>
          <a:bodyPr wrap="none" lIns="0" tIns="0" rIns="0" bIns="0" anchor="b">
            <a:spAutoFit/>
          </a:bodyPr>
          <a:lstStyle/>
          <a:p>
            <a:pPr defTabSz="944563">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44563">
                <a:lnSpc>
                  <a:spcPct val="108000"/>
                </a:lnSpc>
                <a:spcBef>
                  <a:spcPct val="0"/>
                </a:spcBef>
                <a:spcAft>
                  <a:spcPct val="0"/>
                </a:spcAft>
                <a:defRPr/>
              </a:pPr>
              <a:t>‹#›</a:t>
            </a:fld>
            <a:endParaRPr lang="en-US" sz="1000" b="1" dirty="0">
              <a:ea typeface="+mn-ea"/>
              <a:cs typeface="+mn-cs"/>
            </a:endParaRPr>
          </a:p>
        </p:txBody>
      </p:sp>
      <p:sp>
        <p:nvSpPr>
          <p:cNvPr id="17" name="Rectangle 88"/>
          <p:cNvSpPr>
            <a:spLocks noChangeArrowheads="1"/>
          </p:cNvSpPr>
          <p:nvPr/>
        </p:nvSpPr>
        <p:spPr bwMode="gray">
          <a:xfrm>
            <a:off x="3551237" y="8828088"/>
            <a:ext cx="3333448" cy="304800"/>
          </a:xfrm>
          <a:prstGeom prst="rect">
            <a:avLst/>
          </a:prstGeom>
          <a:noFill/>
          <a:ln w="9525">
            <a:noFill/>
            <a:miter lim="800000"/>
            <a:headEnd/>
            <a:tailEnd/>
          </a:ln>
        </p:spPr>
        <p:txBody>
          <a:bodyPr wrap="square" lIns="0" tIns="0" rIns="0" bIns="0">
            <a:spAutoFit/>
          </a:bodyPr>
          <a:lstStyle/>
          <a:p>
            <a:pPr algn="l" defTabSz="912813">
              <a:lnSpc>
                <a:spcPct val="100000"/>
              </a:lnSpc>
              <a:spcBef>
                <a:spcPct val="0"/>
              </a:spcBef>
              <a:spcAft>
                <a:spcPct val="0"/>
              </a:spcAft>
              <a:defRPr/>
            </a:pPr>
            <a:r>
              <a:rPr lang="en-US" sz="1000" dirty="0">
                <a:solidFill>
                  <a:srgbClr val="000000"/>
                </a:solidFill>
                <a:ea typeface="+mn-ea"/>
                <a:cs typeface="+mn-cs"/>
              </a:rPr>
              <a:t>Presenter Name, Presenter Name, Presenter Name, and </a:t>
            </a:r>
          </a:p>
          <a:p>
            <a:pPr algn="l" defTabSz="912813">
              <a:lnSpc>
                <a:spcPct val="100000"/>
              </a:lnSpc>
              <a:spcBef>
                <a:spcPct val="0"/>
              </a:spcBef>
              <a:spcAft>
                <a:spcPct val="0"/>
              </a:spcAft>
              <a:defRPr/>
            </a:pPr>
            <a:r>
              <a:rPr lang="en-US" sz="1000" dirty="0">
                <a:solidFill>
                  <a:srgbClr val="000000"/>
                </a:solidFill>
                <a:ea typeface="+mn-ea"/>
                <a:cs typeface="+mn-cs"/>
              </a:rPr>
              <a:t>Presenter Name</a:t>
            </a:r>
            <a:endParaRPr lang="en-US" sz="1000" b="1" dirty="0">
              <a:ea typeface="+mn-ea"/>
              <a:cs typeface="+mn-cs"/>
            </a:endParaRPr>
          </a:p>
        </p:txBody>
      </p:sp>
      <p:sp>
        <p:nvSpPr>
          <p:cNvPr id="18" name="Rectangle 89"/>
          <p:cNvSpPr>
            <a:spLocks noChangeArrowheads="1"/>
          </p:cNvSpPr>
          <p:nvPr/>
        </p:nvSpPr>
        <p:spPr bwMode="gray">
          <a:xfrm>
            <a:off x="3551237" y="9147175"/>
            <a:ext cx="2173547" cy="152400"/>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defRPr/>
            </a:pPr>
            <a:r>
              <a:rPr lang="en-US" sz="1000" dirty="0">
                <a:solidFill>
                  <a:srgbClr val="000000"/>
                </a:solidFill>
                <a:ea typeface="+mn-ea"/>
                <a:cs typeface="+mn-cs"/>
              </a:rPr>
              <a:t>conf_sessionID, date</a:t>
            </a:r>
            <a:endParaRPr lang="en-US" sz="1000" b="1" dirty="0">
              <a:ea typeface="+mn-ea"/>
              <a:cs typeface="+mn-cs"/>
            </a:endParaRPr>
          </a:p>
        </p:txBody>
      </p:sp>
      <p:sp>
        <p:nvSpPr>
          <p:cNvPr id="23" name="Text Box 86"/>
          <p:cNvSpPr txBox="1">
            <a:spLocks noChangeArrowheads="1"/>
          </p:cNvSpPr>
          <p:nvPr/>
        </p:nvSpPr>
        <p:spPr bwMode="gray">
          <a:xfrm>
            <a:off x="242373" y="242060"/>
            <a:ext cx="6739453" cy="276924"/>
          </a:xfrm>
          <a:prstGeom prst="rect">
            <a:avLst/>
          </a:prstGeom>
          <a:noFill/>
          <a:ln w="12700">
            <a:noFill/>
            <a:miter lim="800000"/>
            <a:headEnd type="none" w="sm" len="sm"/>
            <a:tailEnd type="none" w="sm" len="sm"/>
          </a:ln>
          <a:effectLst/>
        </p:spPr>
        <p:txBody>
          <a:bodyPr wrap="square" lIns="0" tIns="45683" rIns="91366" bIns="45683" anchor="b">
            <a:spAutoFit/>
          </a:bodyPr>
          <a:lstStyle/>
          <a:p>
            <a:pPr algn="l" defTabSz="912813">
              <a:lnSpc>
                <a:spcPct val="100000"/>
              </a:lnSpc>
              <a:spcBef>
                <a:spcPct val="0"/>
              </a:spcBef>
              <a:spcAft>
                <a:spcPct val="0"/>
              </a:spcAft>
            </a:pPr>
            <a:r>
              <a:rPr lang="en-US" sz="1200" b="1" dirty="0"/>
              <a:t>Presentation Title</a:t>
            </a:r>
          </a:p>
        </p:txBody>
      </p:sp>
      <p:sp>
        <p:nvSpPr>
          <p:cNvPr id="24" name="TextBox 23"/>
          <p:cNvSpPr txBox="1"/>
          <p:nvPr/>
        </p:nvSpPr>
        <p:spPr>
          <a:xfrm rot="16200000">
            <a:off x="-1262294"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a:solidFill>
                  <a:srgbClr val="CDCDCD"/>
                </a:solidFill>
                <a:effectLst/>
              </a:rPr>
              <a:t>— NOT FOR EXTERNAL DISTRIBUTION —</a:t>
            </a:r>
            <a:endParaRPr lang="en-US" sz="1200" spc="100" baseline="0" dirty="0">
              <a:solidFill>
                <a:srgbClr val="CDCDCD"/>
              </a:solidFill>
            </a:endParaRPr>
          </a:p>
        </p:txBody>
      </p:sp>
      <p:sp>
        <p:nvSpPr>
          <p:cNvPr id="25" name="TextBox 24"/>
          <p:cNvSpPr txBox="1"/>
          <p:nvPr/>
        </p:nvSpPr>
        <p:spPr>
          <a:xfrm rot="5400000">
            <a:off x="4727343"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a:solidFill>
                  <a:srgbClr val="CDCDCD"/>
                </a:solidFill>
                <a:effectLst/>
              </a:rPr>
              <a:t>— NOT FOR EXTERNAL DISTRIBUTION —</a:t>
            </a:r>
            <a:endParaRPr lang="en-US" sz="1200" spc="100" baseline="0" dirty="0">
              <a:solidFill>
                <a:srgbClr val="CDCDCD"/>
              </a:solidFill>
            </a:endParaRPr>
          </a:p>
        </p:txBody>
      </p:sp>
      <p:sp>
        <p:nvSpPr>
          <p:cNvPr id="19" name="Rectangle 90"/>
          <p:cNvSpPr>
            <a:spLocks noGrp="1" noRot="1" noChangeAspect="1" noChangeArrowheads="1" noTextEdit="1"/>
          </p:cNvSpPr>
          <p:nvPr>
            <p:ph type="sldImg" idx="2"/>
          </p:nvPr>
        </p:nvSpPr>
        <p:spPr bwMode="gray">
          <a:xfrm>
            <a:off x="704850" y="1247285"/>
            <a:ext cx="5727700" cy="3222625"/>
          </a:xfrm>
          <a:prstGeom prst="rect">
            <a:avLst/>
          </a:prstGeom>
          <a:noFill/>
          <a:ln w="9525">
            <a:solidFill>
              <a:schemeClr val="tx1"/>
            </a:solidFill>
            <a:miter lim="800000"/>
            <a:headEnd/>
            <a:tailEnd/>
          </a:ln>
        </p:spPr>
      </p:sp>
      <p:sp>
        <p:nvSpPr>
          <p:cNvPr id="2" name="Notes Placeholder 1"/>
          <p:cNvSpPr>
            <a:spLocks noGrp="1"/>
          </p:cNvSpPr>
          <p:nvPr>
            <p:ph type="body" sz="quarter" idx="3"/>
          </p:nvPr>
        </p:nvSpPr>
        <p:spPr>
          <a:xfrm>
            <a:off x="242372" y="4710426"/>
            <a:ext cx="6742627" cy="4001774"/>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689992"/>
      </p:ext>
    </p:extLst>
  </p:cSld>
  <p:clrMap bg1="lt1" tx1="dk1" bg2="lt2" tx2="dk2" accent1="accent1" accent2="accent2" accent3="accent3" accent4="accent4" accent5="accent5" accent6="accent6" hlink="hlink" folHlink="folHlink"/>
  <p:notesStyle>
    <a:lvl1pPr marL="91440" indent="-137160" algn="l" defTabSz="949325" rtl="0" eaLnBrk="0" fontAlgn="base" hangingPunct="0">
      <a:lnSpc>
        <a:spcPct val="90000"/>
      </a:lnSpc>
      <a:spcBef>
        <a:spcPts val="4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1pPr>
    <a:lvl2pPr marL="395288" indent="-160338" algn="l" defTabSz="949325"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630238" indent="-173038" algn="l" defTabSz="949325"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803275" indent="-166688" algn="l" defTabSz="949325"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025525" indent="-173038" algn="l" defTabSz="949325"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57" userDrawn="1">
          <p15:clr>
            <a:srgbClr val="F26B43"/>
          </p15:clr>
        </p15:guide>
        <p15:guide id="2" pos="2237" userDrawn="1">
          <p15:clr>
            <a:srgbClr val="F26B43"/>
          </p15:clr>
        </p15:guide>
        <p15:guide id="3" pos="152" userDrawn="1">
          <p15:clr>
            <a:srgbClr val="F26B43"/>
          </p15:clr>
        </p15:guide>
        <p15:guide id="4" pos="44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1698625"/>
            <a:ext cx="6388100" cy="3594100"/>
          </a:xfrm>
        </p:spPr>
      </p:sp>
      <p:sp>
        <p:nvSpPr>
          <p:cNvPr id="3" name="Notes Placeholder 2"/>
          <p:cNvSpPr>
            <a:spLocks noGrp="1"/>
          </p:cNvSpPr>
          <p:nvPr>
            <p:ph type="body" idx="1"/>
          </p:nvPr>
        </p:nvSpPr>
        <p:spPr>
          <a:xfrm>
            <a:off x="234030" y="5510897"/>
            <a:ext cx="6510538" cy="3064301"/>
          </a:xfrm>
        </p:spPr>
        <p:txBody>
          <a:bodyPr>
            <a:normAutofit/>
          </a:bodyPr>
          <a:lstStyle/>
          <a:p>
            <a:r>
              <a:rPr lang="en-US" dirty="0"/>
              <a:t>Click to Next Page</a:t>
            </a:r>
          </a:p>
        </p:txBody>
      </p:sp>
    </p:spTree>
    <p:extLst>
      <p:ext uri="{BB962C8B-B14F-4D97-AF65-F5344CB8AC3E}">
        <p14:creationId xmlns:p14="http://schemas.microsoft.com/office/powerpoint/2010/main" val="300576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404813" y="682625"/>
            <a:ext cx="6049962" cy="3403600"/>
          </a:xfrm>
          <a:ln/>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8393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79375" y="1354138"/>
            <a:ext cx="6908800" cy="3887787"/>
          </a:xfrm>
          <a:ln/>
        </p:spPr>
      </p:sp>
      <p:sp>
        <p:nvSpPr>
          <p:cNvPr id="32772" name="Text Box 4"/>
          <p:cNvSpPr txBox="1">
            <a:spLocks noChangeArrowheads="1"/>
          </p:cNvSpPr>
          <p:nvPr/>
        </p:nvSpPr>
        <p:spPr bwMode="auto">
          <a:xfrm>
            <a:off x="146051" y="429441"/>
            <a:ext cx="6692900" cy="645483"/>
          </a:xfrm>
          <a:prstGeom prst="rect">
            <a:avLst/>
          </a:prstGeom>
          <a:noFill/>
          <a:ln w="12700" algn="ctr">
            <a:noFill/>
            <a:miter lim="800000"/>
            <a:headEnd/>
            <a:tailEnd/>
          </a:ln>
        </p:spPr>
        <p:txBody>
          <a:bodyPr lIns="90599" tIns="45300" rIns="90599" bIns="45300">
            <a:spAutoFit/>
          </a:bodyPr>
          <a:lstStyle/>
          <a:p>
            <a:pPr algn="l" defTabSz="904441">
              <a:lnSpc>
                <a:spcPct val="100000"/>
              </a:lnSpc>
              <a:spcBef>
                <a:spcPct val="0"/>
              </a:spcBef>
              <a:spcAft>
                <a:spcPct val="0"/>
              </a:spcAft>
            </a:pPr>
            <a:r>
              <a:rPr lang="en-US" sz="1800" b="1" dirty="0">
                <a:solidFill>
                  <a:srgbClr val="000000"/>
                </a:solidFill>
                <a:latin typeface="Arial" pitchFamily="34" charset="0"/>
              </a:rPr>
              <a:t>Tactical Guideline: If something isn't working, work with the analysts to identify the problem.</a:t>
            </a:r>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102514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lstStyle/>
          <a:p>
            <a:endParaRPr lang="en-US"/>
          </a:p>
        </p:txBody>
      </p:sp>
      <p:sp>
        <p:nvSpPr>
          <p:cNvPr id="6" name="Rectangle 5"/>
          <p:cNvSpPr>
            <a:spLocks noChangeArrowheads="1"/>
          </p:cNvSpPr>
          <p:nvPr/>
        </p:nvSpPr>
        <p:spPr bwMode="auto">
          <a:xfrm>
            <a:off x="242372" y="483318"/>
            <a:ext cx="6714847"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42642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568325" y="1309688"/>
            <a:ext cx="5888038" cy="3313112"/>
          </a:xfrm>
          <a:ln/>
        </p:spPr>
      </p:sp>
      <p:sp>
        <p:nvSpPr>
          <p:cNvPr id="88067" name="Notes Placeholder 2"/>
          <p:cNvSpPr>
            <a:spLocks noGrp="1"/>
          </p:cNvSpPr>
          <p:nvPr>
            <p:ph type="body" idx="1"/>
          </p:nvPr>
        </p:nvSpPr>
        <p:spPr>
          <a:xfrm>
            <a:off x="163513" y="5078413"/>
            <a:ext cx="6750050" cy="333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40" tIns="49036" rIns="96440" bIns="49036"/>
          <a:lstStyle/>
          <a:p>
            <a:pPr eaLnBrk="1" hangingPunct="1"/>
            <a:endParaRPr lang="en-US" altLang="en-US"/>
          </a:p>
        </p:txBody>
      </p:sp>
    </p:spTree>
    <p:extLst>
      <p:ext uri="{BB962C8B-B14F-4D97-AF65-F5344CB8AC3E}">
        <p14:creationId xmlns:p14="http://schemas.microsoft.com/office/powerpoint/2010/main" val="361728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555625" y="1276350"/>
            <a:ext cx="5751513" cy="3235325"/>
          </a:xfrm>
          <a:ln/>
        </p:spPr>
      </p:sp>
    </p:spTree>
    <p:extLst>
      <p:ext uri="{BB962C8B-B14F-4D97-AF65-F5344CB8AC3E}">
        <p14:creationId xmlns:p14="http://schemas.microsoft.com/office/powerpoint/2010/main" val="32921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lstStyle/>
          <a:p>
            <a:endParaRPr lang="en-US"/>
          </a:p>
        </p:txBody>
      </p:sp>
      <p:sp>
        <p:nvSpPr>
          <p:cNvPr id="6" name="Rectangle 5"/>
          <p:cNvSpPr>
            <a:spLocks noChangeArrowheads="1"/>
          </p:cNvSpPr>
          <p:nvPr/>
        </p:nvSpPr>
        <p:spPr bwMode="auto">
          <a:xfrm>
            <a:off x="242372" y="483318"/>
            <a:ext cx="6714847"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425082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558800" y="1277938"/>
            <a:ext cx="5745163" cy="3232150"/>
          </a:xfrm>
          <a:ln/>
        </p:spPr>
      </p:sp>
    </p:spTree>
    <p:extLst>
      <p:ext uri="{BB962C8B-B14F-4D97-AF65-F5344CB8AC3E}">
        <p14:creationId xmlns:p14="http://schemas.microsoft.com/office/powerpoint/2010/main" val="240242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787400" y="1268413"/>
            <a:ext cx="5816600" cy="3273425"/>
          </a:xfrm>
          <a:noFill/>
          <a:ln w="9525">
            <a:solidFill>
              <a:schemeClr val="tx1"/>
            </a:solidFill>
            <a:miter lim="800000"/>
            <a:headEnd/>
            <a:tailEnd/>
          </a:ln>
        </p:spPr>
      </p:sp>
      <p:sp>
        <p:nvSpPr>
          <p:cNvPr id="6" name="Notes Placeholder 5"/>
          <p:cNvSpPr>
            <a:spLocks noGrp="1" noChangeAspect="1"/>
          </p:cNvSpPr>
          <p:nvPr>
            <p:ph type="body" idx="1"/>
          </p:nvPr>
        </p:nvSpPr>
        <p:spPr>
          <a:xfrm>
            <a:off x="251013" y="4785682"/>
            <a:ext cx="6982989" cy="4065709"/>
          </a:xfrm>
        </p:spPr>
        <p:txBody>
          <a:bodyPr vert="horz" lIns="0" tIns="46831" rIns="0" bIns="46831" rtlCol="0">
            <a:normAutofit lnSpcReduction="10000"/>
          </a:bodyPr>
          <a:lstStyle/>
          <a:p>
            <a:pPr algn="l"/>
            <a:r>
              <a:rPr lang="en-US" sz="1600" b="1" dirty="0"/>
              <a:t>Notes:</a:t>
            </a:r>
          </a:p>
          <a:p>
            <a:pPr marL="351232" indent="-351232">
              <a:buFont typeface="+mj-lt"/>
              <a:buAutoNum type="arabicPeriod"/>
            </a:pPr>
            <a:r>
              <a:rPr lang="en-US" sz="1600" dirty="0"/>
              <a:t>While ROI is not guaranteed for Gartner clients, there are two sources of ROI opportunity where clients find value:  Influence and Improvement</a:t>
            </a:r>
          </a:p>
          <a:p>
            <a:pPr marL="351232" indent="-351232">
              <a:buFont typeface="+mj-lt"/>
              <a:buAutoNum type="arabicPeriod"/>
            </a:pPr>
            <a:r>
              <a:rPr lang="en-US" sz="1600" b="1" dirty="0">
                <a:solidFill>
                  <a:srgbClr val="00529B"/>
                </a:solidFill>
              </a:rPr>
              <a:t>Influence Opportunities </a:t>
            </a:r>
            <a:r>
              <a:rPr lang="en-US" sz="1600" dirty="0"/>
              <a:t>come from building trust with key analysts that advise and write research for the people that buy your solutions.  Analysts </a:t>
            </a:r>
            <a:r>
              <a:rPr lang="en-US" sz="1600" b="1" dirty="0"/>
              <a:t>may</a:t>
            </a:r>
            <a:r>
              <a:rPr lang="en-US" sz="1600" dirty="0"/>
              <a:t>:</a:t>
            </a:r>
          </a:p>
          <a:p>
            <a:pPr marL="819542" lvl="1" indent="-351232">
              <a:buFont typeface="Arial" charset="0"/>
              <a:buChar char="•"/>
            </a:pPr>
            <a:r>
              <a:rPr lang="en-US" sz="1600" dirty="0"/>
              <a:t>mention you in their research</a:t>
            </a:r>
          </a:p>
          <a:p>
            <a:pPr marL="819542" lvl="1" indent="-351232">
              <a:buFont typeface="Arial" charset="0"/>
              <a:buChar char="•"/>
            </a:pPr>
            <a:r>
              <a:rPr lang="en-US" sz="1600" dirty="0"/>
              <a:t>invite you to participate in formal research efforts like MQ</a:t>
            </a:r>
          </a:p>
          <a:p>
            <a:pPr marL="819542" lvl="1" indent="-351232">
              <a:buFont typeface="Arial" charset="0"/>
              <a:buChar char="•"/>
            </a:pPr>
            <a:r>
              <a:rPr lang="en-US" sz="1600" dirty="0"/>
              <a:t>suggest that clients take a look at you and your products </a:t>
            </a:r>
          </a:p>
          <a:p>
            <a:pPr marL="481319" lvl="2" indent="0">
              <a:buNone/>
            </a:pPr>
            <a:r>
              <a:rPr lang="en-US" sz="1600" i="1" dirty="0"/>
              <a:t>Being a client guarantees none of these. </a:t>
            </a:r>
          </a:p>
          <a:p>
            <a:pPr marL="351232" indent="-351232">
              <a:buFont typeface="+mj-lt"/>
              <a:buAutoNum type="arabicPeriod"/>
            </a:pPr>
            <a:r>
              <a:rPr lang="en-US" sz="1600" b="1" dirty="0">
                <a:solidFill>
                  <a:srgbClr val="00529B"/>
                </a:solidFill>
              </a:rPr>
              <a:t>Improvement Opportunities </a:t>
            </a:r>
            <a:r>
              <a:rPr lang="en-US" sz="1600" dirty="0"/>
              <a:t>are where many clients see the most value. Gartner analysts as strategic partners help you:</a:t>
            </a:r>
          </a:p>
          <a:p>
            <a:pPr marL="819542" lvl="1" indent="-351232">
              <a:buFont typeface="Arial" charset="0"/>
              <a:buChar char="•"/>
            </a:pPr>
            <a:r>
              <a:rPr lang="en-US" sz="1600" dirty="0"/>
              <a:t>develop your product</a:t>
            </a:r>
          </a:p>
          <a:p>
            <a:pPr marL="819542" lvl="1" indent="-351232">
              <a:buFont typeface="Arial" charset="0"/>
              <a:buChar char="•"/>
            </a:pPr>
            <a:r>
              <a:rPr lang="en-US" sz="1600" dirty="0"/>
              <a:t>plan positioning strategy </a:t>
            </a:r>
          </a:p>
          <a:p>
            <a:pPr marL="819542" lvl="1" indent="-351232">
              <a:buFont typeface="Arial" charset="0"/>
              <a:buChar char="•"/>
            </a:pPr>
            <a:r>
              <a:rPr lang="en-US" sz="1600" dirty="0"/>
              <a:t>market and sell </a:t>
            </a:r>
          </a:p>
          <a:p>
            <a:pPr marL="819542" lvl="1" indent="-351232">
              <a:buFont typeface="Arial" charset="0"/>
              <a:buChar char="•"/>
            </a:pPr>
            <a:r>
              <a:rPr lang="en-US" sz="1600" dirty="0"/>
              <a:t>innovate and grow business</a:t>
            </a:r>
          </a:p>
          <a:p>
            <a:endParaRPr lang="en-US" dirty="0"/>
          </a:p>
        </p:txBody>
      </p:sp>
      <p:sp>
        <p:nvSpPr>
          <p:cNvPr id="7" name="Rectangle 6"/>
          <p:cNvSpPr>
            <a:spLocks noChangeArrowheads="1"/>
          </p:cNvSpPr>
          <p:nvPr/>
        </p:nvSpPr>
        <p:spPr bwMode="auto">
          <a:xfrm>
            <a:off x="249903" y="491040"/>
            <a:ext cx="6984099" cy="284804"/>
          </a:xfrm>
          <a:prstGeom prst="rect">
            <a:avLst/>
          </a:prstGeom>
          <a:noFill/>
          <a:ln w="12700" algn="ctr">
            <a:noFill/>
            <a:miter lim="800000"/>
            <a:headEnd/>
            <a:tailEnd/>
          </a:ln>
        </p:spPr>
        <p:txBody>
          <a:bodyPr wrap="square" lIns="0" tIns="48518" rIns="0" bIns="48518">
            <a:spAutoFit/>
          </a:bodyPr>
          <a:lstStyle/>
          <a:p>
            <a:pPr algn="l" defTabSz="934994">
              <a:lnSpc>
                <a:spcPct val="100000"/>
              </a:lnSpc>
              <a:spcBef>
                <a:spcPct val="0"/>
              </a:spcBef>
              <a:spcAft>
                <a:spcPct val="0"/>
              </a:spcAft>
            </a:pPr>
            <a:r>
              <a:rPr lang="en-US" sz="1200" b="1" dirty="0">
                <a:solidFill>
                  <a:srgbClr val="000000"/>
                </a:solidFill>
              </a:rPr>
              <a:t>Placeholder for text (substitute your own text; delete when not used)</a:t>
            </a:r>
          </a:p>
        </p:txBody>
      </p:sp>
    </p:spTree>
    <p:extLst>
      <p:ext uri="{BB962C8B-B14F-4D97-AF65-F5344CB8AC3E}">
        <p14:creationId xmlns:p14="http://schemas.microsoft.com/office/powerpoint/2010/main" val="163063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79375" y="1354138"/>
            <a:ext cx="6908800" cy="3887787"/>
          </a:xfrm>
          <a:ln/>
        </p:spPr>
      </p:sp>
      <p:sp>
        <p:nvSpPr>
          <p:cNvPr id="33796" name="Text Box 4"/>
          <p:cNvSpPr txBox="1">
            <a:spLocks noChangeArrowheads="1"/>
          </p:cNvSpPr>
          <p:nvPr/>
        </p:nvSpPr>
        <p:spPr bwMode="auto">
          <a:xfrm>
            <a:off x="146051" y="429440"/>
            <a:ext cx="6692900" cy="830149"/>
          </a:xfrm>
          <a:prstGeom prst="rect">
            <a:avLst/>
          </a:prstGeom>
          <a:noFill/>
          <a:ln w="12700" algn="ctr">
            <a:noFill/>
            <a:miter lim="800000"/>
            <a:headEnd/>
            <a:tailEnd/>
          </a:ln>
        </p:spPr>
        <p:txBody>
          <a:bodyPr lIns="90599" tIns="45300" rIns="90599" bIns="45300">
            <a:spAutoFit/>
          </a:bodyPr>
          <a:lstStyle/>
          <a:p>
            <a:pPr algn="l" defTabSz="904441">
              <a:lnSpc>
                <a:spcPct val="100000"/>
              </a:lnSpc>
              <a:spcBef>
                <a:spcPct val="0"/>
              </a:spcBef>
              <a:spcAft>
                <a:spcPct val="0"/>
              </a:spcAft>
            </a:pPr>
            <a:r>
              <a:rPr lang="en-US" sz="1600" b="1" dirty="0">
                <a:solidFill>
                  <a:srgbClr val="000000"/>
                </a:solidFill>
                <a:latin typeface="Arial" pitchFamily="34" charset="0"/>
              </a:rPr>
              <a:t>Strategic Imperative: Don't treat all the analysts the same, you should have different objectives and different communication patterns with different analysts.</a:t>
            </a:r>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227021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6051" y="429442"/>
            <a:ext cx="6692900" cy="583927"/>
          </a:xfrm>
          <a:prstGeom prst="rect">
            <a:avLst/>
          </a:prstGeom>
          <a:noFill/>
          <a:ln w="12700" algn="ctr">
            <a:noFill/>
            <a:miter lim="800000"/>
            <a:headEnd/>
            <a:tailEnd/>
          </a:ln>
        </p:spPr>
        <p:txBody>
          <a:bodyPr lIns="90599" tIns="45300" rIns="90599" bIns="45300">
            <a:spAutoFit/>
          </a:bodyPr>
          <a:lstStyle/>
          <a:p>
            <a:pPr algn="l" defTabSz="904441">
              <a:lnSpc>
                <a:spcPct val="100000"/>
              </a:lnSpc>
              <a:spcBef>
                <a:spcPct val="0"/>
              </a:spcBef>
              <a:spcAft>
                <a:spcPct val="0"/>
              </a:spcAft>
            </a:pPr>
            <a:r>
              <a:rPr lang="en-US" sz="1600" b="1" dirty="0">
                <a:solidFill>
                  <a:srgbClr val="000000"/>
                </a:solidFill>
                <a:latin typeface="Arial" pitchFamily="34" charset="0"/>
              </a:rPr>
              <a:t>Tactical Guideline: Unless your user interface is your differentiator, then spend more time talking and less time demonstrating.</a:t>
            </a:r>
          </a:p>
        </p:txBody>
      </p:sp>
      <p:sp>
        <p:nvSpPr>
          <p:cNvPr id="39939" name="Rectangle 3"/>
          <p:cNvSpPr>
            <a:spLocks noGrp="1" noRot="1" noChangeAspect="1" noChangeArrowheads="1" noTextEdit="1"/>
          </p:cNvSpPr>
          <p:nvPr>
            <p:ph type="sldImg"/>
          </p:nvPr>
        </p:nvSpPr>
        <p:spPr>
          <a:xfrm>
            <a:off x="-79375" y="1354138"/>
            <a:ext cx="6908800" cy="3887787"/>
          </a:xfrm>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209433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spect="1" noChangeArrowheads="1" noTextEdit="1"/>
          </p:cNvSpPr>
          <p:nvPr>
            <p:ph type="sldImg"/>
          </p:nvPr>
        </p:nvSpPr>
        <p:spPr>
          <a:xfrm>
            <a:off x="-79375" y="1354138"/>
            <a:ext cx="6908800" cy="3887787"/>
          </a:xfrm>
          <a:ln/>
        </p:spPr>
      </p:sp>
    </p:spTree>
    <p:extLst>
      <p:ext uri="{BB962C8B-B14F-4D97-AF65-F5344CB8AC3E}">
        <p14:creationId xmlns:p14="http://schemas.microsoft.com/office/powerpoint/2010/main" val="76428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46051" y="429441"/>
            <a:ext cx="6692900" cy="645483"/>
          </a:xfrm>
          <a:prstGeom prst="rect">
            <a:avLst/>
          </a:prstGeom>
          <a:noFill/>
          <a:ln w="12700" algn="ctr">
            <a:noFill/>
            <a:miter lim="800000"/>
            <a:headEnd/>
            <a:tailEnd/>
          </a:ln>
        </p:spPr>
        <p:txBody>
          <a:bodyPr lIns="90599" tIns="45300" rIns="90599" bIns="45300">
            <a:spAutoFit/>
          </a:bodyPr>
          <a:lstStyle/>
          <a:p>
            <a:pPr algn="l" defTabSz="904441">
              <a:lnSpc>
                <a:spcPct val="100000"/>
              </a:lnSpc>
              <a:spcBef>
                <a:spcPct val="0"/>
              </a:spcBef>
              <a:spcAft>
                <a:spcPct val="0"/>
              </a:spcAft>
            </a:pPr>
            <a:r>
              <a:rPr lang="en-US" sz="1800" b="1" dirty="0">
                <a:solidFill>
                  <a:srgbClr val="000000"/>
                </a:solidFill>
                <a:latin typeface="Arial" pitchFamily="34" charset="0"/>
              </a:rPr>
              <a:t>Tactical Guideline: Create the alerts that you think your clients will be setting, not just the ones that you care about.</a:t>
            </a:r>
          </a:p>
        </p:txBody>
      </p:sp>
      <p:sp>
        <p:nvSpPr>
          <p:cNvPr id="45059" name="Rectangle 3"/>
          <p:cNvSpPr>
            <a:spLocks noGrp="1" noRot="1" noChangeAspect="1" noChangeArrowheads="1" noTextEdit="1"/>
          </p:cNvSpPr>
          <p:nvPr>
            <p:ph type="sldImg"/>
          </p:nvPr>
        </p:nvSpPr>
        <p:spPr>
          <a:xfrm>
            <a:off x="-79375" y="1354138"/>
            <a:ext cx="6908800" cy="3887787"/>
          </a:xfrm>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2665319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oleObject" Target="../embeddings/oleObject2.bin"/><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pvs.gartner.com/technology/about/policies/usage_guidelines.jsp" TargetMode="External"/><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pvs.gartner.com/technology/about/ombudsman/omb_guide2.jsp"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3.jpe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6.jpeg"/><Relationship Id="rId4"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oleObject" Target="../embeddings/oleObject6.bin"/><Relationship Id="rId4" Type="http://schemas.openxmlformats.org/officeDocument/2006/relationships/image" Target="../media/image6.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7"/>
          <p:cNvSpPr>
            <a:spLocks noChangeArrowheads="1"/>
          </p:cNvSpPr>
          <p:nvPr userDrawn="1"/>
        </p:nvSpPr>
        <p:spPr bwMode="gray">
          <a:xfrm>
            <a:off x="4997343" y="2105106"/>
            <a:ext cx="6599682" cy="3351958"/>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sp>
        <p:nvSpPr>
          <p:cNvPr id="14" name="Rectangle 13"/>
          <p:cNvSpPr/>
          <p:nvPr userDrawn="1"/>
        </p:nvSpPr>
        <p:spPr bwMode="auto">
          <a:xfrm>
            <a:off x="0" y="6126480"/>
            <a:ext cx="12192000" cy="73152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1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05985" y="2370743"/>
            <a:ext cx="5878068" cy="461665"/>
          </a:xfrm>
          <a:ln>
            <a:noFill/>
          </a:ln>
        </p:spPr>
        <p:txBody>
          <a:bodyPr wrap="square" tIns="0" bIns="0" anchor="t" anchorCtr="0">
            <a:spAutoFit/>
          </a:bodyPr>
          <a:lstStyle>
            <a:lvl1pPr>
              <a:lnSpc>
                <a:spcPct val="100000"/>
              </a:lnSpc>
              <a:spcBef>
                <a:spcPts val="600"/>
              </a:spcBef>
              <a:spcAft>
                <a:spcPts val="0"/>
              </a:spcAft>
              <a:defRPr sz="3000" baseline="0">
                <a:solidFill>
                  <a:schemeClr val="tx1"/>
                </a:solidFill>
                <a:latin typeface="Arial"/>
                <a:cs typeface="Arial"/>
              </a:defRPr>
            </a:lvl1pPr>
          </a:lstStyle>
          <a:p>
            <a:r>
              <a:rPr lang="en-US"/>
              <a:t>Click to edit Master title style</a:t>
            </a:r>
            <a:endParaRPr lang="en-US" dirty="0"/>
          </a:p>
        </p:txBody>
      </p:sp>
      <p:sp>
        <p:nvSpPr>
          <p:cNvPr id="20" name="Rectangle 223"/>
          <p:cNvSpPr>
            <a:spLocks noGrp="1" noChangeArrowheads="1"/>
          </p:cNvSpPr>
          <p:nvPr>
            <p:ph type="subTitle" idx="1"/>
          </p:nvPr>
        </p:nvSpPr>
        <p:spPr bwMode="auto">
          <a:xfrm>
            <a:off x="5205985" y="3781085"/>
            <a:ext cx="5878067" cy="307777"/>
          </a:xfrm>
          <a:prstGeom prst="rect">
            <a:avLst/>
          </a:prstGeom>
          <a:ln/>
        </p:spPr>
        <p:txBody>
          <a:bodyPr wrap="square" bIns="0" anchor="b" anchorCtr="0">
            <a:spAutoFit/>
          </a:bodyPr>
          <a:lstStyle>
            <a:lvl1pPr marL="0" indent="0" algn="l">
              <a:lnSpc>
                <a:spcPct val="100000"/>
              </a:lnSpc>
              <a:spcBef>
                <a:spcPts val="600"/>
              </a:spcBef>
              <a:spcAft>
                <a:spcPts val="0"/>
              </a:spcAft>
              <a:buFont typeface="Times" pitchFamily="18" charset="0"/>
              <a:buNone/>
              <a:defRPr sz="2000">
                <a:solidFill>
                  <a:srgbClr val="000000"/>
                </a:solidFill>
              </a:defRPr>
            </a:lvl1pPr>
          </a:lstStyle>
          <a:p>
            <a:r>
              <a:rPr lang="en-US"/>
              <a:t>Click to edit Master subtitle style</a:t>
            </a:r>
            <a:endParaRPr lang="en-US" dirty="0"/>
          </a:p>
        </p:txBody>
      </p:sp>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9118092" y="4558905"/>
            <a:ext cx="1965960" cy="452171"/>
          </a:xfrm>
          <a:prstGeom prst="rect">
            <a:avLst/>
          </a:prstGeom>
        </p:spPr>
      </p:pic>
      <p:sp>
        <p:nvSpPr>
          <p:cNvPr id="9" name="TextBox 8"/>
          <p:cNvSpPr txBox="1"/>
          <p:nvPr userDrawn="1"/>
        </p:nvSpPr>
        <p:spPr bwMode="gray">
          <a:xfrm>
            <a:off x="310897" y="6252826"/>
            <a:ext cx="11286128" cy="290849"/>
          </a:xfrm>
          <a:prstGeom prst="rect">
            <a:avLst/>
          </a:prstGeom>
          <a:solidFill>
            <a:schemeClr val="bg1"/>
          </a:solidFill>
        </p:spPr>
        <p:txBody>
          <a:bodyPr wrap="square" lIns="0" tIns="0" rIns="0" bIns="0" anchor="t" anchorCtr="0">
            <a:noAutofit/>
          </a:bodyPr>
          <a:lstStyle/>
          <a:p>
            <a:pPr algn="l" eaLnBrk="0" hangingPunct="0">
              <a:spcBef>
                <a:spcPts val="0"/>
              </a:spcBef>
              <a:spcAft>
                <a:spcPts val="0"/>
              </a:spcAft>
              <a:defRPr/>
            </a:pPr>
            <a:r>
              <a:rPr lang="en-US" sz="700" dirty="0">
                <a:solidFill>
                  <a:srgbClr val="969696"/>
                </a:solidFill>
                <a:ea typeface="Arial Unicode MS" pitchFamily="34" charset="-128"/>
                <a:cs typeface="Arial Unicode MS" pitchFamily="34" charset="-128"/>
              </a:rPr>
              <a:t>CONFIDENTIAL AND PROPRIETARY</a:t>
            </a:r>
          </a:p>
          <a:p>
            <a:pPr algn="l" eaLnBrk="0" hangingPunct="0">
              <a:spcBef>
                <a:spcPts val="0"/>
              </a:spcBef>
              <a:spcAft>
                <a:spcPts val="0"/>
              </a:spcAft>
              <a:defRPr/>
            </a:pPr>
            <a:r>
              <a:rPr lang="en-US" sz="700" dirty="0">
                <a:solidFill>
                  <a:srgbClr val="969696"/>
                </a:solidFill>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a:t>
            </a:r>
            <a:br>
              <a:rPr lang="en-US" sz="700" dirty="0">
                <a:solidFill>
                  <a:srgbClr val="969696"/>
                </a:solidFill>
                <a:ea typeface="Arial Unicode MS" pitchFamily="34" charset="-128"/>
                <a:cs typeface="Arial Unicode MS" pitchFamily="34" charset="-128"/>
              </a:rPr>
            </a:br>
            <a:r>
              <a:rPr lang="en-US" sz="700" dirty="0">
                <a:solidFill>
                  <a:srgbClr val="969696"/>
                </a:solidFill>
                <a:ea typeface="Arial Unicode MS" pitchFamily="34" charset="-128"/>
                <a:cs typeface="Arial Unicode MS" pitchFamily="34" charset="-128"/>
              </a:rPr>
              <a:t>confidential, proprietary or otherwise legally protected, and it may not be further copied, distributed or publicly displayed without the express written permission of Gartner, Inc. or its affiliates. © 2017 Gartner, Inc. and/or its affiliates. </a:t>
            </a:r>
            <a:br>
              <a:rPr lang="en-US" sz="700" dirty="0">
                <a:solidFill>
                  <a:srgbClr val="969696"/>
                </a:solidFill>
                <a:ea typeface="Arial Unicode MS" pitchFamily="34" charset="-128"/>
                <a:cs typeface="Arial Unicode MS" pitchFamily="34" charset="-128"/>
              </a:rPr>
            </a:br>
            <a:r>
              <a:rPr lang="en-US" sz="700" dirty="0">
                <a:solidFill>
                  <a:srgbClr val="969696"/>
                </a:solidFill>
                <a:ea typeface="Arial Unicode MS" pitchFamily="34" charset="-128"/>
                <a:cs typeface="Arial Unicode MS" pitchFamily="34" charset="-128"/>
              </a:rPr>
              <a:t>All rights reserved.</a:t>
            </a:r>
          </a:p>
        </p:txBody>
      </p:sp>
    </p:spTree>
    <p:extLst>
      <p:ext uri="{BB962C8B-B14F-4D97-AF65-F5344CB8AC3E}">
        <p14:creationId xmlns:p14="http://schemas.microsoft.com/office/powerpoint/2010/main" val="497563603"/>
      </p:ext>
    </p:extLst>
  </p:cSld>
  <p:clrMapOvr>
    <a:masterClrMapping/>
  </p:clrMapOvr>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7" name="Content Placeholder 2"/>
          <p:cNvSpPr>
            <a:spLocks noGrp="1"/>
          </p:cNvSpPr>
          <p:nvPr>
            <p:ph idx="1"/>
          </p:nvPr>
        </p:nvSpPr>
        <p:spPr bwMode="gray">
          <a:xfrm>
            <a:off x="460375" y="1325564"/>
            <a:ext cx="11272839" cy="4660900"/>
          </a:xfrm>
          <a:prstGeom prst="rect">
            <a:avLst/>
          </a:prstGeom>
          <a:noFill/>
          <a:ln w="9525" algn="ctr">
            <a:noFill/>
            <a:miter lim="800000"/>
            <a:headEnd/>
            <a:tailEnd/>
          </a:ln>
        </p:spPr>
        <p:txBody>
          <a:bodyPr vert="horz" wrap="square" lIns="0" tIns="0" rIns="45720" bIns="0" numCol="1" anchor="t" anchorCtr="0" compatLnSpc="1">
            <a:prstTxWarp prst="textNoShape">
              <a:avLst/>
            </a:prstTxWarp>
            <a:normAutofit/>
          </a:bodyPr>
          <a:lstStyle>
            <a:lvl1pPr marL="457167" marR="0" indent="-457167" algn="l" rtl="0" eaLnBrk="1" fontAlgn="base" hangingPunct="1">
              <a:lnSpc>
                <a:spcPct val="90000"/>
              </a:lnSpc>
              <a:spcBef>
                <a:spcPts val="1200"/>
              </a:spcBef>
              <a:spcAft>
                <a:spcPts val="300"/>
              </a:spcAft>
              <a:buClr>
                <a:srgbClr val="00529B"/>
              </a:buClr>
              <a:buSzPct val="80000"/>
              <a:buFont typeface="Wingdings 3" panose="05040102010807070707" pitchFamily="18" charset="2"/>
              <a:buChar char=""/>
              <a:defRPr lang="en-US" sz="2800" b="1" dirty="0" smtClean="0">
                <a:solidFill>
                  <a:srgbClr val="000000"/>
                </a:solidFill>
                <a:latin typeface="+mn-lt"/>
                <a:ea typeface="+mn-ea"/>
                <a:cs typeface="+mn-cs"/>
              </a:defRPr>
            </a:lvl1pPr>
            <a:lvl2pPr marL="868363" indent="-365125">
              <a:lnSpc>
                <a:spcPct val="90000"/>
              </a:lnSpc>
              <a:spcBef>
                <a:spcPts val="1200"/>
              </a:spcBef>
              <a:defRPr lang="en-US" dirty="0" smtClean="0"/>
            </a:lvl2pPr>
            <a:lvl3pPr marL="1143000" indent="-274320">
              <a:lnSpc>
                <a:spcPct val="90000"/>
              </a:lnSpc>
              <a:spcBef>
                <a:spcPts val="1200"/>
              </a:spcBef>
              <a:defRPr lang="en-US" dirty="0" smtClean="0"/>
            </a:lvl3pPr>
            <a:lvl4pPr marL="1600200" indent="-365760">
              <a:lnSpc>
                <a:spcPct val="90000"/>
              </a:lnSpc>
              <a:spcBef>
                <a:spcPts val="1200"/>
              </a:spcBef>
              <a:defRPr lang="en-US" dirty="0" smtClean="0"/>
            </a:lvl4pPr>
            <a:lvl5pPr marL="1660442" indent="-230177">
              <a:lnSpc>
                <a:spcPct val="100000"/>
              </a:lnSpc>
              <a:spcBef>
                <a:spcPts val="1200"/>
              </a:spcBef>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3714187255"/>
      </p:ext>
    </p:extLst>
  </p:cSld>
  <p:clrMapOvr>
    <a:masterClrMapping/>
  </p:clrMapOvr>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lvl1pPr algn="ctr">
              <a:defRPr/>
            </a:lvl1pPr>
          </a:lstStyle>
          <a:p>
            <a:r>
              <a:rPr lang="en-US"/>
              <a:t>Click to edit Master title style</a:t>
            </a:r>
          </a:p>
        </p:txBody>
      </p:sp>
    </p:spTree>
    <p:extLst>
      <p:ext uri="{BB962C8B-B14F-4D97-AF65-F5344CB8AC3E}">
        <p14:creationId xmlns:p14="http://schemas.microsoft.com/office/powerpoint/2010/main" val="32934237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460375" y="1325564"/>
            <a:ext cx="7510463"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460375" y="228600"/>
            <a:ext cx="7510463" cy="535531"/>
          </a:xfrm>
        </p:spPr>
        <p:txBody>
          <a:bodyPr/>
          <a:lstStyle/>
          <a:p>
            <a:r>
              <a:rPr lang="en-US"/>
              <a:t>Click to edit Master title style</a:t>
            </a:r>
          </a:p>
        </p:txBody>
      </p:sp>
    </p:spTree>
    <p:extLst>
      <p:ext uri="{BB962C8B-B14F-4D97-AF65-F5344CB8AC3E}">
        <p14:creationId xmlns:p14="http://schemas.microsoft.com/office/powerpoint/2010/main" val="16779506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460375" y="1325564"/>
            <a:ext cx="5635625"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460375" y="228600"/>
            <a:ext cx="5635625" cy="535531"/>
          </a:xfrm>
        </p:spPr>
        <p:txBody>
          <a:bodyPr/>
          <a:lstStyle/>
          <a:p>
            <a:r>
              <a:rPr lang="en-US"/>
              <a:t>Click to edit Master title style</a:t>
            </a:r>
          </a:p>
        </p:txBody>
      </p:sp>
    </p:spTree>
    <p:extLst>
      <p:ext uri="{BB962C8B-B14F-4D97-AF65-F5344CB8AC3E}">
        <p14:creationId xmlns:p14="http://schemas.microsoft.com/office/powerpoint/2010/main" val="39510359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4" name="Rectangle 13"/>
          <p:cNvSpPr/>
          <p:nvPr userDrawn="1"/>
        </p:nvSpPr>
        <p:spPr bwMode="gray">
          <a:xfrm>
            <a:off x="0" y="4251297"/>
            <a:ext cx="12192000" cy="162880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p:cNvSpPr>
            <a:spLocks noGrp="1"/>
          </p:cNvSpPr>
          <p:nvPr>
            <p:ph type="body" sz="quarter" idx="10"/>
          </p:nvPr>
        </p:nvSpPr>
        <p:spPr bwMode="gray">
          <a:xfrm>
            <a:off x="469899" y="4515065"/>
            <a:ext cx="11250615" cy="1101266"/>
          </a:xfrm>
          <a:prstGeom prst="rect">
            <a:avLst/>
          </a:prstGeom>
          <a:noFill/>
        </p:spPr>
        <p:txBody>
          <a:bodyPr lIns="0" tIns="0" rIns="0" bIns="0" anchor="ctr" anchorCtr="0"/>
          <a:lstStyle>
            <a:lvl1pPr marL="0" indent="0">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a:t>Click to edit Master text styles</a:t>
            </a:r>
          </a:p>
        </p:txBody>
      </p:sp>
      <p:sp>
        <p:nvSpPr>
          <p:cNvPr id="3" name="Title 2"/>
          <p:cNvSpPr>
            <a:spLocks noGrp="1"/>
          </p:cNvSpPr>
          <p:nvPr>
            <p:ph type="title"/>
          </p:nvPr>
        </p:nvSpPr>
        <p:spPr bwMode="auto"/>
        <p:txBody>
          <a:bodyPr/>
          <a:lstStyle/>
          <a:p>
            <a:r>
              <a:rPr lang="en-US"/>
              <a:t>Click to edit Master title style</a:t>
            </a:r>
            <a:endParaRPr lang="en-US" dirty="0"/>
          </a:p>
        </p:txBody>
      </p:sp>
      <p:sp>
        <p:nvSpPr>
          <p:cNvPr id="7" name="Isosceles Triangle 6"/>
          <p:cNvSpPr/>
          <p:nvPr userDrawn="1"/>
        </p:nvSpPr>
        <p:spPr bwMode="gray">
          <a:xfrm rot="10800000">
            <a:off x="365682" y="4251297"/>
            <a:ext cx="305136" cy="263048"/>
          </a:xfrm>
          <a:prstGeom prst="triangle">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4" name="Text Placeholder 3"/>
          <p:cNvSpPr>
            <a:spLocks noGrp="1"/>
          </p:cNvSpPr>
          <p:nvPr>
            <p:ph type="body" sz="quarter" idx="11"/>
          </p:nvPr>
        </p:nvSpPr>
        <p:spPr bwMode="gray">
          <a:xfrm>
            <a:off x="460375" y="1325563"/>
            <a:ext cx="11272838" cy="2925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3406258"/>
      </p:ext>
    </p:extLst>
  </p:cSld>
  <p:clrMapOvr>
    <a:masterClrMapping/>
  </p:clrMapOvr>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6" name="Rectangle 5"/>
          <p:cNvSpPr/>
          <p:nvPr/>
        </p:nvSpPr>
        <p:spPr bwMode="gray">
          <a:xfrm>
            <a:off x="7970837" y="1"/>
            <a:ext cx="4221163" cy="5880099"/>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Text Placeholder 11"/>
          <p:cNvSpPr>
            <a:spLocks noGrp="1"/>
          </p:cNvSpPr>
          <p:nvPr>
            <p:ph type="body" sz="quarter" idx="12"/>
          </p:nvPr>
        </p:nvSpPr>
        <p:spPr bwMode="gray">
          <a:xfrm>
            <a:off x="8363167" y="431521"/>
            <a:ext cx="3370046" cy="5554943"/>
          </a:xfrm>
          <a:prstGeom prst="rect">
            <a:avLst/>
          </a:prstGeom>
          <a:noFill/>
        </p:spPr>
        <p:txBody>
          <a:bodyPr lIns="0" tIns="0" rIns="0" bIns="0"/>
          <a:lstStyle>
            <a:lvl1pPr marL="0" indent="0">
              <a:buClr>
                <a:schemeClr val="bg1"/>
              </a:buClr>
              <a:buFont typeface="Arial" panose="020B0604020202020204" pitchFamily="34" charset="0"/>
              <a:buNone/>
              <a:defRPr>
                <a:solidFill>
                  <a:schemeClr val="bg1"/>
                </a:solidFill>
              </a:defRPr>
            </a:lvl1pPr>
            <a:lvl2pPr marL="0" indent="-274320">
              <a:buClr>
                <a:schemeClr val="bg1"/>
              </a:buClr>
              <a:buFont typeface="Arial" panose="020B0604020202020204" pitchFamily="34" charset="0"/>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182880">
              <a:buClr>
                <a:schemeClr val="bg1"/>
              </a:buClr>
              <a:buFont typeface="Arial" panose="020B0604020202020204" pitchFamily="34" charset="0"/>
              <a:buChar char="•"/>
              <a:defRPr>
                <a:solidFill>
                  <a:schemeClr val="bg1"/>
                </a:solidFill>
              </a:defRPr>
            </a:lvl4pPr>
            <a:lvl5pPr marL="1575161" indent="-3429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Isosceles Triangle 6"/>
          <p:cNvSpPr/>
          <p:nvPr userDrawn="1"/>
        </p:nvSpPr>
        <p:spPr bwMode="gray">
          <a:xfrm rot="5400000">
            <a:off x="7949793" y="477617"/>
            <a:ext cx="305136" cy="263048"/>
          </a:xfrm>
          <a:prstGeom prst="triangle">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4"/>
          <p:cNvSpPr>
            <a:spLocks noGrp="1"/>
          </p:cNvSpPr>
          <p:nvPr>
            <p:ph type="title"/>
          </p:nvPr>
        </p:nvSpPr>
        <p:spPr bwMode="auto">
          <a:xfrm>
            <a:off x="460375" y="228600"/>
            <a:ext cx="7381181" cy="535531"/>
          </a:xfrm>
        </p:spPr>
        <p:txBody>
          <a:bodyPr/>
          <a:lstStyle/>
          <a:p>
            <a:r>
              <a:rPr lang="en-US"/>
              <a:t>Click to edit Master title style</a:t>
            </a:r>
            <a:endParaRPr lang="en-US" dirty="0"/>
          </a:p>
        </p:txBody>
      </p:sp>
      <p:sp>
        <p:nvSpPr>
          <p:cNvPr id="12" name="Text Placeholder 11"/>
          <p:cNvSpPr>
            <a:spLocks noGrp="1"/>
          </p:cNvSpPr>
          <p:nvPr>
            <p:ph type="body" sz="quarter" idx="16"/>
          </p:nvPr>
        </p:nvSpPr>
        <p:spPr bwMode="gray">
          <a:xfrm>
            <a:off x="460375" y="1325564"/>
            <a:ext cx="7510463"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26402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702906"/>
              </a:solidFill>
            </a:endParaRPr>
          </a:p>
        </p:txBody>
      </p:sp>
      <p:sp>
        <p:nvSpPr>
          <p:cNvPr id="6" name="Title 5"/>
          <p:cNvSpPr>
            <a:spLocks noGrp="1"/>
          </p:cNvSpPr>
          <p:nvPr>
            <p:ph type="title" hasCustomPrompt="1"/>
          </p:nvPr>
        </p:nvSpPr>
        <p:spPr bwMode="gray">
          <a:xfrm>
            <a:off x="155657" y="1325563"/>
            <a:ext cx="3885991" cy="1329595"/>
          </a:xfrm>
        </p:spPr>
        <p:txBody>
          <a:bodyPr wrap="square" tIns="0" anchor="b" anchorCtr="0">
            <a:spAutoFit/>
          </a:bodyPr>
          <a:lstStyle>
            <a:lvl1pPr algn="ctr">
              <a:defRPr sz="9600">
                <a:solidFill>
                  <a:schemeClr val="bg1"/>
                </a:solidFill>
              </a:defRPr>
            </a:lvl1pPr>
          </a:lstStyle>
          <a:p>
            <a:r>
              <a:rPr lang="en-US" dirty="0"/>
              <a:t>Title</a:t>
            </a:r>
          </a:p>
        </p:txBody>
      </p:sp>
      <p:sp>
        <p:nvSpPr>
          <p:cNvPr id="8" name="Text Placeholder 7"/>
          <p:cNvSpPr>
            <a:spLocks noGrp="1"/>
          </p:cNvSpPr>
          <p:nvPr>
            <p:ph type="body" sz="quarter" idx="12"/>
          </p:nvPr>
        </p:nvSpPr>
        <p:spPr bwMode="gray">
          <a:xfrm>
            <a:off x="152401" y="2703059"/>
            <a:ext cx="3889247" cy="2130425"/>
          </a:xfrm>
        </p:spPr>
        <p:txBody>
          <a:bodyPr>
            <a:normAutofit/>
          </a:bodyPr>
          <a:lstStyle>
            <a:lvl1pPr marL="0" indent="0" algn="ctr">
              <a:buFontTx/>
              <a:buNone/>
              <a:defRPr sz="36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9555040"/>
      </p:ext>
    </p:extLst>
  </p:cSld>
  <p:clrMapOvr>
    <a:masterClrMapping/>
  </p:clrMapOvr>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Isosceles Triangle 5"/>
          <p:cNvSpPr/>
          <p:nvPr userDrawn="1"/>
        </p:nvSpPr>
        <p:spPr bwMode="gray">
          <a:xfrm rot="10800000">
            <a:off x="403591" y="993547"/>
            <a:ext cx="749808" cy="411480"/>
          </a:xfrm>
          <a:prstGeom prst="triangl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Text Placeholder 10"/>
          <p:cNvSpPr>
            <a:spLocks noGrp="1"/>
          </p:cNvSpPr>
          <p:nvPr>
            <p:ph type="body" sz="quarter" idx="10"/>
          </p:nvPr>
        </p:nvSpPr>
        <p:spPr bwMode="gray">
          <a:xfrm>
            <a:off x="460375" y="1409700"/>
            <a:ext cx="11272837" cy="4576763"/>
          </a:xfrm>
          <a:prstGeom prst="rect">
            <a:avLst/>
          </a:prstGeom>
        </p:spPr>
        <p:txBody>
          <a:bodyPr/>
          <a:lstStyle>
            <a:lvl1pPr marL="0" indent="0">
              <a:buNone/>
              <a:defRPr b="1"/>
            </a:lvl1pPr>
            <a:lvl4pPr marL="146304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69602227"/>
      </p:ext>
    </p:extLst>
  </p:cSld>
  <p:clrMapOvr>
    <a:masterClrMapping/>
  </p:clrMapOvr>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460375" y="1325564"/>
            <a:ext cx="11272838" cy="4660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auto">
          <a:xfrm>
            <a:off x="460375" y="228600"/>
            <a:ext cx="11272838" cy="535531"/>
          </a:xfrm>
        </p:spPr>
        <p:txBody>
          <a:bodyPr>
            <a:spAutoFit/>
          </a:bodyPr>
          <a:lstStyle/>
          <a:p>
            <a:r>
              <a:rPr lang="en-US"/>
              <a:t>Click to edit Master title style</a:t>
            </a:r>
            <a:endParaRPr lang="en-US" dirty="0"/>
          </a:p>
        </p:txBody>
      </p:sp>
    </p:spTree>
  </p:cSld>
  <p:clrMapOvr>
    <a:masterClrMapping/>
  </p:clrMapOvr>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469901" y="1325562"/>
            <a:ext cx="11250612" cy="466090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5140577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543530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460375" y="1325562"/>
            <a:ext cx="11272838" cy="466090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057496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782953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a:xfrm>
            <a:off x="461434" y="3140535"/>
            <a:ext cx="11272839" cy="609398"/>
          </a:xfrm>
        </p:spPr>
        <p:txBody>
          <a:bodyPr tIns="0" anchor="ctr" anchorCtr="0"/>
          <a:lstStyle>
            <a:lvl1pPr algn="ctr">
              <a:defRPr sz="4400">
                <a:solidFill>
                  <a:schemeClr val="bg1"/>
                </a:solidFill>
              </a:defRPr>
            </a:lvl1pPr>
          </a:lstStyle>
          <a:p>
            <a:r>
              <a:rPr lang="en-US"/>
              <a:t>Click to edit Master title style</a:t>
            </a:r>
            <a:endParaRPr lang="en-US" dirty="0"/>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a:t>
            </a:fld>
            <a:r>
              <a:rPr lang="en-US" dirty="0">
                <a:solidFill>
                  <a:schemeClr val="bg1">
                    <a:lumMod val="75000"/>
                  </a:schemeClr>
                </a:solidFill>
              </a:rPr>
              <a:t>	© 2015 Gartner, Inc. and/or its affiliates.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Tree>
    <p:extLst>
      <p:ext uri="{BB962C8B-B14F-4D97-AF65-F5344CB8AC3E}">
        <p14:creationId xmlns:p14="http://schemas.microsoft.com/office/powerpoint/2010/main" val="12906011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a:t>
            </a:fld>
            <a:r>
              <a:rPr lang="en-US" dirty="0">
                <a:solidFill>
                  <a:schemeClr val="bg1">
                    <a:lumMod val="75000"/>
                  </a:schemeClr>
                </a:solidFill>
              </a:rPr>
              <a:t>	© 2015 Gartner, Inc. and/or its affiliates.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745430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a:t>
            </a:fld>
            <a:r>
              <a:rPr lang="en-US" dirty="0">
                <a:solidFill>
                  <a:schemeClr val="bg1">
                    <a:lumMod val="75000"/>
                  </a:schemeClr>
                </a:solidFill>
              </a:rPr>
              <a:t>	© 2015 Gartner, Inc. and/or its affiliates.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4"/>
          <p:cNvSpPr>
            <a:spLocks noGrp="1"/>
          </p:cNvSpPr>
          <p:nvPr>
            <p:ph sz="quarter" idx="11"/>
          </p:nvPr>
        </p:nvSpPr>
        <p:spPr bwMode="gray">
          <a:xfrm>
            <a:off x="460375" y="1325564"/>
            <a:ext cx="11272838" cy="4660899"/>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22060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a:xfrm>
            <a:off x="461434" y="3140535"/>
            <a:ext cx="11272839" cy="609398"/>
          </a:xfrm>
        </p:spPr>
        <p:txBody>
          <a:bodyPr tIns="0" anchor="ctr" anchorCtr="0"/>
          <a:lstStyle>
            <a:lvl1pPr algn="ctr">
              <a:defRPr sz="4400">
                <a:solidFill>
                  <a:schemeClr val="bg1"/>
                </a:solidFill>
              </a:defRPr>
            </a:lvl1pPr>
          </a:lstStyle>
          <a:p>
            <a:r>
              <a:rPr lang="en-US"/>
              <a:t>Click to edit Master title style</a:t>
            </a:r>
            <a:endParaRPr lang="en-US" dirty="0"/>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a:t>
            </a:fld>
            <a:r>
              <a:rPr lang="en-US" dirty="0">
                <a:solidFill>
                  <a:schemeClr val="bg1">
                    <a:lumMod val="75000"/>
                  </a:schemeClr>
                </a:solidFill>
              </a:rPr>
              <a:t>	© 2015 Gartner, Inc. and/or its affiliates.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Tree>
    <p:extLst>
      <p:ext uri="{BB962C8B-B14F-4D97-AF65-F5344CB8AC3E}">
        <p14:creationId xmlns:p14="http://schemas.microsoft.com/office/powerpoint/2010/main" val="157043437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a:t>
            </a:fld>
            <a:r>
              <a:rPr lang="en-US" dirty="0">
                <a:solidFill>
                  <a:schemeClr val="bg1">
                    <a:lumMod val="75000"/>
                  </a:schemeClr>
                </a:solidFill>
              </a:rPr>
              <a:t>	© 2015 Gartner, Inc. and/or its affiliates.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3448034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a:t>
            </a:fld>
            <a:r>
              <a:rPr lang="en-US" dirty="0">
                <a:solidFill>
                  <a:schemeClr val="bg1">
                    <a:lumMod val="75000"/>
                  </a:schemeClr>
                </a:solidFill>
              </a:rPr>
              <a:t>	© 2015 Gartner, Inc. and/or its affiliates.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4"/>
          <p:cNvSpPr>
            <a:spLocks noGrp="1"/>
          </p:cNvSpPr>
          <p:nvPr>
            <p:ph sz="quarter" idx="11"/>
          </p:nvPr>
        </p:nvSpPr>
        <p:spPr bwMode="gray">
          <a:xfrm>
            <a:off x="460375" y="1325564"/>
            <a:ext cx="11272838" cy="4660899"/>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3288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bwMode="gray">
          <a:xfrm>
            <a:off x="460375" y="1325564"/>
            <a:ext cx="11272838" cy="4660899"/>
          </a:xfrm>
        </p:spPr>
        <p:txBody>
          <a:bodyPr/>
          <a:lstStyle>
            <a:lvl1pPr marL="411163" indent="-411163">
              <a:spcBef>
                <a:spcPts val="1800"/>
              </a:spcBef>
              <a:buFont typeface="+mj-lt"/>
              <a:buAutoNum type="arabicPeriod"/>
              <a:defRPr/>
            </a:lvl1pPr>
            <a:lvl2pPr marL="731520">
              <a:spcBef>
                <a:spcPts val="1800"/>
              </a:spcBef>
              <a:defRPr/>
            </a:lvl2pPr>
            <a:lvl3pPr marL="1188720">
              <a:spcBef>
                <a:spcPts val="1800"/>
              </a:spcBef>
              <a:defRPr/>
            </a:lvl3pPr>
            <a:lvl4pPr marL="1554480">
              <a:spcBef>
                <a:spcPts val="1800"/>
              </a:spcBef>
              <a:defRPr/>
            </a:lvl4pPr>
            <a:lvl5pPr marL="1920240" indent="-274320">
              <a:lnSpc>
                <a:spcPct val="90000"/>
              </a:lnSpc>
              <a:spcBef>
                <a:spcPts val="1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4082590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0" y="1"/>
            <a:ext cx="12192000" cy="5880099"/>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FFFFFF"/>
              </a:solidFill>
            </a:endParaRPr>
          </a:p>
        </p:txBody>
      </p:sp>
      <p:sp>
        <p:nvSpPr>
          <p:cNvPr id="5" name="Rectangle 7"/>
          <p:cNvSpPr>
            <a:spLocks noChangeArrowheads="1"/>
          </p:cNvSpPr>
          <p:nvPr userDrawn="1"/>
        </p:nvSpPr>
        <p:spPr bwMode="gray">
          <a:xfrm>
            <a:off x="927100" y="933450"/>
            <a:ext cx="8686800" cy="4139950"/>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8" name="Text Placeholder 8"/>
          <p:cNvSpPr>
            <a:spLocks noGrp="1"/>
          </p:cNvSpPr>
          <p:nvPr>
            <p:ph type="body" sz="quarter" idx="11"/>
          </p:nvPr>
        </p:nvSpPr>
        <p:spPr bwMode="auto">
          <a:xfrm>
            <a:off x="1152525" y="1162050"/>
            <a:ext cx="8203012" cy="3695700"/>
          </a:xfrm>
          <a:prstGeom prst="rect">
            <a:avLst/>
          </a:prstGeom>
        </p:spPr>
        <p:txBody>
          <a:bodyPr anchor="ctr" anchorCtr="0"/>
          <a:lstStyle>
            <a:lvl1pPr marL="0" indent="0">
              <a:lnSpc>
                <a:spcPct val="90000"/>
              </a:lnSpc>
              <a:buNone/>
              <a:defRPr sz="4200" b="1" baseline="0"/>
            </a:lvl1pPr>
          </a:lstStyle>
          <a:p>
            <a:pPr lvl="0"/>
            <a:r>
              <a:rPr lang="en-US"/>
              <a:t>Click to edit Master text styles</a:t>
            </a:r>
          </a:p>
        </p:txBody>
      </p:sp>
    </p:spTree>
    <p:extLst>
      <p:ext uri="{BB962C8B-B14F-4D97-AF65-F5344CB8AC3E}">
        <p14:creationId xmlns:p14="http://schemas.microsoft.com/office/powerpoint/2010/main" val="1755274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4" name="Picture 140" descr="swoosh-compressed-80-percent"/>
          <p:cNvPicPr>
            <a:picLocks noChangeAspect="1" noChangeArrowheads="1"/>
          </p:cNvPicPr>
          <p:nvPr/>
        </p:nvPicPr>
        <p:blipFill>
          <a:blip r:embed="rId4" cstate="print"/>
          <a:srcRect/>
          <a:stretch>
            <a:fillRect/>
          </a:stretch>
        </p:blipFill>
        <p:spPr bwMode="white">
          <a:xfrm>
            <a:off x="0" y="0"/>
            <a:ext cx="12192000" cy="3200400"/>
          </a:xfrm>
          <a:prstGeom prst="rect">
            <a:avLst/>
          </a:prstGeom>
          <a:noFill/>
          <a:ln w="9525">
            <a:noFill/>
            <a:miter lim="800000"/>
            <a:headEnd/>
            <a:tailEnd/>
          </a:ln>
        </p:spPr>
      </p:pic>
      <p:sp>
        <p:nvSpPr>
          <p:cNvPr id="5" name="Rectangle 288"/>
          <p:cNvSpPr>
            <a:spLocks noChangeArrowheads="1"/>
          </p:cNvSpPr>
          <p:nvPr/>
        </p:nvSpPr>
        <p:spPr bwMode="gray">
          <a:xfrm>
            <a:off x="2129051" y="6278567"/>
            <a:ext cx="7624549" cy="414337"/>
          </a:xfrm>
          <a:prstGeom prst="rect">
            <a:avLst/>
          </a:prstGeom>
          <a:noFill/>
          <a:ln w="12700">
            <a:noFill/>
            <a:miter lim="800000"/>
            <a:headEnd type="none" w="sm" len="sm"/>
            <a:tailEnd type="none" w="sm" len="sm"/>
          </a:ln>
          <a:effectLst/>
        </p:spPr>
        <p:txBody>
          <a:bodyPr lIns="0" tIns="0" rIns="0" bIns="0"/>
          <a:lstStyle/>
          <a:p>
            <a:pPr algn="l">
              <a:defRPr/>
            </a:pPr>
            <a:r>
              <a:rPr lang="en-US" sz="700" dirty="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dirty="0">
                <a:solidFill>
                  <a:srgbClr val="969696"/>
                </a:solidFill>
              </a:rPr>
            </a:br>
            <a:r>
              <a:rPr lang="en-US" sz="700" dirty="0">
                <a:solidFill>
                  <a:srgbClr val="969696"/>
                </a:solidFill>
              </a:rPr>
              <a:t>© 2015 Gartner, Inc. and/or its affiliates. All rights reserved.</a:t>
            </a:r>
          </a:p>
        </p:txBody>
      </p:sp>
      <p:sp>
        <p:nvSpPr>
          <p:cNvPr id="6" name="Text Box 110"/>
          <p:cNvSpPr txBox="1">
            <a:spLocks noChangeArrowheads="1"/>
          </p:cNvSpPr>
          <p:nvPr/>
        </p:nvSpPr>
        <p:spPr bwMode="auto">
          <a:xfrm>
            <a:off x="6196253" y="4841234"/>
            <a:ext cx="184730" cy="461665"/>
          </a:xfrm>
          <a:prstGeom prst="rect">
            <a:avLst/>
          </a:prstGeom>
          <a:noFill/>
          <a:ln w="12700">
            <a:noFill/>
            <a:miter lim="800000"/>
            <a:headEnd type="none" w="lg" len="lg"/>
            <a:tailEnd type="none" w="lg" len="lg"/>
          </a:ln>
          <a:effectLst/>
        </p:spPr>
        <p:txBody>
          <a:bodyPr wrap="none" anchor="ctr">
            <a:spAutoFit/>
          </a:bodyPr>
          <a:lstStyle/>
          <a:p>
            <a:pPr eaLnBrk="1" hangingPunct="1">
              <a:lnSpc>
                <a:spcPct val="100000"/>
              </a:lnSpc>
              <a:spcBef>
                <a:spcPct val="50000"/>
              </a:spcBef>
              <a:spcAft>
                <a:spcPct val="0"/>
              </a:spcAft>
              <a:defRPr/>
            </a:pPr>
            <a:endParaRPr lang="en-US" sz="2400" b="1" dirty="0">
              <a:solidFill>
                <a:srgbClr val="000000"/>
              </a:solidFill>
            </a:endParaRPr>
          </a:p>
        </p:txBody>
      </p:sp>
      <p:graphicFrame>
        <p:nvGraphicFramePr>
          <p:cNvPr id="7" name="Rectangle 125" hidden="1"/>
          <p:cNvGraphicFramePr>
            <a:graphicFrameLocks/>
          </p:cNvGraphicFramePr>
          <p:nvPr>
            <p:custDataLst>
              <p:tags r:id="rId2"/>
            </p:custDataLst>
            <p:extLst/>
          </p:nvPr>
        </p:nvGraphicFramePr>
        <p:xfrm>
          <a:off x="0" y="3"/>
          <a:ext cx="211667" cy="158751"/>
        </p:xfrm>
        <a:graphic>
          <a:graphicData uri="http://schemas.openxmlformats.org/presentationml/2006/ole">
            <mc:AlternateContent xmlns:mc="http://schemas.openxmlformats.org/markup-compatibility/2006">
              <mc:Choice xmlns:v="urn:schemas-microsoft-com:vml" Requires="v">
                <p:oleObj spid="_x0000_s2126"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21166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141" descr="Gartner_301_with_white_background"/>
          <p:cNvPicPr>
            <a:picLocks noChangeAspect="1" noChangeArrowheads="1"/>
          </p:cNvPicPr>
          <p:nvPr/>
        </p:nvPicPr>
        <p:blipFill>
          <a:blip r:embed="rId6" cstate="print"/>
          <a:srcRect/>
          <a:stretch>
            <a:fillRect/>
          </a:stretch>
        </p:blipFill>
        <p:spPr bwMode="gray">
          <a:xfrm>
            <a:off x="10075334" y="6369052"/>
            <a:ext cx="1521884" cy="260351"/>
          </a:xfrm>
          <a:prstGeom prst="rect">
            <a:avLst/>
          </a:prstGeom>
          <a:noFill/>
          <a:ln w="9525">
            <a:noFill/>
            <a:miter lim="800000"/>
            <a:headEnd/>
            <a:tailEnd/>
          </a:ln>
        </p:spPr>
      </p:pic>
      <p:sp>
        <p:nvSpPr>
          <p:cNvPr id="5164" name="Rectangle 44"/>
          <p:cNvSpPr>
            <a:spLocks noGrp="1" noChangeArrowheads="1"/>
          </p:cNvSpPr>
          <p:nvPr>
            <p:ph type="ctrTitle"/>
          </p:nvPr>
        </p:nvSpPr>
        <p:spPr bwMode="auto">
          <a:xfrm>
            <a:off x="582090" y="949328"/>
            <a:ext cx="10466916" cy="1374775"/>
          </a:xfrm>
          <a:ln algn="ctr"/>
        </p:spPr>
        <p:txBody>
          <a:bodyPr/>
          <a:lstStyle>
            <a:lvl1pPr>
              <a:defRPr sz="3800">
                <a:solidFill>
                  <a:schemeClr val="bg1"/>
                </a:solidFill>
              </a:defRPr>
            </a:lvl1pPr>
          </a:lstStyle>
          <a:p>
            <a:r>
              <a:rPr lang="en-US"/>
              <a:t>Click to edit Master title style</a:t>
            </a:r>
          </a:p>
        </p:txBody>
      </p:sp>
      <p:sp>
        <p:nvSpPr>
          <p:cNvPr id="5165" name="Rectangle 45"/>
          <p:cNvSpPr>
            <a:spLocks noGrp="1" noChangeArrowheads="1"/>
          </p:cNvSpPr>
          <p:nvPr>
            <p:ph type="subTitle" idx="1"/>
          </p:nvPr>
        </p:nvSpPr>
        <p:spPr bwMode="auto">
          <a:xfrm>
            <a:off x="3689351" y="3521075"/>
            <a:ext cx="7924800" cy="1371600"/>
          </a:xfrm>
          <a:ln algn="ctr"/>
        </p:spPr>
        <p:txBody>
          <a:bodyPr/>
          <a:lstStyle>
            <a:lvl1pPr marL="0" indent="0" algn="r">
              <a:buFont typeface="Times" pitchFamily="18" charset="0"/>
              <a:buNone/>
              <a:defRPr sz="2600"/>
            </a:lvl1pPr>
          </a:lstStyle>
          <a:p>
            <a:endParaRPr lang="en-US"/>
          </a:p>
        </p:txBody>
      </p:sp>
    </p:spTree>
    <p:extLst>
      <p:ext uri="{BB962C8B-B14F-4D97-AF65-F5344CB8AC3E}">
        <p14:creationId xmlns:p14="http://schemas.microsoft.com/office/powerpoint/2010/main" val="282306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7392FA04-B5A2-4507-9F4E-153DC27DA130}" type="slidenum">
              <a:rPr lang="en-US"/>
              <a:pPr>
                <a:defRPr/>
              </a:pPr>
              <a:t>‹#›</a:t>
            </a:fld>
            <a:endParaRPr lang="en-US" dirty="0"/>
          </a:p>
        </p:txBody>
      </p:sp>
    </p:spTree>
    <p:extLst>
      <p:ext uri="{BB962C8B-B14F-4D97-AF65-F5344CB8AC3E}">
        <p14:creationId xmlns:p14="http://schemas.microsoft.com/office/powerpoint/2010/main" val="3341022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DA12ED04-B776-4E3E-831A-824DAAE26747}" type="slidenum">
              <a:rPr lang="en-US"/>
              <a:pPr>
                <a:defRPr/>
              </a:pPr>
              <a:t>‹#›</a:t>
            </a:fld>
            <a:endParaRPr lang="en-US" dirty="0"/>
          </a:p>
        </p:txBody>
      </p:sp>
    </p:spTree>
    <p:extLst>
      <p:ext uri="{BB962C8B-B14F-4D97-AF65-F5344CB8AC3E}">
        <p14:creationId xmlns:p14="http://schemas.microsoft.com/office/powerpoint/2010/main" val="4042905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55728"/>
            <a:ext cx="5435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1355728"/>
            <a:ext cx="5435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BAE12E56-6BEF-427B-9E4D-2659FF20D14E}" type="slidenum">
              <a:rPr lang="en-US"/>
              <a:pPr>
                <a:defRPr/>
              </a:pPr>
              <a:t>‹#›</a:t>
            </a:fld>
            <a:endParaRPr lang="en-US" dirty="0"/>
          </a:p>
        </p:txBody>
      </p:sp>
    </p:spTree>
    <p:extLst>
      <p:ext uri="{BB962C8B-B14F-4D97-AF65-F5344CB8AC3E}">
        <p14:creationId xmlns:p14="http://schemas.microsoft.com/office/powerpoint/2010/main" val="1898942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fld id="{21070752-60AB-4372-ACB7-CD00ED2CEB61}" type="slidenum">
              <a:rPr lang="en-US"/>
              <a:pPr>
                <a:defRPr/>
              </a:pPr>
              <a:t>‹#›</a:t>
            </a:fld>
            <a:endParaRPr lang="en-US" dirty="0"/>
          </a:p>
        </p:txBody>
      </p:sp>
    </p:spTree>
    <p:extLst>
      <p:ext uri="{BB962C8B-B14F-4D97-AF65-F5344CB8AC3E}">
        <p14:creationId xmlns:p14="http://schemas.microsoft.com/office/powerpoint/2010/main" val="488205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fld id="{7A0A4B63-1220-4871-82B6-7029244131E1}" type="slidenum">
              <a:rPr lang="en-US"/>
              <a:pPr>
                <a:defRPr/>
              </a:pPr>
              <a:t>‹#›</a:t>
            </a:fld>
            <a:endParaRPr lang="en-US" dirty="0"/>
          </a:p>
        </p:txBody>
      </p:sp>
    </p:spTree>
    <p:extLst>
      <p:ext uri="{BB962C8B-B14F-4D97-AF65-F5344CB8AC3E}">
        <p14:creationId xmlns:p14="http://schemas.microsoft.com/office/powerpoint/2010/main" val="192924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fld id="{3AFD2A99-7D22-4C31-A072-683A31C424CF}" type="slidenum">
              <a:rPr lang="en-US"/>
              <a:pPr>
                <a:defRPr/>
              </a:pPr>
              <a:t>‹#›</a:t>
            </a:fld>
            <a:endParaRPr lang="en-US" dirty="0"/>
          </a:p>
        </p:txBody>
      </p:sp>
    </p:spTree>
    <p:extLst>
      <p:ext uri="{BB962C8B-B14F-4D97-AF65-F5344CB8AC3E}">
        <p14:creationId xmlns:p14="http://schemas.microsoft.com/office/powerpoint/2010/main" val="59091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38872950-8238-4CF4-9C80-A44D88BFF8DA}" type="slidenum">
              <a:rPr lang="en-US"/>
              <a:pPr>
                <a:defRPr/>
              </a:pPr>
              <a:t>‹#›</a:t>
            </a:fld>
            <a:endParaRPr lang="en-US" dirty="0"/>
          </a:p>
        </p:txBody>
      </p:sp>
    </p:spTree>
    <p:extLst>
      <p:ext uri="{BB962C8B-B14F-4D97-AF65-F5344CB8AC3E}">
        <p14:creationId xmlns:p14="http://schemas.microsoft.com/office/powerpoint/2010/main" val="3266922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D6694D11-935C-40DE-AE21-A41DC9A4BDFB}" type="slidenum">
              <a:rPr lang="en-US"/>
              <a:pPr>
                <a:defRPr/>
              </a:pPr>
              <a:t>‹#›</a:t>
            </a:fld>
            <a:endParaRPr lang="en-US" dirty="0"/>
          </a:p>
        </p:txBody>
      </p:sp>
    </p:spTree>
    <p:extLst>
      <p:ext uri="{BB962C8B-B14F-4D97-AF65-F5344CB8AC3E}">
        <p14:creationId xmlns:p14="http://schemas.microsoft.com/office/powerpoint/2010/main" val="157322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bwMode="gray">
          <a:xfrm>
            <a:off x="460375" y="1325564"/>
            <a:ext cx="11272838" cy="4660900"/>
          </a:xfrm>
        </p:spPr>
        <p:txBody>
          <a:bodyPr/>
          <a:lstStyle>
            <a:lvl1pPr marL="411163" indent="-411163">
              <a:spcBef>
                <a:spcPts val="1800"/>
              </a:spcBef>
              <a:buClrTx/>
              <a:buFont typeface="+mj-lt"/>
              <a:buAutoNum type="arabicPeriod"/>
              <a:defRPr>
                <a:solidFill>
                  <a:srgbClr val="969696"/>
                </a:solidFill>
              </a:defRPr>
            </a:lvl1pPr>
            <a:lvl2pPr marL="868680">
              <a:spcBef>
                <a:spcPts val="1800"/>
              </a:spcBef>
              <a:buClrTx/>
              <a:defRPr>
                <a:solidFill>
                  <a:srgbClr val="969696"/>
                </a:solidFill>
              </a:defRPr>
            </a:lvl2pPr>
            <a:lvl3pPr marL="1097280">
              <a:spcBef>
                <a:spcPts val="1800"/>
              </a:spcBef>
              <a:buClrTx/>
              <a:defRPr>
                <a:solidFill>
                  <a:srgbClr val="969696"/>
                </a:solidFill>
              </a:defRPr>
            </a:lvl3pPr>
            <a:lvl4pPr marL="1463040">
              <a:spcBef>
                <a:spcPts val="1800"/>
              </a:spcBef>
              <a:buClrTx/>
              <a:defRPr>
                <a:solidFill>
                  <a:srgbClr val="969696"/>
                </a:solidFill>
              </a:defRPr>
            </a:lvl4pPr>
            <a:lvl5pPr marL="1737360" indent="-182880">
              <a:lnSpc>
                <a:spcPct val="90000"/>
              </a:lnSpc>
              <a:spcBef>
                <a:spcPts val="1800"/>
              </a:spcBef>
              <a:buClrTx/>
              <a:defRPr>
                <a:solidFill>
                  <a:srgbClr val="96969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317598072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DB0F679C-F74F-476A-93D7-FF2F90377729}" type="slidenum">
              <a:rPr lang="en-US"/>
              <a:pPr>
                <a:defRPr/>
              </a:pPr>
              <a:t>‹#›</a:t>
            </a:fld>
            <a:endParaRPr lang="en-US" dirty="0"/>
          </a:p>
        </p:txBody>
      </p:sp>
    </p:spTree>
    <p:extLst>
      <p:ext uri="{BB962C8B-B14F-4D97-AF65-F5344CB8AC3E}">
        <p14:creationId xmlns:p14="http://schemas.microsoft.com/office/powerpoint/2010/main" val="1645083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90" y="190500"/>
            <a:ext cx="2770716"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417" y="190500"/>
            <a:ext cx="811106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F57B59A7-5594-4316-B23E-3924093D3770}" type="slidenum">
              <a:rPr lang="en-US"/>
              <a:pPr>
                <a:defRPr/>
              </a:pPr>
              <a:t>‹#›</a:t>
            </a:fld>
            <a:endParaRPr lang="en-US" dirty="0"/>
          </a:p>
        </p:txBody>
      </p:sp>
    </p:spTree>
    <p:extLst>
      <p:ext uri="{BB962C8B-B14F-4D97-AF65-F5344CB8AC3E}">
        <p14:creationId xmlns:p14="http://schemas.microsoft.com/office/powerpoint/2010/main" val="1748653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Divider Slide">
    <p:spTree>
      <p:nvGrpSpPr>
        <p:cNvPr id="1" name=""/>
        <p:cNvGrpSpPr/>
        <p:nvPr/>
      </p:nvGrpSpPr>
      <p:grpSpPr>
        <a:xfrm>
          <a:off x="0" y="0"/>
          <a:ext cx="0" cy="0"/>
          <a:chOff x="0" y="0"/>
          <a:chExt cx="0" cy="0"/>
        </a:xfrm>
      </p:grpSpPr>
      <p:sp>
        <p:nvSpPr>
          <p:cNvPr id="3" name="Rectangle 2"/>
          <p:cNvSpPr/>
          <p:nvPr userDrawn="1"/>
        </p:nvSpPr>
        <p:spPr bwMode="gray">
          <a:xfrm>
            <a:off x="0" y="1"/>
            <a:ext cx="12192000" cy="5880099"/>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FFFFFF"/>
              </a:solidFill>
            </a:endParaRPr>
          </a:p>
        </p:txBody>
      </p:sp>
      <p:sp>
        <p:nvSpPr>
          <p:cNvPr id="5" name="Rectangle 7"/>
          <p:cNvSpPr>
            <a:spLocks noChangeArrowheads="1"/>
          </p:cNvSpPr>
          <p:nvPr userDrawn="1"/>
        </p:nvSpPr>
        <p:spPr bwMode="gray">
          <a:xfrm>
            <a:off x="927100" y="933450"/>
            <a:ext cx="8686800" cy="4139950"/>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8" name="Text Placeholder 8"/>
          <p:cNvSpPr>
            <a:spLocks noGrp="1"/>
          </p:cNvSpPr>
          <p:nvPr>
            <p:ph type="body" sz="quarter" idx="11"/>
          </p:nvPr>
        </p:nvSpPr>
        <p:spPr bwMode="auto">
          <a:xfrm>
            <a:off x="1152525" y="1162050"/>
            <a:ext cx="8203012" cy="3695700"/>
          </a:xfrm>
          <a:prstGeom prst="rect">
            <a:avLst/>
          </a:prstGeom>
        </p:spPr>
        <p:txBody>
          <a:bodyPr anchor="ctr" anchorCtr="0"/>
          <a:lstStyle>
            <a:lvl1pPr marL="0" indent="0">
              <a:lnSpc>
                <a:spcPct val="90000"/>
              </a:lnSpc>
              <a:buNone/>
              <a:defRPr sz="4200" b="1" baseline="0"/>
            </a:lvl1pPr>
          </a:lstStyle>
          <a:p>
            <a:pPr lvl="0"/>
            <a:r>
              <a:rPr lang="en-US"/>
              <a:t>Click to edit Master text styles</a:t>
            </a:r>
          </a:p>
        </p:txBody>
      </p:sp>
    </p:spTree>
    <p:extLst>
      <p:ext uri="{BB962C8B-B14F-4D97-AF65-F5344CB8AC3E}">
        <p14:creationId xmlns:p14="http://schemas.microsoft.com/office/powerpoint/2010/main" val="426004770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12192000" cy="3200400"/>
          </a:xfrm>
          <a:prstGeom prst="rect">
            <a:avLst/>
          </a:prstGeom>
        </p:spPr>
      </p:pic>
      <p:grpSp>
        <p:nvGrpSpPr>
          <p:cNvPr id="2" name="Group 292"/>
          <p:cNvGrpSpPr>
            <a:grpSpLocks noChangeAspect="1"/>
          </p:cNvGrpSpPr>
          <p:nvPr userDrawn="1"/>
        </p:nvGrpSpPr>
        <p:grpSpPr bwMode="gray">
          <a:xfrm>
            <a:off x="9990667" y="6369054"/>
            <a:ext cx="1524000" cy="257175"/>
            <a:chOff x="3020" y="3469"/>
            <a:chExt cx="1440" cy="326"/>
          </a:xfrm>
        </p:grpSpPr>
        <p:sp>
          <p:nvSpPr>
            <p:cNvPr id="19" name="Freeform 293"/>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0" name="Freeform 294"/>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1" name="Freeform 295"/>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2" name="Freeform 296"/>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3" name="Freeform 297"/>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4" name="Freeform 298"/>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5" name="Freeform 299"/>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6" name="Freeform 300"/>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grpSp>
      <p:sp>
        <p:nvSpPr>
          <p:cNvPr id="27" name="Rectangle 223"/>
          <p:cNvSpPr>
            <a:spLocks noGrp="1" noChangeArrowheads="1"/>
          </p:cNvSpPr>
          <p:nvPr>
            <p:ph type="subTitle" idx="1"/>
          </p:nvPr>
        </p:nvSpPr>
        <p:spPr bwMode="gray">
          <a:xfrm>
            <a:off x="675222" y="3468690"/>
            <a:ext cx="10847916" cy="2203451"/>
          </a:xfrm>
          <a:ln/>
        </p:spPr>
        <p:txBody>
          <a:bodyPr lIns="91440" rIns="0"/>
          <a:lstStyle>
            <a:lvl1pPr marL="0" indent="0" algn="r">
              <a:buFont typeface="Times" pitchFamily="18" charset="0"/>
              <a:buNone/>
              <a:defRPr sz="2600"/>
            </a:lvl1pPr>
          </a:lstStyle>
          <a:p>
            <a:r>
              <a:rPr lang="en-US"/>
              <a:t>Click to edit Master subtitle style</a:t>
            </a:r>
            <a:endParaRPr lang="en-US" dirty="0"/>
          </a:p>
        </p:txBody>
      </p:sp>
      <p:sp>
        <p:nvSpPr>
          <p:cNvPr id="28" name="Rectangle 122"/>
          <p:cNvSpPr>
            <a:spLocks noGrp="1" noChangeArrowheads="1"/>
          </p:cNvSpPr>
          <p:nvPr>
            <p:ph type="ctrTitle"/>
          </p:nvPr>
        </p:nvSpPr>
        <p:spPr bwMode="gray">
          <a:xfrm>
            <a:off x="675222" y="420690"/>
            <a:ext cx="10847916" cy="2352675"/>
          </a:xfrm>
          <a:ln/>
        </p:spPr>
        <p:txBody>
          <a:bodyPr lIns="0" tIns="45720" bIns="45720" anchor="b"/>
          <a:lstStyle>
            <a:lvl1pPr>
              <a:defRPr sz="3800">
                <a:solidFill>
                  <a:schemeClr val="bg1"/>
                </a:solidFill>
              </a:defRPr>
            </a:lvl1pPr>
          </a:lstStyle>
          <a:p>
            <a:r>
              <a:rPr lang="en-US"/>
              <a:t>Click to edit Master title style</a:t>
            </a:r>
            <a:endParaRPr lang="en-US" dirty="0"/>
          </a:p>
        </p:txBody>
      </p:sp>
      <p:sp>
        <p:nvSpPr>
          <p:cNvPr id="15" name="Rectangle 288"/>
          <p:cNvSpPr>
            <a:spLocks noChangeArrowheads="1"/>
          </p:cNvSpPr>
          <p:nvPr userDrawn="1"/>
        </p:nvSpPr>
        <p:spPr bwMode="gray">
          <a:xfrm>
            <a:off x="675216" y="6047482"/>
            <a:ext cx="8163984" cy="581698"/>
          </a:xfrm>
          <a:prstGeom prst="rect">
            <a:avLst/>
          </a:prstGeom>
          <a:noFill/>
          <a:ln w="12700">
            <a:noFill/>
            <a:miter lim="800000"/>
            <a:headEnd type="none" w="sm" len="sm"/>
            <a:tailEnd type="none" w="sm" len="sm"/>
          </a:ln>
          <a:effectLst/>
        </p:spPr>
        <p:txBody>
          <a:bodyPr wrap="square" lIns="0" tIns="0" rIns="0" bIns="0" anchor="b">
            <a:spAutoFit/>
          </a:bodyPr>
          <a:lstStyle/>
          <a:p>
            <a:pPr algn="l">
              <a:spcBef>
                <a:spcPts val="0"/>
              </a:spcBef>
              <a:spcAft>
                <a:spcPts val="0"/>
              </a:spcAft>
            </a:pPr>
            <a:r>
              <a:rPr lang="en-US" sz="600" dirty="0">
                <a:solidFill>
                  <a:srgbClr val="969696"/>
                </a:solidFill>
              </a:rPr>
              <a:t>© 2014 Gartner, Inc. and/or its affiliates. All rights reserved. Gartner is a registered trademark of Gartner, Inc. or its affiliates. This publication may not be reproduced or distributed in any form without Gartner's prior written permission. If you are authorized to access this publication, your use of it is subject to the </a:t>
            </a:r>
            <a:r>
              <a:rPr lang="en-US" sz="600" dirty="0">
                <a:solidFill>
                  <a:srgbClr val="969696"/>
                </a:solidFill>
                <a:hlinkClick r:id="rId3"/>
              </a:rPr>
              <a:t>Usage Guidelines for Gartner Services</a:t>
            </a:r>
            <a:r>
              <a:rPr lang="en-US" sz="600" dirty="0">
                <a:solidFill>
                  <a:srgbClr val="969696"/>
                </a:solidFill>
              </a:rPr>
              <a:t> posted on gartner.com. The information contained in this publication has been obtained from sources believed to be reliable. Gartner disclaims all warranties as to the accuracy, completeness or adequacy of such information and shall have no liability for errors, omissions or inadequacies in such information. This publication consists of the opinions of Gartner's research organization and should not be construed as statements of fact. The opinions expressed herein are subject to change without notice. Although Gartner research may include a discussion of related legal issues, Gartner does not provide legal advice or services and its research should not be construed or used as such. Gartner is a public company, and its shareholders may include firms and funds that have financial interests in entities covered in Gartner research. Gartner's Board of Directors may include senior managers of these firms or funds. Gartner research is produced independently by its research organization without input or influence from these firms, funds or their managers. For further information on the independence and integrity of Gartner research, see "</a:t>
            </a:r>
            <a:r>
              <a:rPr lang="en-US" sz="600" dirty="0">
                <a:solidFill>
                  <a:srgbClr val="969696"/>
                </a:solidFill>
                <a:hlinkClick r:id="rId4"/>
              </a:rPr>
              <a:t>Guiding Principles on Independence and Objectivity</a:t>
            </a:r>
            <a:r>
              <a:rPr lang="en-US" sz="600" dirty="0">
                <a:solidFill>
                  <a:srgbClr val="969696"/>
                </a:solidFill>
              </a:rPr>
              <a:t>."</a:t>
            </a:r>
          </a:p>
        </p:txBody>
      </p:sp>
    </p:spTree>
    <p:extLst>
      <p:ext uri="{BB962C8B-B14F-4D97-AF65-F5344CB8AC3E}">
        <p14:creationId xmlns:p14="http://schemas.microsoft.com/office/powerpoint/2010/main" val="103155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75217" y="190503"/>
            <a:ext cx="10845800" cy="885825"/>
          </a:xfrm>
        </p:spPr>
        <p:txBody>
          <a:bodyPr anchor="b"/>
          <a:lstStyle/>
          <a:p>
            <a:r>
              <a:rPr lang="en-US"/>
              <a:t>Click to edit Master title style</a:t>
            </a:r>
            <a:endParaRPr lang="en-US" dirty="0"/>
          </a:p>
        </p:txBody>
      </p:sp>
      <p:sp>
        <p:nvSpPr>
          <p:cNvPr id="7" name="Content Placeholder 2"/>
          <p:cNvSpPr>
            <a:spLocks noGrp="1"/>
          </p:cNvSpPr>
          <p:nvPr>
            <p:ph idx="1"/>
          </p:nvPr>
        </p:nvSpPr>
        <p:spPr bwMode="gray">
          <a:xfrm>
            <a:off x="675222" y="1362075"/>
            <a:ext cx="10847916"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userDrawn="1"/>
        </p:nvCxnSpPr>
        <p:spPr bwMode="gray">
          <a:xfrm>
            <a:off x="675223" y="1073151"/>
            <a:ext cx="11516783" cy="0"/>
          </a:xfrm>
          <a:prstGeom prst="line">
            <a:avLst/>
          </a:prstGeom>
          <a:noFill/>
          <a:ln w="12700" algn="ctr">
            <a:solidFill>
              <a:srgbClr val="6E96D5"/>
            </a:solidFill>
            <a:round/>
            <a:headEnd/>
            <a:tailEnd/>
          </a:ln>
        </p:spPr>
      </p:cxnSp>
      <p:sp>
        <p:nvSpPr>
          <p:cNvPr id="10" name="Rectangle 5"/>
          <p:cNvSpPr>
            <a:spLocks noGrp="1" noChangeArrowheads="1"/>
          </p:cNvSpPr>
          <p:nvPr>
            <p:ph type="ftr" sz="quarter" idx="3"/>
          </p:nvPr>
        </p:nvSpPr>
        <p:spPr bwMode="gray">
          <a:xfrm>
            <a:off x="5791200" y="6388871"/>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7385460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bwMode="gray">
          <a:xfrm>
            <a:off x="675216" y="1362075"/>
            <a:ext cx="531571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bwMode="gray">
          <a:xfrm>
            <a:off x="6207421" y="1362075"/>
            <a:ext cx="531571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6"/>
          <p:cNvSpPr>
            <a:spLocks noGrp="1"/>
          </p:cNvSpPr>
          <p:nvPr>
            <p:ph type="title"/>
          </p:nvPr>
        </p:nvSpPr>
        <p:spPr>
          <a:xfrm>
            <a:off x="675217" y="190503"/>
            <a:ext cx="10845800" cy="885825"/>
          </a:xfrm>
        </p:spPr>
        <p:txBody>
          <a:bodyPr/>
          <a:lstStyle/>
          <a:p>
            <a:r>
              <a:rPr lang="en-US"/>
              <a:t>Click to edit Master title style</a:t>
            </a:r>
          </a:p>
        </p:txBody>
      </p:sp>
      <p:cxnSp>
        <p:nvCxnSpPr>
          <p:cNvPr id="12" name="Straight Connector 11"/>
          <p:cNvCxnSpPr>
            <a:cxnSpLocks noChangeShapeType="1"/>
          </p:cNvCxnSpPr>
          <p:nvPr userDrawn="1"/>
        </p:nvCxnSpPr>
        <p:spPr bwMode="gray">
          <a:xfrm>
            <a:off x="675223" y="1073151"/>
            <a:ext cx="11516783" cy="0"/>
          </a:xfrm>
          <a:prstGeom prst="line">
            <a:avLst/>
          </a:prstGeom>
          <a:noFill/>
          <a:ln w="12700" algn="ctr">
            <a:solidFill>
              <a:srgbClr val="6E96D5"/>
            </a:solidFill>
            <a:round/>
            <a:headEnd/>
            <a:tailEnd/>
          </a:ln>
        </p:spPr>
      </p:cxnSp>
      <p:sp>
        <p:nvSpPr>
          <p:cNvPr id="7" name="Rectangle 5"/>
          <p:cNvSpPr>
            <a:spLocks noGrp="1" noChangeArrowheads="1"/>
          </p:cNvSpPr>
          <p:nvPr>
            <p:ph type="ftr" sz="quarter" idx="3"/>
          </p:nvPr>
        </p:nvSpPr>
        <p:spPr bwMode="gray">
          <a:xfrm>
            <a:off x="5791200" y="6388871"/>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341672896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4"/>
          <p:cNvSpPr>
            <a:spLocks noGrp="1"/>
          </p:cNvSpPr>
          <p:nvPr>
            <p:ph type="title"/>
          </p:nvPr>
        </p:nvSpPr>
        <p:spPr>
          <a:xfrm>
            <a:off x="675217" y="190503"/>
            <a:ext cx="10845800" cy="885825"/>
          </a:xfrm>
        </p:spPr>
        <p:txBody>
          <a:bodyPr/>
          <a:lstStyle/>
          <a:p>
            <a:r>
              <a:rPr lang="en-US"/>
              <a:t>Click to edit Master title style</a:t>
            </a:r>
          </a:p>
        </p:txBody>
      </p:sp>
      <p:cxnSp>
        <p:nvCxnSpPr>
          <p:cNvPr id="8" name="Straight Connector 7"/>
          <p:cNvCxnSpPr>
            <a:cxnSpLocks noChangeShapeType="1"/>
          </p:cNvCxnSpPr>
          <p:nvPr userDrawn="1"/>
        </p:nvCxnSpPr>
        <p:spPr bwMode="gray">
          <a:xfrm>
            <a:off x="675223" y="1073151"/>
            <a:ext cx="11516783" cy="0"/>
          </a:xfrm>
          <a:prstGeom prst="line">
            <a:avLst/>
          </a:prstGeom>
          <a:noFill/>
          <a:ln w="12700" algn="ctr">
            <a:solidFill>
              <a:srgbClr val="6E96D5"/>
            </a:solidFill>
            <a:round/>
            <a:headEnd/>
            <a:tailEnd/>
          </a:ln>
        </p:spPr>
      </p:cxnSp>
      <p:sp>
        <p:nvSpPr>
          <p:cNvPr id="5" name="Rectangle 5"/>
          <p:cNvSpPr>
            <a:spLocks noGrp="1" noChangeArrowheads="1"/>
          </p:cNvSpPr>
          <p:nvPr>
            <p:ph type="ftr" sz="quarter" idx="3"/>
          </p:nvPr>
        </p:nvSpPr>
        <p:spPr bwMode="gray">
          <a:xfrm>
            <a:off x="5791200" y="6388871"/>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216217143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bwMode="gray">
          <a:xfrm>
            <a:off x="5791200" y="6388871"/>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269856039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 name="Group 11"/>
          <p:cNvGrpSpPr>
            <a:grpSpLocks noChangeAspect="1"/>
          </p:cNvGrpSpPr>
          <p:nvPr userDrawn="1"/>
        </p:nvGrpSpPr>
        <p:grpSpPr bwMode="black">
          <a:xfrm>
            <a:off x="9990667" y="6369054"/>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solidFill>
                  <a:srgbClr val="000000"/>
                </a:solidFill>
              </a:endParaRPr>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solidFill>
                  <a:srgbClr val="000000"/>
                </a:solidFill>
              </a:endParaRPr>
            </a:p>
          </p:txBody>
        </p:sp>
      </p:grpSp>
      <p:sp>
        <p:nvSpPr>
          <p:cNvPr id="38" name="Rectangle 223"/>
          <p:cNvSpPr>
            <a:spLocks noGrp="1" noChangeArrowheads="1"/>
          </p:cNvSpPr>
          <p:nvPr>
            <p:ph type="subTitle" idx="1" hasCustomPrompt="1"/>
          </p:nvPr>
        </p:nvSpPr>
        <p:spPr bwMode="black">
          <a:xfrm>
            <a:off x="675223" y="3468690"/>
            <a:ext cx="10847916" cy="2203451"/>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a:t>Divider Page Subtitle</a:t>
            </a:r>
          </a:p>
        </p:txBody>
      </p:sp>
      <p:sp>
        <p:nvSpPr>
          <p:cNvPr id="39" name="Rectangle 122"/>
          <p:cNvSpPr>
            <a:spLocks noGrp="1" noChangeArrowheads="1"/>
          </p:cNvSpPr>
          <p:nvPr>
            <p:ph type="ctrTitle" hasCustomPrompt="1"/>
          </p:nvPr>
        </p:nvSpPr>
        <p:spPr bwMode="black">
          <a:xfrm>
            <a:off x="675504" y="420690"/>
            <a:ext cx="10847629" cy="2352675"/>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a:solidFill>
                  <a:schemeClr val="bg1"/>
                </a:solidFill>
              </a:rPr>
              <a:t>Divider Page Title </a:t>
            </a:r>
          </a:p>
        </p:txBody>
      </p:sp>
      <p:sp>
        <p:nvSpPr>
          <p:cNvPr id="41" name="Rectangle 288"/>
          <p:cNvSpPr>
            <a:spLocks noChangeArrowheads="1"/>
          </p:cNvSpPr>
          <p:nvPr userDrawn="1"/>
        </p:nvSpPr>
        <p:spPr bwMode="black">
          <a:xfrm>
            <a:off x="675221"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a:spcBef>
                <a:spcPts val="0"/>
              </a:spcBef>
              <a:spcAft>
                <a:spcPts val="0"/>
              </a:spcAft>
            </a:pPr>
            <a:r>
              <a:rPr lang="en-US" sz="600" dirty="0">
                <a:solidFill>
                  <a:srgbClr val="FFFFFF"/>
                </a:solidFill>
              </a:rPr>
              <a:t>© 2014 Gartner, Inc. and/or its affiliates. All rights reserved.</a:t>
            </a:r>
          </a:p>
        </p:txBody>
      </p:sp>
      <p:sp>
        <p:nvSpPr>
          <p:cNvPr id="16" name="Rectangle 5"/>
          <p:cNvSpPr>
            <a:spLocks noGrp="1" noChangeArrowheads="1"/>
          </p:cNvSpPr>
          <p:nvPr>
            <p:ph type="ftr" sz="quarter" idx="3"/>
          </p:nvPr>
        </p:nvSpPr>
        <p:spPr bwMode="black">
          <a:xfrm>
            <a:off x="5791200" y="6388871"/>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a:solidFill>
                  <a:srgbClr val="FFFFFF"/>
                </a:solidFill>
              </a:rPr>
              <a:t> </a:t>
            </a:r>
            <a:fld id="{E1E29525-C903-49F9-BB30-68358B75B689}"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327224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251200" y="3962123"/>
            <a:ext cx="8534400" cy="781844"/>
          </a:xfrm>
          <a:prstGeom prst="rect">
            <a:avLst/>
          </a:prstGeom>
        </p:spPr>
        <p:txBody>
          <a:bodyPr vert="horz"/>
          <a:lstStyle>
            <a:lvl1pPr marL="0" indent="0" algn="r">
              <a:buNone/>
              <a:defRPr sz="20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title style</a:t>
            </a:r>
          </a:p>
        </p:txBody>
      </p:sp>
      <p:sp>
        <p:nvSpPr>
          <p:cNvPr id="3" name="Text Placeholder 2"/>
          <p:cNvSpPr>
            <a:spLocks noGrp="1"/>
          </p:cNvSpPr>
          <p:nvPr>
            <p:ph type="body" sz="quarter" idx="10" hasCustomPrompt="1"/>
          </p:nvPr>
        </p:nvSpPr>
        <p:spPr>
          <a:xfrm>
            <a:off x="5188657" y="5341710"/>
            <a:ext cx="6472767" cy="397056"/>
          </a:xfrm>
          <a:prstGeom prst="rect">
            <a:avLst/>
          </a:prstGeom>
        </p:spPr>
        <p:txBody>
          <a:bodyPr vert="horz"/>
          <a:lstStyle>
            <a:lvl1pPr marL="0" indent="0">
              <a:buFont typeface="Arial"/>
              <a:buNone/>
              <a:defRPr sz="3200">
                <a:solidFill>
                  <a:schemeClr val="tx1"/>
                </a:solidFill>
              </a:defRPr>
            </a:lvl1pPr>
          </a:lstStyle>
          <a:p>
            <a:pPr algn="r" eaLnBrk="0" hangingPunct="0"/>
            <a:r>
              <a:rPr lang="en-US" sz="1100" dirty="0">
                <a:solidFill>
                  <a:srgbClr val="595959"/>
                </a:solidFill>
                <a:latin typeface="+mn-lt"/>
                <a:ea typeface="Verdana" charset="0"/>
                <a:cs typeface="Arial"/>
              </a:rPr>
              <a:t>Presented to </a:t>
            </a:r>
            <a:r>
              <a:rPr lang="en-US" sz="1200" b="1" dirty="0">
                <a:solidFill>
                  <a:srgbClr val="595959"/>
                </a:solidFill>
                <a:latin typeface="+mn-lt"/>
                <a:ea typeface="Verdana" charset="0"/>
                <a:cs typeface="Arial"/>
              </a:rPr>
              <a:t>First Name Last Name | Title</a:t>
            </a:r>
            <a:endParaRPr lang="en-US" sz="1200" b="1" dirty="0">
              <a:latin typeface="+mn-lt"/>
              <a:ea typeface="Verdana" charset="0"/>
              <a:cs typeface="Arial"/>
            </a:endParaRPr>
          </a:p>
        </p:txBody>
      </p:sp>
      <p:sp>
        <p:nvSpPr>
          <p:cNvPr id="5" name="Text Placeholder 4"/>
          <p:cNvSpPr>
            <a:spLocks noGrp="1"/>
          </p:cNvSpPr>
          <p:nvPr>
            <p:ph type="body" sz="quarter" idx="11" hasCustomPrompt="1"/>
          </p:nvPr>
        </p:nvSpPr>
        <p:spPr>
          <a:xfrm>
            <a:off x="7286272" y="5738766"/>
            <a:ext cx="4375149" cy="396775"/>
          </a:xfrm>
          <a:prstGeom prst="rect">
            <a:avLst/>
          </a:prstGeom>
        </p:spPr>
        <p:txBody>
          <a:bodyPr vert="horz"/>
          <a:lstStyle>
            <a:lvl1pPr marL="0" indent="0">
              <a:buNone/>
              <a:defRPr sz="3600">
                <a:solidFill>
                  <a:schemeClr val="tx1"/>
                </a:solidFill>
              </a:defRPr>
            </a:lvl1pPr>
          </a:lstStyle>
          <a:p>
            <a:pPr algn="r" eaLnBrk="0" hangingPunct="0"/>
            <a:r>
              <a:rPr lang="en-US" sz="1100" dirty="0">
                <a:solidFill>
                  <a:srgbClr val="595959"/>
                </a:solidFill>
                <a:latin typeface="+mn-lt"/>
                <a:ea typeface="Verdana" charset="0"/>
                <a:cs typeface="Arial"/>
              </a:rPr>
              <a:t>Presented on</a:t>
            </a:r>
            <a:r>
              <a:rPr lang="en-US" sz="1100" baseline="0" dirty="0">
                <a:solidFill>
                  <a:srgbClr val="595959"/>
                </a:solidFill>
                <a:latin typeface="+mn-lt"/>
                <a:ea typeface="Verdana" charset="0"/>
                <a:cs typeface="Arial"/>
              </a:rPr>
              <a:t> </a:t>
            </a:r>
            <a:r>
              <a:rPr lang="en-US" sz="1200" b="1" dirty="0" err="1">
                <a:solidFill>
                  <a:srgbClr val="595959"/>
                </a:solidFill>
                <a:latin typeface="+mn-lt"/>
                <a:ea typeface="Verdana" charset="0"/>
                <a:cs typeface="Arial"/>
              </a:rPr>
              <a:t>xx.xx.xx</a:t>
            </a:r>
            <a:endParaRPr lang="en-US" sz="1200" b="1" dirty="0">
              <a:latin typeface="+mn-lt"/>
              <a:ea typeface="Verdana" charset="0"/>
              <a:cs typeface="Arial"/>
            </a:endParaRPr>
          </a:p>
        </p:txBody>
      </p:sp>
      <p:pic>
        <p:nvPicPr>
          <p:cNvPr id="10" name="Picture 9" descr="EQUINIX_LOGO.psd"/>
          <p:cNvPicPr>
            <a:picLocks noChangeAspect="1"/>
          </p:cNvPicPr>
          <p:nvPr userDrawn="1"/>
        </p:nvPicPr>
        <p:blipFill>
          <a:blip r:embed="rId2" cstate="print"/>
          <a:stretch>
            <a:fillRect/>
          </a:stretch>
        </p:blipFill>
        <p:spPr>
          <a:xfrm>
            <a:off x="8003821" y="2181824"/>
            <a:ext cx="3657600" cy="1321308"/>
          </a:xfrm>
          <a:prstGeom prst="rect">
            <a:avLst/>
          </a:prstGeom>
        </p:spPr>
      </p:pic>
      <p:sp>
        <p:nvSpPr>
          <p:cNvPr id="6" name="Text Placeholder 5"/>
          <p:cNvSpPr>
            <a:spLocks noGrp="1"/>
          </p:cNvSpPr>
          <p:nvPr>
            <p:ph type="body" sz="quarter" idx="12"/>
          </p:nvPr>
        </p:nvSpPr>
        <p:spPr>
          <a:xfrm>
            <a:off x="4364568" y="4744510"/>
            <a:ext cx="7421033" cy="512763"/>
          </a:xfrm>
          <a:prstGeom prst="rect">
            <a:avLst/>
          </a:prstGeom>
        </p:spPr>
        <p:txBody>
          <a:bodyPr vert="horz"/>
          <a:lstStyle>
            <a:lvl1pPr marL="0" indent="0" algn="r">
              <a:buNone/>
              <a:defRPr sz="1800">
                <a:solidFill>
                  <a:srgbClr val="000000"/>
                </a:solidFill>
              </a:defRPr>
            </a:lvl1pPr>
          </a:lstStyle>
          <a:p>
            <a:pPr lvl="0"/>
            <a:r>
              <a:rPr lang="en-US" dirty="0"/>
              <a:t>Click to edit Master text styles</a:t>
            </a:r>
          </a:p>
        </p:txBody>
      </p:sp>
      <p:sp>
        <p:nvSpPr>
          <p:cNvPr id="7" name="Text Placeholder 6"/>
          <p:cNvSpPr>
            <a:spLocks noGrp="1"/>
          </p:cNvSpPr>
          <p:nvPr>
            <p:ph type="body" sz="quarter" idx="13" hasCustomPrompt="1"/>
          </p:nvPr>
        </p:nvSpPr>
        <p:spPr>
          <a:xfrm>
            <a:off x="3577280" y="3092399"/>
            <a:ext cx="4239683" cy="586225"/>
          </a:xfrm>
          <a:prstGeom prst="rect">
            <a:avLst/>
          </a:prstGeom>
        </p:spPr>
        <p:txBody>
          <a:bodyPr vert="horz"/>
          <a:lstStyle>
            <a:lvl1pPr marL="0" indent="0" algn="r">
              <a:buNone/>
              <a:defRPr sz="2600" b="1">
                <a:solidFill>
                  <a:srgbClr val="FF0000"/>
                </a:solidFill>
              </a:defRPr>
            </a:lvl1pPr>
          </a:lstStyle>
          <a:p>
            <a:pPr lvl="0"/>
            <a:r>
              <a:rPr lang="en-US" dirty="0"/>
              <a:t>Introducing</a:t>
            </a:r>
          </a:p>
        </p:txBody>
      </p:sp>
    </p:spTree>
    <p:extLst>
      <p:ext uri="{BB962C8B-B14F-4D97-AF65-F5344CB8AC3E}">
        <p14:creationId xmlns:p14="http://schemas.microsoft.com/office/powerpoint/2010/main" val="184211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457200" y="1325563"/>
            <a:ext cx="5409248"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6234113" y="1325563"/>
            <a:ext cx="5499100"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auto"/>
        <p:txBody>
          <a:bodyPr/>
          <a:lstStyle/>
          <a:p>
            <a:r>
              <a:rPr lang="en-US"/>
              <a:t>Click to edit Master title style</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298030" y="1460501"/>
            <a:ext cx="11656905" cy="4449675"/>
          </a:xfrm>
          <a:prstGeom prst="rect">
            <a:avLst/>
          </a:prstGeom>
        </p:spPr>
        <p:txBody>
          <a:bodyPr/>
          <a:lstStyle>
            <a:lvl1pPr marL="228600" indent="-228600">
              <a:spcBef>
                <a:spcPts val="800"/>
              </a:spcBef>
              <a:buFont typeface="Arial"/>
              <a:buChar char="•"/>
              <a:defRPr sz="2000" b="1">
                <a:solidFill>
                  <a:schemeClr val="accent3"/>
                </a:solidFill>
              </a:defRPr>
            </a:lvl1pPr>
            <a:lvl2pPr marL="466344" indent="-228600">
              <a:spcBef>
                <a:spcPts val="200"/>
              </a:spcBef>
              <a:buFont typeface="Lucida Grande"/>
              <a:buChar char="–"/>
              <a:defRPr sz="1800">
                <a:solidFill>
                  <a:schemeClr val="tx1"/>
                </a:solidFill>
              </a:defRPr>
            </a:lvl2pPr>
            <a:lvl3pPr marL="685800" indent="-228600">
              <a:spcBef>
                <a:spcPts val="200"/>
              </a:spcBef>
              <a:buFont typeface="Wingdings" charset="2"/>
              <a:buChar char="§"/>
              <a:defRPr sz="16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0" name="TextBox 9"/>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1" name="Picture 10" descr="EQUINIX_LOGO.psd"/>
          <p:cNvPicPr>
            <a:picLocks noChangeAspect="1"/>
          </p:cNvPicPr>
          <p:nvPr userDrawn="1"/>
        </p:nvPicPr>
        <p:blipFill>
          <a:blip r:embed="rId2" cstate="print"/>
          <a:stretch>
            <a:fillRect/>
          </a:stretch>
        </p:blipFill>
        <p:spPr>
          <a:xfrm>
            <a:off x="11110493" y="6168882"/>
            <a:ext cx="844440" cy="305054"/>
          </a:xfrm>
          <a:prstGeom prst="rect">
            <a:avLst/>
          </a:prstGeom>
        </p:spPr>
      </p:pic>
    </p:spTree>
    <p:extLst>
      <p:ext uri="{BB962C8B-B14F-4D97-AF65-F5344CB8AC3E}">
        <p14:creationId xmlns:p14="http://schemas.microsoft.com/office/powerpoint/2010/main" val="2972148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3"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0" name="TextBox 9"/>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1" name="Picture 10" descr="EQUINIX_LOGO.psd"/>
          <p:cNvPicPr>
            <a:picLocks noChangeAspect="1"/>
          </p:cNvPicPr>
          <p:nvPr userDrawn="1"/>
        </p:nvPicPr>
        <p:blipFill>
          <a:blip r:embed="rId2" cstate="print"/>
          <a:stretch>
            <a:fillRect/>
          </a:stretch>
        </p:blipFill>
        <p:spPr>
          <a:xfrm>
            <a:off x="11110493" y="6168882"/>
            <a:ext cx="844440" cy="305054"/>
          </a:xfrm>
          <a:prstGeom prst="rect">
            <a:avLst/>
          </a:prstGeom>
        </p:spPr>
      </p:pic>
      <p:sp>
        <p:nvSpPr>
          <p:cNvPr id="9" name="Content Placeholder 2"/>
          <p:cNvSpPr>
            <a:spLocks noGrp="1"/>
          </p:cNvSpPr>
          <p:nvPr>
            <p:ph idx="1"/>
          </p:nvPr>
        </p:nvSpPr>
        <p:spPr>
          <a:xfrm>
            <a:off x="298030" y="1460501"/>
            <a:ext cx="11656905" cy="1298466"/>
          </a:xfrm>
          <a:prstGeom prst="rect">
            <a:avLst/>
          </a:prstGeom>
        </p:spPr>
        <p:txBody>
          <a:bodyPr/>
          <a:lstStyle>
            <a:lvl1pPr marL="228600" indent="-228600">
              <a:spcBef>
                <a:spcPts val="800"/>
              </a:spcBef>
              <a:buFont typeface="Arial"/>
              <a:buChar char="•"/>
              <a:defRPr sz="2000" b="1">
                <a:solidFill>
                  <a:schemeClr val="accent3"/>
                </a:solidFill>
              </a:defRPr>
            </a:lvl1pPr>
            <a:lvl2pPr marL="466344" indent="-228600">
              <a:spcBef>
                <a:spcPts val="200"/>
              </a:spcBef>
              <a:buFont typeface="Lucida Grande"/>
              <a:buChar char="–"/>
              <a:defRPr sz="1800">
                <a:solidFill>
                  <a:schemeClr val="tx1"/>
                </a:solidFill>
              </a:defRPr>
            </a:lvl2pPr>
            <a:lvl3pPr marL="685800" indent="-228600">
              <a:spcBef>
                <a:spcPts val="200"/>
              </a:spcBef>
              <a:buFont typeface="Wingdings" charset="2"/>
              <a:buChar char="§"/>
              <a:defRPr sz="16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2"/>
          </p:nvPr>
        </p:nvSpPr>
        <p:spPr>
          <a:xfrm>
            <a:off x="298030" y="2758967"/>
            <a:ext cx="11656905" cy="3151208"/>
          </a:xfrm>
          <a:prstGeom prst="rect">
            <a:avLst/>
          </a:prstGeom>
        </p:spPr>
        <p:txBody>
          <a:bodyPr/>
          <a:lstStyle>
            <a:lvl1pPr marL="228600" indent="-228600">
              <a:spcBef>
                <a:spcPts val="800"/>
              </a:spcBef>
              <a:buFont typeface="Arial"/>
              <a:buChar char="•"/>
              <a:defRPr sz="2000" b="1">
                <a:solidFill>
                  <a:schemeClr val="accent3"/>
                </a:solidFill>
              </a:defRPr>
            </a:lvl1pPr>
            <a:lvl2pPr marL="466344" indent="-228600">
              <a:spcBef>
                <a:spcPts val="200"/>
              </a:spcBef>
              <a:buFont typeface="Lucida Grande"/>
              <a:buChar char="–"/>
              <a:defRPr sz="1800">
                <a:solidFill>
                  <a:schemeClr val="tx1"/>
                </a:solidFill>
              </a:defRPr>
            </a:lvl2pPr>
            <a:lvl3pPr marL="685800" indent="-228600">
              <a:spcBef>
                <a:spcPts val="200"/>
              </a:spcBef>
              <a:buFont typeface="Wingdings" charset="2"/>
              <a:buChar char="§"/>
              <a:defRPr sz="16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60141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subheads with bullets">
    <p:spTree>
      <p:nvGrpSpPr>
        <p:cNvPr id="1" name=""/>
        <p:cNvGrpSpPr/>
        <p:nvPr/>
      </p:nvGrpSpPr>
      <p:grpSpPr>
        <a:xfrm>
          <a:off x="0" y="0"/>
          <a:ext cx="0" cy="0"/>
          <a:chOff x="0" y="0"/>
          <a:chExt cx="0" cy="0"/>
        </a:xfrm>
      </p:grpSpPr>
      <p:sp>
        <p:nvSpPr>
          <p:cNvPr id="5"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1" name="Text Placeholder 10"/>
          <p:cNvSpPr>
            <a:spLocks noGrp="1"/>
          </p:cNvSpPr>
          <p:nvPr>
            <p:ph type="body" sz="quarter" idx="12"/>
          </p:nvPr>
        </p:nvSpPr>
        <p:spPr>
          <a:xfrm>
            <a:off x="298451" y="1495878"/>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14" name="Content Placeholder 2"/>
          <p:cNvSpPr>
            <a:spLocks noGrp="1"/>
          </p:cNvSpPr>
          <p:nvPr>
            <p:ph idx="1"/>
          </p:nvPr>
        </p:nvSpPr>
        <p:spPr>
          <a:xfrm>
            <a:off x="2827349" y="1495880"/>
            <a:ext cx="9127584" cy="2201231"/>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5" name="Text Placeholder 10"/>
          <p:cNvSpPr>
            <a:spLocks noGrp="1"/>
          </p:cNvSpPr>
          <p:nvPr>
            <p:ph type="body" sz="quarter" idx="13"/>
          </p:nvPr>
        </p:nvSpPr>
        <p:spPr>
          <a:xfrm>
            <a:off x="298451" y="3880557"/>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16" name="Content Placeholder 2"/>
          <p:cNvSpPr>
            <a:spLocks noGrp="1"/>
          </p:cNvSpPr>
          <p:nvPr>
            <p:ph idx="14"/>
          </p:nvPr>
        </p:nvSpPr>
        <p:spPr>
          <a:xfrm>
            <a:off x="2827349" y="3880557"/>
            <a:ext cx="9127584" cy="2288326"/>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9"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21" name="TextBox 20"/>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22" name="Picture 21"/>
          <p:cNvPicPr>
            <a:picLocks noChangeAspect="1"/>
          </p:cNvPicPr>
          <p:nvPr userDrawn="1"/>
        </p:nvPicPr>
        <p:blipFill>
          <a:blip r:embed="rId2" cstate="print"/>
          <a:stretch>
            <a:fillRect/>
          </a:stretch>
        </p:blipFill>
        <p:spPr>
          <a:xfrm>
            <a:off x="2565998" y="1460500"/>
            <a:ext cx="75085" cy="4730750"/>
          </a:xfrm>
          <a:prstGeom prst="rect">
            <a:avLst/>
          </a:prstGeom>
        </p:spPr>
      </p:pic>
      <p:pic>
        <p:nvPicPr>
          <p:cNvPr id="23" name="Picture 22"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Tree>
    <p:extLst>
      <p:ext uri="{BB962C8B-B14F-4D97-AF65-F5344CB8AC3E}">
        <p14:creationId xmlns:p14="http://schemas.microsoft.com/office/powerpoint/2010/main" val="2471041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subheads with bullets">
    <p:spTree>
      <p:nvGrpSpPr>
        <p:cNvPr id="1" name=""/>
        <p:cNvGrpSpPr/>
        <p:nvPr/>
      </p:nvGrpSpPr>
      <p:grpSpPr>
        <a:xfrm>
          <a:off x="0" y="0"/>
          <a:ext cx="0" cy="0"/>
          <a:chOff x="0" y="0"/>
          <a:chExt cx="0" cy="0"/>
        </a:xfrm>
      </p:grpSpPr>
      <p:sp>
        <p:nvSpPr>
          <p:cNvPr id="5"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1" name="Text Placeholder 10"/>
          <p:cNvSpPr>
            <a:spLocks noGrp="1"/>
          </p:cNvSpPr>
          <p:nvPr>
            <p:ph type="body" sz="quarter" idx="12"/>
          </p:nvPr>
        </p:nvSpPr>
        <p:spPr>
          <a:xfrm>
            <a:off x="298451" y="1495878"/>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14" name="Content Placeholder 2"/>
          <p:cNvSpPr>
            <a:spLocks noGrp="1"/>
          </p:cNvSpPr>
          <p:nvPr>
            <p:ph idx="1"/>
          </p:nvPr>
        </p:nvSpPr>
        <p:spPr>
          <a:xfrm>
            <a:off x="2827349" y="1495880"/>
            <a:ext cx="9127584" cy="1587386"/>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5" name="Text Placeholder 10"/>
          <p:cNvSpPr>
            <a:spLocks noGrp="1"/>
          </p:cNvSpPr>
          <p:nvPr>
            <p:ph type="body" sz="quarter" idx="13"/>
          </p:nvPr>
        </p:nvSpPr>
        <p:spPr>
          <a:xfrm>
            <a:off x="298451" y="3083265"/>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16" name="Content Placeholder 2"/>
          <p:cNvSpPr>
            <a:spLocks noGrp="1"/>
          </p:cNvSpPr>
          <p:nvPr>
            <p:ph idx="14"/>
          </p:nvPr>
        </p:nvSpPr>
        <p:spPr>
          <a:xfrm>
            <a:off x="2827349" y="3098112"/>
            <a:ext cx="9127584" cy="1572539"/>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7" name="Text Placeholder 10"/>
          <p:cNvSpPr>
            <a:spLocks noGrp="1"/>
          </p:cNvSpPr>
          <p:nvPr>
            <p:ph type="body" sz="quarter" idx="15"/>
          </p:nvPr>
        </p:nvSpPr>
        <p:spPr>
          <a:xfrm>
            <a:off x="298451" y="4670650"/>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18" name="Content Placeholder 2"/>
          <p:cNvSpPr>
            <a:spLocks noGrp="1"/>
          </p:cNvSpPr>
          <p:nvPr>
            <p:ph idx="16"/>
          </p:nvPr>
        </p:nvSpPr>
        <p:spPr>
          <a:xfrm>
            <a:off x="2827349" y="4699670"/>
            <a:ext cx="9127584" cy="1491580"/>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9"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21" name="TextBox 20"/>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22" name="Picture 21"/>
          <p:cNvPicPr>
            <a:picLocks noChangeAspect="1"/>
          </p:cNvPicPr>
          <p:nvPr userDrawn="1"/>
        </p:nvPicPr>
        <p:blipFill>
          <a:blip r:embed="rId2" cstate="print"/>
          <a:stretch>
            <a:fillRect/>
          </a:stretch>
        </p:blipFill>
        <p:spPr>
          <a:xfrm>
            <a:off x="2565998" y="1460500"/>
            <a:ext cx="75085" cy="4730750"/>
          </a:xfrm>
          <a:prstGeom prst="rect">
            <a:avLst/>
          </a:prstGeom>
        </p:spPr>
      </p:pic>
      <p:pic>
        <p:nvPicPr>
          <p:cNvPr id="23" name="Picture 22"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Tree>
    <p:extLst>
      <p:ext uri="{BB962C8B-B14F-4D97-AF65-F5344CB8AC3E}">
        <p14:creationId xmlns:p14="http://schemas.microsoft.com/office/powerpoint/2010/main" val="1113772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subheads with bullets">
    <p:spTree>
      <p:nvGrpSpPr>
        <p:cNvPr id="1" name=""/>
        <p:cNvGrpSpPr/>
        <p:nvPr/>
      </p:nvGrpSpPr>
      <p:grpSpPr>
        <a:xfrm>
          <a:off x="0" y="0"/>
          <a:ext cx="0" cy="0"/>
          <a:chOff x="0" y="0"/>
          <a:chExt cx="0" cy="0"/>
        </a:xfrm>
      </p:grpSpPr>
      <p:sp>
        <p:nvSpPr>
          <p:cNvPr id="8"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3" name="Text Placeholder 10"/>
          <p:cNvSpPr>
            <a:spLocks noGrp="1"/>
          </p:cNvSpPr>
          <p:nvPr>
            <p:ph type="body" sz="quarter" idx="12"/>
          </p:nvPr>
        </p:nvSpPr>
        <p:spPr>
          <a:xfrm>
            <a:off x="298451" y="1495878"/>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14" name="Content Placeholder 2"/>
          <p:cNvSpPr>
            <a:spLocks noGrp="1"/>
          </p:cNvSpPr>
          <p:nvPr>
            <p:ph idx="1"/>
          </p:nvPr>
        </p:nvSpPr>
        <p:spPr>
          <a:xfrm>
            <a:off x="2827349" y="1495879"/>
            <a:ext cx="9127584" cy="1048135"/>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23" name="Text Placeholder 10"/>
          <p:cNvSpPr>
            <a:spLocks noGrp="1"/>
          </p:cNvSpPr>
          <p:nvPr>
            <p:ph type="body" sz="quarter" idx="13"/>
          </p:nvPr>
        </p:nvSpPr>
        <p:spPr>
          <a:xfrm>
            <a:off x="298027" y="2686417"/>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24" name="Content Placeholder 2"/>
          <p:cNvSpPr>
            <a:spLocks noGrp="1"/>
          </p:cNvSpPr>
          <p:nvPr>
            <p:ph idx="14"/>
          </p:nvPr>
        </p:nvSpPr>
        <p:spPr>
          <a:xfrm>
            <a:off x="2826925" y="2686419"/>
            <a:ext cx="9127584" cy="1048135"/>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25" name="Text Placeholder 10"/>
          <p:cNvSpPr>
            <a:spLocks noGrp="1"/>
          </p:cNvSpPr>
          <p:nvPr>
            <p:ph type="body" sz="quarter" idx="15"/>
          </p:nvPr>
        </p:nvSpPr>
        <p:spPr>
          <a:xfrm>
            <a:off x="298027" y="3876957"/>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26" name="Content Placeholder 2"/>
          <p:cNvSpPr>
            <a:spLocks noGrp="1"/>
          </p:cNvSpPr>
          <p:nvPr>
            <p:ph idx="16"/>
          </p:nvPr>
        </p:nvSpPr>
        <p:spPr>
          <a:xfrm>
            <a:off x="2826925" y="3876959"/>
            <a:ext cx="9127584" cy="1048135"/>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27" name="Text Placeholder 10"/>
          <p:cNvSpPr>
            <a:spLocks noGrp="1"/>
          </p:cNvSpPr>
          <p:nvPr>
            <p:ph type="body" sz="quarter" idx="17"/>
          </p:nvPr>
        </p:nvSpPr>
        <p:spPr>
          <a:xfrm>
            <a:off x="298027" y="5065785"/>
            <a:ext cx="2091267" cy="552338"/>
          </a:xfrm>
          <a:prstGeom prst="rect">
            <a:avLst/>
          </a:prstGeom>
        </p:spPr>
        <p:txBody>
          <a:bodyPr vert="horz"/>
          <a:lstStyle>
            <a:lvl1pPr marL="0" indent="0" algn="r">
              <a:spcBef>
                <a:spcPts val="0"/>
              </a:spcBef>
              <a:buFontTx/>
              <a:buNone/>
              <a:defRPr sz="1600" b="1" baseline="0">
                <a:solidFill>
                  <a:schemeClr val="accent3"/>
                </a:solidFill>
                <a:latin typeface="+mn-lt"/>
              </a:defRPr>
            </a:lvl1pPr>
          </a:lstStyle>
          <a:p>
            <a:pPr lvl="0"/>
            <a:r>
              <a:rPr lang="en-US" dirty="0"/>
              <a:t>Click to edit </a:t>
            </a:r>
          </a:p>
        </p:txBody>
      </p:sp>
      <p:sp>
        <p:nvSpPr>
          <p:cNvPr id="28" name="Content Placeholder 2"/>
          <p:cNvSpPr>
            <a:spLocks noGrp="1"/>
          </p:cNvSpPr>
          <p:nvPr>
            <p:ph idx="18"/>
          </p:nvPr>
        </p:nvSpPr>
        <p:spPr>
          <a:xfrm>
            <a:off x="2826925" y="5065786"/>
            <a:ext cx="9127584" cy="1048135"/>
          </a:xfrm>
          <a:prstGeom prst="rect">
            <a:avLst/>
          </a:prstGeom>
        </p:spPr>
        <p:txBody>
          <a:bodyPr/>
          <a:lstStyle>
            <a:lvl1pPr marL="228600" indent="-228600">
              <a:spcBef>
                <a:spcPts val="200"/>
              </a:spcBef>
              <a:buFont typeface="Arial"/>
              <a:buChar char="•"/>
              <a:defRPr sz="1600" b="1">
                <a:solidFill>
                  <a:schemeClr val="tx1"/>
                </a:solidFill>
              </a:defRPr>
            </a:lvl1pPr>
            <a:lvl2pPr marL="466344" indent="-228600">
              <a:spcBef>
                <a:spcPts val="200"/>
              </a:spcBef>
              <a:buFont typeface="Lucida Grande"/>
              <a:buChar char="–"/>
              <a:defRPr sz="1400">
                <a:solidFill>
                  <a:schemeClr val="tx1"/>
                </a:solidFill>
              </a:defRPr>
            </a:lvl2pPr>
            <a:lvl3pPr marL="685800" indent="-228600">
              <a:spcBef>
                <a:spcPts val="200"/>
              </a:spcBef>
              <a:buFont typeface="Wingdings" charset="2"/>
              <a:buChar char="§"/>
              <a:defRPr sz="1200">
                <a:solidFill>
                  <a:schemeClr val="tx1"/>
                </a:solidFill>
              </a:defRPr>
            </a:lvl3pPr>
            <a:lvl4pPr marL="960120" indent="-228600">
              <a:buFont typeface="Lucida Grande"/>
              <a:buChar char="»"/>
              <a:defRPr sz="1400">
                <a:solidFill>
                  <a:schemeClr val="accent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8" name="TextBox 17"/>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9" name="Picture 18"/>
          <p:cNvPicPr>
            <a:picLocks noChangeAspect="1"/>
          </p:cNvPicPr>
          <p:nvPr userDrawn="1"/>
        </p:nvPicPr>
        <p:blipFill>
          <a:blip r:embed="rId2" cstate="print"/>
          <a:stretch>
            <a:fillRect/>
          </a:stretch>
        </p:blipFill>
        <p:spPr>
          <a:xfrm>
            <a:off x="2565998" y="1460500"/>
            <a:ext cx="75085" cy="4730750"/>
          </a:xfrm>
          <a:prstGeom prst="rect">
            <a:avLst/>
          </a:prstGeom>
        </p:spPr>
      </p:pic>
      <p:pic>
        <p:nvPicPr>
          <p:cNvPr id="20" name="Picture 19"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Tree>
    <p:extLst>
      <p:ext uri="{BB962C8B-B14F-4D97-AF65-F5344CB8AC3E}">
        <p14:creationId xmlns:p14="http://schemas.microsoft.com/office/powerpoint/2010/main" val="713686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sidebar ">
    <p:spTree>
      <p:nvGrpSpPr>
        <p:cNvPr id="1" name=""/>
        <p:cNvGrpSpPr/>
        <p:nvPr/>
      </p:nvGrpSpPr>
      <p:grpSpPr>
        <a:xfrm>
          <a:off x="0" y="0"/>
          <a:ext cx="0" cy="0"/>
          <a:chOff x="0" y="0"/>
          <a:chExt cx="0" cy="0"/>
        </a:xfrm>
      </p:grpSpPr>
      <p:sp>
        <p:nvSpPr>
          <p:cNvPr id="8"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4"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9" name="Content Placeholder 2"/>
          <p:cNvSpPr>
            <a:spLocks noGrp="1"/>
          </p:cNvSpPr>
          <p:nvPr>
            <p:ph idx="1"/>
          </p:nvPr>
        </p:nvSpPr>
        <p:spPr>
          <a:xfrm>
            <a:off x="9221473" y="1460500"/>
            <a:ext cx="2637225" cy="4730750"/>
          </a:xfrm>
          <a:prstGeom prst="rect">
            <a:avLst/>
          </a:prstGeom>
        </p:spPr>
        <p:txBody>
          <a:bodyPr/>
          <a:lstStyle>
            <a:lvl1pPr marL="0" indent="0">
              <a:lnSpc>
                <a:spcPct val="100000"/>
              </a:lnSpc>
              <a:spcBef>
                <a:spcPts val="800"/>
              </a:spcBef>
              <a:spcAft>
                <a:spcPts val="0"/>
              </a:spcAft>
              <a:buClr>
                <a:schemeClr val="tx1"/>
              </a:buClr>
              <a:buFontTx/>
              <a:buNone/>
              <a:defRPr sz="1400" b="1">
                <a:solidFill>
                  <a:schemeClr val="accent3"/>
                </a:solidFill>
              </a:defRPr>
            </a:lvl1pPr>
            <a:lvl2pPr marL="0" indent="0">
              <a:lnSpc>
                <a:spcPct val="100000"/>
              </a:lnSpc>
              <a:spcBef>
                <a:spcPts val="800"/>
              </a:spcBef>
              <a:spcAft>
                <a:spcPts val="0"/>
              </a:spcAft>
              <a:buClr>
                <a:schemeClr val="tx1"/>
              </a:buClr>
              <a:buFontTx/>
              <a:buNone/>
              <a:defRPr sz="1200" b="1">
                <a:solidFill>
                  <a:schemeClr val="tx1"/>
                </a:solidFill>
              </a:defRPr>
            </a:lvl2pPr>
            <a:lvl3pPr marL="137160" indent="-137160">
              <a:lnSpc>
                <a:spcPct val="100000"/>
              </a:lnSpc>
              <a:spcBef>
                <a:spcPts val="200"/>
              </a:spcBef>
              <a:spcAft>
                <a:spcPts val="0"/>
              </a:spcAft>
              <a:buClr>
                <a:schemeClr val="tx1"/>
              </a:buClr>
              <a:buFont typeface="Arial"/>
              <a:buChar char="•"/>
              <a:defRPr sz="1200">
                <a:solidFill>
                  <a:schemeClr val="tx1"/>
                </a:solidFill>
              </a:defRPr>
            </a:lvl3pPr>
            <a:lvl4pPr marL="365760" indent="-182880">
              <a:lnSpc>
                <a:spcPct val="100000"/>
              </a:lnSpc>
              <a:spcBef>
                <a:spcPts val="200"/>
              </a:spcBef>
              <a:spcAft>
                <a:spcPts val="0"/>
              </a:spcAft>
              <a:buClr>
                <a:schemeClr val="tx1"/>
              </a:buClr>
              <a:defRPr sz="1100">
                <a:solidFill>
                  <a:schemeClr val="tx1"/>
                </a:solidFill>
              </a:defRPr>
            </a:lvl4pPr>
            <a:lvl5pPr marL="548640" indent="-137160">
              <a:lnSpc>
                <a:spcPct val="100000"/>
              </a:lnSpc>
              <a:spcBef>
                <a:spcPts val="200"/>
              </a:spcBef>
              <a:spcAft>
                <a:spcPts val="0"/>
              </a:spcAft>
              <a:buClr>
                <a:schemeClr val="tx1"/>
              </a:buClr>
              <a:defRPr sz="11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0" name="Picture 9"/>
          <p:cNvPicPr>
            <a:picLocks noChangeAspect="1"/>
          </p:cNvPicPr>
          <p:nvPr userDrawn="1"/>
        </p:nvPicPr>
        <p:blipFill>
          <a:blip r:embed="rId2" cstate="print"/>
          <a:stretch>
            <a:fillRect/>
          </a:stretch>
        </p:blipFill>
        <p:spPr>
          <a:xfrm>
            <a:off x="9011402" y="1460500"/>
            <a:ext cx="75085" cy="4730750"/>
          </a:xfrm>
          <a:prstGeom prst="rect">
            <a:avLst/>
          </a:prstGeom>
        </p:spPr>
      </p:pic>
      <p:pic>
        <p:nvPicPr>
          <p:cNvPr id="11" name="Picture 10"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9" name="Content Placeholder 2"/>
          <p:cNvSpPr>
            <a:spLocks noGrp="1"/>
          </p:cNvSpPr>
          <p:nvPr>
            <p:ph idx="12"/>
          </p:nvPr>
        </p:nvSpPr>
        <p:spPr>
          <a:xfrm>
            <a:off x="298031" y="1460500"/>
            <a:ext cx="8578848" cy="4730750"/>
          </a:xfrm>
          <a:prstGeom prst="rect">
            <a:avLst/>
          </a:prstGeom>
        </p:spPr>
        <p:txBody>
          <a:bodyPr/>
          <a:lstStyle>
            <a:lvl1pPr marL="228600" indent="-228600">
              <a:spcBef>
                <a:spcPts val="800"/>
              </a:spcBef>
              <a:buClrTx/>
              <a:buFont typeface="Arial"/>
              <a:buChar char="•"/>
              <a:defRPr sz="2000" b="1">
                <a:solidFill>
                  <a:schemeClr val="accent3"/>
                </a:solidFill>
              </a:defRPr>
            </a:lvl1pPr>
            <a:lvl2pPr marL="466344" indent="-228600">
              <a:spcBef>
                <a:spcPts val="200"/>
              </a:spcBef>
              <a:buClrTx/>
              <a:buFont typeface="Lucida Grande"/>
              <a:buChar char="–"/>
              <a:defRPr sz="1800">
                <a:solidFill>
                  <a:schemeClr val="tx1"/>
                </a:solidFill>
              </a:defRPr>
            </a:lvl2pPr>
            <a:lvl3pPr marL="685800" indent="-228600">
              <a:spcBef>
                <a:spcPts val="200"/>
              </a:spcBef>
              <a:buClrTx/>
              <a:buFont typeface="Wingdings" charset="2"/>
              <a:buChar char="§"/>
              <a:defRPr sz="1600">
                <a:solidFill>
                  <a:schemeClr val="tx1"/>
                </a:solidFill>
              </a:defRPr>
            </a:lvl3pPr>
            <a:lvl4pPr marL="960120" indent="-228600">
              <a:spcBef>
                <a:spcPts val="200"/>
              </a:spcBef>
              <a:buClrTx/>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74655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 sidebar + bullets">
    <p:spTree>
      <p:nvGrpSpPr>
        <p:cNvPr id="1" name=""/>
        <p:cNvGrpSpPr/>
        <p:nvPr/>
      </p:nvGrpSpPr>
      <p:grpSpPr>
        <a:xfrm>
          <a:off x="0" y="0"/>
          <a:ext cx="0" cy="0"/>
          <a:chOff x="0" y="0"/>
          <a:chExt cx="0" cy="0"/>
        </a:xfrm>
      </p:grpSpPr>
      <p:sp>
        <p:nvSpPr>
          <p:cNvPr id="8"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4"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9" name="Content Placeholder 2"/>
          <p:cNvSpPr>
            <a:spLocks noGrp="1"/>
          </p:cNvSpPr>
          <p:nvPr>
            <p:ph idx="1"/>
          </p:nvPr>
        </p:nvSpPr>
        <p:spPr>
          <a:xfrm>
            <a:off x="9221473" y="1460500"/>
            <a:ext cx="2637225" cy="4730750"/>
          </a:xfrm>
          <a:prstGeom prst="rect">
            <a:avLst/>
          </a:prstGeom>
        </p:spPr>
        <p:txBody>
          <a:bodyPr/>
          <a:lstStyle>
            <a:lvl1pPr marL="0" indent="0">
              <a:lnSpc>
                <a:spcPct val="100000"/>
              </a:lnSpc>
              <a:spcBef>
                <a:spcPts val="800"/>
              </a:spcBef>
              <a:spcAft>
                <a:spcPts val="0"/>
              </a:spcAft>
              <a:buClr>
                <a:schemeClr val="tx1"/>
              </a:buClr>
              <a:buFontTx/>
              <a:buNone/>
              <a:defRPr sz="1400" b="1">
                <a:solidFill>
                  <a:schemeClr val="accent3"/>
                </a:solidFill>
              </a:defRPr>
            </a:lvl1pPr>
            <a:lvl2pPr marL="0" indent="0">
              <a:lnSpc>
                <a:spcPct val="100000"/>
              </a:lnSpc>
              <a:spcBef>
                <a:spcPts val="800"/>
              </a:spcBef>
              <a:spcAft>
                <a:spcPts val="0"/>
              </a:spcAft>
              <a:buClr>
                <a:schemeClr val="tx1"/>
              </a:buClr>
              <a:buFontTx/>
              <a:buNone/>
              <a:defRPr sz="1200" b="1">
                <a:solidFill>
                  <a:schemeClr val="tx1"/>
                </a:solidFill>
              </a:defRPr>
            </a:lvl2pPr>
            <a:lvl3pPr marL="137160" indent="-137160">
              <a:lnSpc>
                <a:spcPct val="100000"/>
              </a:lnSpc>
              <a:spcBef>
                <a:spcPts val="200"/>
              </a:spcBef>
              <a:spcAft>
                <a:spcPts val="0"/>
              </a:spcAft>
              <a:buClr>
                <a:schemeClr val="tx1"/>
              </a:buClr>
              <a:buFont typeface="Arial"/>
              <a:buChar char="•"/>
              <a:defRPr sz="1200">
                <a:solidFill>
                  <a:schemeClr val="tx1"/>
                </a:solidFill>
              </a:defRPr>
            </a:lvl3pPr>
            <a:lvl4pPr marL="365760" indent="-182880">
              <a:lnSpc>
                <a:spcPct val="100000"/>
              </a:lnSpc>
              <a:spcBef>
                <a:spcPts val="200"/>
              </a:spcBef>
              <a:spcAft>
                <a:spcPts val="0"/>
              </a:spcAft>
              <a:buClr>
                <a:schemeClr val="tx1"/>
              </a:buClr>
              <a:defRPr sz="1100">
                <a:solidFill>
                  <a:schemeClr val="tx1"/>
                </a:solidFill>
              </a:defRPr>
            </a:lvl4pPr>
            <a:lvl5pPr marL="548640" indent="-137160">
              <a:lnSpc>
                <a:spcPct val="100000"/>
              </a:lnSpc>
              <a:spcBef>
                <a:spcPts val="200"/>
              </a:spcBef>
              <a:spcAft>
                <a:spcPts val="0"/>
              </a:spcAft>
              <a:buClr>
                <a:schemeClr val="tx1"/>
              </a:buClr>
              <a:defRPr sz="11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0" name="Picture 9"/>
          <p:cNvPicPr>
            <a:picLocks noChangeAspect="1"/>
          </p:cNvPicPr>
          <p:nvPr userDrawn="1"/>
        </p:nvPicPr>
        <p:blipFill>
          <a:blip r:embed="rId2" cstate="print"/>
          <a:stretch>
            <a:fillRect/>
          </a:stretch>
        </p:blipFill>
        <p:spPr>
          <a:xfrm>
            <a:off x="9011402" y="1460500"/>
            <a:ext cx="75085" cy="4730750"/>
          </a:xfrm>
          <a:prstGeom prst="rect">
            <a:avLst/>
          </a:prstGeom>
        </p:spPr>
      </p:pic>
      <p:pic>
        <p:nvPicPr>
          <p:cNvPr id="11" name="Picture 10"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12" name="Content Placeholder 2"/>
          <p:cNvSpPr>
            <a:spLocks noGrp="1"/>
          </p:cNvSpPr>
          <p:nvPr>
            <p:ph idx="12"/>
          </p:nvPr>
        </p:nvSpPr>
        <p:spPr>
          <a:xfrm>
            <a:off x="298027" y="1460501"/>
            <a:ext cx="8578851" cy="956879"/>
          </a:xfrm>
          <a:prstGeom prst="rect">
            <a:avLst/>
          </a:prstGeom>
        </p:spPr>
        <p:txBody>
          <a:bodyPr/>
          <a:lstStyle>
            <a:lvl1pPr marL="0" indent="0">
              <a:lnSpc>
                <a:spcPct val="100000"/>
              </a:lnSpc>
              <a:spcBef>
                <a:spcPts val="600"/>
              </a:spcBef>
              <a:spcAft>
                <a:spcPts val="0"/>
              </a:spcAft>
              <a:buClr>
                <a:schemeClr val="tx1"/>
              </a:buClr>
              <a:buFontTx/>
              <a:buNone/>
              <a:defRPr sz="1400" b="1">
                <a:solidFill>
                  <a:schemeClr val="accent3"/>
                </a:solidFill>
              </a:defRPr>
            </a:lvl1pPr>
            <a:lvl2pPr marL="0" indent="0">
              <a:lnSpc>
                <a:spcPct val="100000"/>
              </a:lnSpc>
              <a:spcBef>
                <a:spcPts val="800"/>
              </a:spcBef>
              <a:spcAft>
                <a:spcPts val="0"/>
              </a:spcAft>
              <a:buClr>
                <a:schemeClr val="tx1"/>
              </a:buClr>
              <a:buFontTx/>
              <a:buNone/>
              <a:defRPr sz="1200" b="1">
                <a:solidFill>
                  <a:schemeClr val="tx1"/>
                </a:solidFill>
              </a:defRPr>
            </a:lvl2pPr>
            <a:lvl3pPr marL="137160" indent="-137160">
              <a:lnSpc>
                <a:spcPct val="100000"/>
              </a:lnSpc>
              <a:spcBef>
                <a:spcPts val="200"/>
              </a:spcBef>
              <a:spcAft>
                <a:spcPts val="0"/>
              </a:spcAft>
              <a:buClr>
                <a:schemeClr val="tx1"/>
              </a:buClr>
              <a:buFont typeface="Arial"/>
              <a:buChar char="•"/>
              <a:defRPr sz="1200">
                <a:solidFill>
                  <a:schemeClr val="tx1"/>
                </a:solidFill>
              </a:defRPr>
            </a:lvl3pPr>
            <a:lvl4pPr marL="365760" indent="-182880">
              <a:lnSpc>
                <a:spcPct val="100000"/>
              </a:lnSpc>
              <a:spcBef>
                <a:spcPts val="200"/>
              </a:spcBef>
              <a:spcAft>
                <a:spcPts val="0"/>
              </a:spcAft>
              <a:buClr>
                <a:schemeClr val="tx1"/>
              </a:buClr>
              <a:defRPr sz="1100">
                <a:solidFill>
                  <a:schemeClr val="tx1"/>
                </a:solidFill>
              </a:defRPr>
            </a:lvl4pPr>
            <a:lvl5pPr marL="548640" indent="-137160">
              <a:lnSpc>
                <a:spcPct val="100000"/>
              </a:lnSpc>
              <a:spcBef>
                <a:spcPts val="200"/>
              </a:spcBef>
              <a:spcAft>
                <a:spcPts val="0"/>
              </a:spcAft>
              <a:buClr>
                <a:schemeClr val="tx1"/>
              </a:buClr>
              <a:defRPr sz="11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3"/>
          </p:nvPr>
        </p:nvSpPr>
        <p:spPr>
          <a:xfrm>
            <a:off x="298027" y="2417380"/>
            <a:ext cx="8578851" cy="3751502"/>
          </a:xfrm>
          <a:prstGeom prst="rect">
            <a:avLst/>
          </a:prstGeom>
        </p:spPr>
        <p:txBody>
          <a:bodyPr/>
          <a:lstStyle>
            <a:lvl1pPr marL="0" indent="0">
              <a:lnSpc>
                <a:spcPct val="100000"/>
              </a:lnSpc>
              <a:spcBef>
                <a:spcPts val="800"/>
              </a:spcBef>
              <a:spcAft>
                <a:spcPts val="0"/>
              </a:spcAft>
              <a:buClr>
                <a:schemeClr val="tx1"/>
              </a:buClr>
              <a:buFontTx/>
              <a:buNone/>
              <a:defRPr sz="1400" b="1">
                <a:solidFill>
                  <a:schemeClr val="accent3"/>
                </a:solidFill>
              </a:defRPr>
            </a:lvl1pPr>
            <a:lvl2pPr marL="0" indent="0">
              <a:lnSpc>
                <a:spcPct val="100000"/>
              </a:lnSpc>
              <a:spcBef>
                <a:spcPts val="800"/>
              </a:spcBef>
              <a:spcAft>
                <a:spcPts val="0"/>
              </a:spcAft>
              <a:buClr>
                <a:schemeClr val="tx1"/>
              </a:buClr>
              <a:buFontTx/>
              <a:buNone/>
              <a:defRPr sz="1200" b="1">
                <a:solidFill>
                  <a:schemeClr val="tx1"/>
                </a:solidFill>
              </a:defRPr>
            </a:lvl2pPr>
            <a:lvl3pPr marL="137160" indent="-137160">
              <a:lnSpc>
                <a:spcPct val="100000"/>
              </a:lnSpc>
              <a:spcBef>
                <a:spcPts val="200"/>
              </a:spcBef>
              <a:spcAft>
                <a:spcPts val="0"/>
              </a:spcAft>
              <a:buClr>
                <a:schemeClr val="tx1"/>
              </a:buClr>
              <a:buFont typeface="Arial"/>
              <a:buChar char="•"/>
              <a:defRPr sz="1200">
                <a:solidFill>
                  <a:schemeClr val="tx1"/>
                </a:solidFill>
              </a:defRPr>
            </a:lvl3pPr>
            <a:lvl4pPr marL="365760" indent="-182880">
              <a:lnSpc>
                <a:spcPct val="100000"/>
              </a:lnSpc>
              <a:spcBef>
                <a:spcPts val="200"/>
              </a:spcBef>
              <a:spcAft>
                <a:spcPts val="0"/>
              </a:spcAft>
              <a:buClr>
                <a:schemeClr val="tx1"/>
              </a:buClr>
              <a:defRPr sz="1100">
                <a:solidFill>
                  <a:schemeClr val="tx1"/>
                </a:solidFill>
              </a:defRPr>
            </a:lvl4pPr>
            <a:lvl5pPr marL="548640" indent="-137160">
              <a:lnSpc>
                <a:spcPct val="100000"/>
              </a:lnSpc>
              <a:spcBef>
                <a:spcPts val="200"/>
              </a:spcBef>
              <a:spcAft>
                <a:spcPts val="0"/>
              </a:spcAft>
              <a:buClr>
                <a:schemeClr val="tx1"/>
              </a:buClr>
              <a:defRPr sz="11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9510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amp;1/2">
    <p:spTree>
      <p:nvGrpSpPr>
        <p:cNvPr id="1" name=""/>
        <p:cNvGrpSpPr/>
        <p:nvPr/>
      </p:nvGrpSpPr>
      <p:grpSpPr>
        <a:xfrm>
          <a:off x="0" y="0"/>
          <a:ext cx="0" cy="0"/>
          <a:chOff x="0" y="0"/>
          <a:chExt cx="0" cy="0"/>
        </a:xfrm>
      </p:grpSpPr>
      <p:sp>
        <p:nvSpPr>
          <p:cNvPr id="7"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4"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6" name="TextBox 15"/>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3" name="Picture 12"/>
          <p:cNvPicPr>
            <a:picLocks noChangeAspect="1"/>
          </p:cNvPicPr>
          <p:nvPr userDrawn="1"/>
        </p:nvPicPr>
        <p:blipFill>
          <a:blip r:embed="rId2" cstate="print"/>
          <a:stretch>
            <a:fillRect/>
          </a:stretch>
        </p:blipFill>
        <p:spPr>
          <a:xfrm>
            <a:off x="6098808" y="1460500"/>
            <a:ext cx="75085" cy="4730750"/>
          </a:xfrm>
          <a:prstGeom prst="rect">
            <a:avLst/>
          </a:prstGeom>
        </p:spPr>
      </p:pic>
      <p:pic>
        <p:nvPicPr>
          <p:cNvPr id="17" name="Picture 16"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10" name="Content Placeholder 2"/>
          <p:cNvSpPr>
            <a:spLocks noGrp="1"/>
          </p:cNvSpPr>
          <p:nvPr>
            <p:ph idx="12"/>
          </p:nvPr>
        </p:nvSpPr>
        <p:spPr>
          <a:xfrm>
            <a:off x="298031" y="1460500"/>
            <a:ext cx="5628445" cy="4730750"/>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idx="13"/>
          </p:nvPr>
        </p:nvSpPr>
        <p:spPr>
          <a:xfrm>
            <a:off x="6326488" y="1460500"/>
            <a:ext cx="5628445" cy="4730750"/>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12714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amp;1/2 with bullets">
    <p:spTree>
      <p:nvGrpSpPr>
        <p:cNvPr id="1" name=""/>
        <p:cNvGrpSpPr/>
        <p:nvPr/>
      </p:nvGrpSpPr>
      <p:grpSpPr>
        <a:xfrm>
          <a:off x="0" y="0"/>
          <a:ext cx="0" cy="0"/>
          <a:chOff x="0" y="0"/>
          <a:chExt cx="0" cy="0"/>
        </a:xfrm>
      </p:grpSpPr>
      <p:sp>
        <p:nvSpPr>
          <p:cNvPr id="7"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4"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6" name="TextBox 15"/>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3" name="Picture 12"/>
          <p:cNvPicPr>
            <a:picLocks noChangeAspect="1"/>
          </p:cNvPicPr>
          <p:nvPr userDrawn="1"/>
        </p:nvPicPr>
        <p:blipFill>
          <a:blip r:embed="rId2" cstate="print"/>
          <a:stretch>
            <a:fillRect/>
          </a:stretch>
        </p:blipFill>
        <p:spPr>
          <a:xfrm>
            <a:off x="6098808" y="2464095"/>
            <a:ext cx="75085" cy="3727155"/>
          </a:xfrm>
          <a:prstGeom prst="rect">
            <a:avLst/>
          </a:prstGeom>
        </p:spPr>
      </p:pic>
      <p:pic>
        <p:nvPicPr>
          <p:cNvPr id="17" name="Picture 16"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10" name="Content Placeholder 2"/>
          <p:cNvSpPr>
            <a:spLocks noGrp="1"/>
          </p:cNvSpPr>
          <p:nvPr>
            <p:ph idx="12"/>
          </p:nvPr>
        </p:nvSpPr>
        <p:spPr>
          <a:xfrm>
            <a:off x="298031" y="2464095"/>
            <a:ext cx="5628445" cy="3727155"/>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idx="13"/>
          </p:nvPr>
        </p:nvSpPr>
        <p:spPr>
          <a:xfrm>
            <a:off x="6326488" y="2464095"/>
            <a:ext cx="5628445" cy="3727155"/>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4"/>
          </p:nvPr>
        </p:nvSpPr>
        <p:spPr>
          <a:xfrm>
            <a:off x="298030" y="1239659"/>
            <a:ext cx="11656903" cy="1224436"/>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605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amp;1/2 with short bullets">
    <p:spTree>
      <p:nvGrpSpPr>
        <p:cNvPr id="1" name=""/>
        <p:cNvGrpSpPr/>
        <p:nvPr/>
      </p:nvGrpSpPr>
      <p:grpSpPr>
        <a:xfrm>
          <a:off x="0" y="0"/>
          <a:ext cx="0" cy="0"/>
          <a:chOff x="0" y="0"/>
          <a:chExt cx="0" cy="0"/>
        </a:xfrm>
      </p:grpSpPr>
      <p:sp>
        <p:nvSpPr>
          <p:cNvPr id="7"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4"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16" name="TextBox 15"/>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13" name="Picture 12"/>
          <p:cNvPicPr>
            <a:picLocks noChangeAspect="1"/>
          </p:cNvPicPr>
          <p:nvPr userDrawn="1"/>
        </p:nvPicPr>
        <p:blipFill>
          <a:blip r:embed="rId2" cstate="print"/>
          <a:stretch>
            <a:fillRect/>
          </a:stretch>
        </p:blipFill>
        <p:spPr>
          <a:xfrm>
            <a:off x="6098808" y="1905001"/>
            <a:ext cx="75085" cy="4286249"/>
          </a:xfrm>
          <a:prstGeom prst="rect">
            <a:avLst/>
          </a:prstGeom>
        </p:spPr>
      </p:pic>
      <p:pic>
        <p:nvPicPr>
          <p:cNvPr id="17" name="Picture 16"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10" name="Content Placeholder 2"/>
          <p:cNvSpPr>
            <a:spLocks noGrp="1"/>
          </p:cNvSpPr>
          <p:nvPr>
            <p:ph idx="12"/>
          </p:nvPr>
        </p:nvSpPr>
        <p:spPr>
          <a:xfrm>
            <a:off x="298031" y="1905001"/>
            <a:ext cx="5628445" cy="4286249"/>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idx="13"/>
          </p:nvPr>
        </p:nvSpPr>
        <p:spPr>
          <a:xfrm>
            <a:off x="6326488" y="1905001"/>
            <a:ext cx="5628445" cy="4286249"/>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200"/>
              </a:spcBef>
              <a:buFont typeface="Wingdings" charset="2"/>
              <a:buChar char="§"/>
              <a:defRPr sz="1400">
                <a:solidFill>
                  <a:schemeClr val="tx1"/>
                </a:solidFill>
              </a:defRPr>
            </a:lvl3pPr>
            <a:lvl4pPr marL="960120" indent="-228600">
              <a:spcBef>
                <a:spcPts val="2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4"/>
          </p:nvPr>
        </p:nvSpPr>
        <p:spPr>
          <a:xfrm>
            <a:off x="298030" y="1210462"/>
            <a:ext cx="11656903" cy="694539"/>
          </a:xfrm>
          <a:prstGeom prst="rect">
            <a:avLst/>
          </a:prstGeom>
        </p:spPr>
        <p:txBody>
          <a:bodyPr/>
          <a:lstStyle>
            <a:lvl1pPr marL="228600" indent="-228600">
              <a:spcBef>
                <a:spcPts val="800"/>
              </a:spcBef>
              <a:buFont typeface="Arial"/>
              <a:buChar char="•"/>
              <a:defRPr sz="1800" b="1">
                <a:solidFill>
                  <a:schemeClr val="accent3"/>
                </a:solidFill>
              </a:defRPr>
            </a:lvl1pPr>
            <a:lvl2pPr marL="466344" indent="-228600">
              <a:spcBef>
                <a:spcPts val="200"/>
              </a:spcBef>
              <a:buFont typeface="Lucida Grande"/>
              <a:buChar char="–"/>
              <a:defRPr sz="1600">
                <a:solidFill>
                  <a:schemeClr val="tx1"/>
                </a:solidFill>
              </a:defRPr>
            </a:lvl2pPr>
            <a:lvl3pPr marL="685800" indent="-228600">
              <a:spcBef>
                <a:spcPts val="300"/>
              </a:spcBef>
              <a:buFont typeface="Wingdings" charset="2"/>
              <a:buChar char="§"/>
              <a:defRPr sz="1400">
                <a:solidFill>
                  <a:schemeClr val="tx1"/>
                </a:solidFill>
              </a:defRPr>
            </a:lvl3pPr>
            <a:lvl4pPr marL="960120" indent="-228600">
              <a:spcBef>
                <a:spcPts val="300"/>
              </a:spcBef>
              <a:buFont typeface="Lucida Grande"/>
              <a:buChar char="»"/>
              <a:defRPr sz="14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6798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460375" y="1325563"/>
            <a:ext cx="11272838" cy="4554537"/>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8517274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s x3">
    <p:spTree>
      <p:nvGrpSpPr>
        <p:cNvPr id="1" name=""/>
        <p:cNvGrpSpPr/>
        <p:nvPr/>
      </p:nvGrpSpPr>
      <p:grpSpPr>
        <a:xfrm>
          <a:off x="0" y="0"/>
          <a:ext cx="0" cy="0"/>
          <a:chOff x="0" y="0"/>
          <a:chExt cx="0" cy="0"/>
        </a:xfrm>
      </p:grpSpPr>
      <p:sp>
        <p:nvSpPr>
          <p:cNvPr id="12"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7" name="Text Placeholder 25"/>
          <p:cNvSpPr>
            <a:spLocks noGrp="1"/>
          </p:cNvSpPr>
          <p:nvPr>
            <p:ph type="body" sz="quarter" idx="14"/>
          </p:nvPr>
        </p:nvSpPr>
        <p:spPr>
          <a:xfrm>
            <a:off x="395115" y="1444628"/>
            <a:ext cx="3465685"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21" name="Text Placeholder 25"/>
          <p:cNvSpPr>
            <a:spLocks noGrp="1"/>
          </p:cNvSpPr>
          <p:nvPr>
            <p:ph type="body" sz="quarter" idx="17"/>
          </p:nvPr>
        </p:nvSpPr>
        <p:spPr>
          <a:xfrm>
            <a:off x="4194791" y="1444628"/>
            <a:ext cx="3465685"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25" name="Text Placeholder 25"/>
          <p:cNvSpPr>
            <a:spLocks noGrp="1"/>
          </p:cNvSpPr>
          <p:nvPr>
            <p:ph type="body" sz="quarter" idx="20"/>
          </p:nvPr>
        </p:nvSpPr>
        <p:spPr>
          <a:xfrm>
            <a:off x="7991758" y="1434992"/>
            <a:ext cx="3465685"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22"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28" name="TextBox 27"/>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30" name="Picture 29"/>
          <p:cNvPicPr>
            <a:picLocks noChangeAspect="1"/>
          </p:cNvPicPr>
          <p:nvPr userDrawn="1"/>
        </p:nvPicPr>
        <p:blipFill>
          <a:blip r:embed="rId2" cstate="print"/>
          <a:stretch>
            <a:fillRect/>
          </a:stretch>
        </p:blipFill>
        <p:spPr>
          <a:xfrm>
            <a:off x="7781982" y="1460500"/>
            <a:ext cx="75085" cy="4730750"/>
          </a:xfrm>
          <a:prstGeom prst="rect">
            <a:avLst/>
          </a:prstGeom>
        </p:spPr>
      </p:pic>
      <p:pic>
        <p:nvPicPr>
          <p:cNvPr id="31" name="Picture 30"/>
          <p:cNvPicPr>
            <a:picLocks noChangeAspect="1"/>
          </p:cNvPicPr>
          <p:nvPr userDrawn="1"/>
        </p:nvPicPr>
        <p:blipFill>
          <a:blip r:embed="rId2" cstate="print"/>
          <a:stretch>
            <a:fillRect/>
          </a:stretch>
        </p:blipFill>
        <p:spPr>
          <a:xfrm>
            <a:off x="3992706" y="1460500"/>
            <a:ext cx="75085" cy="4730750"/>
          </a:xfrm>
          <a:prstGeom prst="rect">
            <a:avLst/>
          </a:prstGeom>
        </p:spPr>
      </p:pic>
      <p:pic>
        <p:nvPicPr>
          <p:cNvPr id="32" name="Picture 31"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29" name="Content Placeholder 2"/>
          <p:cNvSpPr>
            <a:spLocks noGrp="1"/>
          </p:cNvSpPr>
          <p:nvPr>
            <p:ph idx="26"/>
          </p:nvPr>
        </p:nvSpPr>
        <p:spPr>
          <a:xfrm>
            <a:off x="395116" y="2023335"/>
            <a:ext cx="3465685"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2"/>
          <p:cNvSpPr>
            <a:spLocks noGrp="1"/>
          </p:cNvSpPr>
          <p:nvPr>
            <p:ph idx="27"/>
          </p:nvPr>
        </p:nvSpPr>
        <p:spPr>
          <a:xfrm>
            <a:off x="4194791" y="2023335"/>
            <a:ext cx="3465685"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Content Placeholder 2"/>
          <p:cNvSpPr>
            <a:spLocks noGrp="1"/>
          </p:cNvSpPr>
          <p:nvPr>
            <p:ph idx="28"/>
          </p:nvPr>
        </p:nvSpPr>
        <p:spPr>
          <a:xfrm>
            <a:off x="7991758" y="2023335"/>
            <a:ext cx="3465685"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p:cNvSpPr>
            <a:spLocks noGrp="1"/>
          </p:cNvSpPr>
          <p:nvPr>
            <p:ph idx="29"/>
          </p:nvPr>
        </p:nvSpPr>
        <p:spPr>
          <a:xfrm>
            <a:off x="395116" y="4194403"/>
            <a:ext cx="3465685"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6" name="Content Placeholder 2"/>
          <p:cNvSpPr>
            <a:spLocks noGrp="1"/>
          </p:cNvSpPr>
          <p:nvPr>
            <p:ph idx="30"/>
          </p:nvPr>
        </p:nvSpPr>
        <p:spPr>
          <a:xfrm>
            <a:off x="4194791" y="4194403"/>
            <a:ext cx="3465685"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5" name="Content Placeholder 2"/>
          <p:cNvSpPr>
            <a:spLocks noGrp="1"/>
          </p:cNvSpPr>
          <p:nvPr>
            <p:ph idx="31"/>
          </p:nvPr>
        </p:nvSpPr>
        <p:spPr>
          <a:xfrm>
            <a:off x="7991758" y="4194403"/>
            <a:ext cx="3465685"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65373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s x4">
    <p:spTree>
      <p:nvGrpSpPr>
        <p:cNvPr id="1" name=""/>
        <p:cNvGrpSpPr/>
        <p:nvPr/>
      </p:nvGrpSpPr>
      <p:grpSpPr>
        <a:xfrm>
          <a:off x="0" y="0"/>
          <a:ext cx="0" cy="0"/>
          <a:chOff x="0" y="0"/>
          <a:chExt cx="0" cy="0"/>
        </a:xfrm>
      </p:grpSpPr>
      <p:sp>
        <p:nvSpPr>
          <p:cNvPr id="12"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7" name="Text Placeholder 25"/>
          <p:cNvSpPr>
            <a:spLocks noGrp="1"/>
          </p:cNvSpPr>
          <p:nvPr>
            <p:ph type="body" sz="quarter" idx="14"/>
          </p:nvPr>
        </p:nvSpPr>
        <p:spPr>
          <a:xfrm>
            <a:off x="395115" y="1444628"/>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22"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28" name="TextBox 27"/>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30" name="Picture 29"/>
          <p:cNvPicPr>
            <a:picLocks noChangeAspect="1"/>
          </p:cNvPicPr>
          <p:nvPr userDrawn="1"/>
        </p:nvPicPr>
        <p:blipFill>
          <a:blip r:embed="rId2" cstate="print"/>
          <a:stretch>
            <a:fillRect/>
          </a:stretch>
        </p:blipFill>
        <p:spPr>
          <a:xfrm>
            <a:off x="6041551" y="1460500"/>
            <a:ext cx="75085" cy="4730750"/>
          </a:xfrm>
          <a:prstGeom prst="rect">
            <a:avLst/>
          </a:prstGeom>
        </p:spPr>
      </p:pic>
      <p:pic>
        <p:nvPicPr>
          <p:cNvPr id="31" name="Picture 30"/>
          <p:cNvPicPr>
            <a:picLocks noChangeAspect="1"/>
          </p:cNvPicPr>
          <p:nvPr userDrawn="1"/>
        </p:nvPicPr>
        <p:blipFill>
          <a:blip r:embed="rId2" cstate="print"/>
          <a:stretch>
            <a:fillRect/>
          </a:stretch>
        </p:blipFill>
        <p:spPr>
          <a:xfrm>
            <a:off x="3125719" y="1460500"/>
            <a:ext cx="75085" cy="4730750"/>
          </a:xfrm>
          <a:prstGeom prst="rect">
            <a:avLst/>
          </a:prstGeom>
        </p:spPr>
      </p:pic>
      <p:pic>
        <p:nvPicPr>
          <p:cNvPr id="32" name="Picture 31"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29" name="Content Placeholder 2"/>
          <p:cNvSpPr>
            <a:spLocks noGrp="1"/>
          </p:cNvSpPr>
          <p:nvPr>
            <p:ph idx="26"/>
          </p:nvPr>
        </p:nvSpPr>
        <p:spPr>
          <a:xfrm>
            <a:off x="395116" y="2023335"/>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p:cNvSpPr>
            <a:spLocks noGrp="1"/>
          </p:cNvSpPr>
          <p:nvPr>
            <p:ph idx="29"/>
          </p:nvPr>
        </p:nvSpPr>
        <p:spPr>
          <a:xfrm>
            <a:off x="395116" y="4194403"/>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Text Placeholder 25"/>
          <p:cNvSpPr>
            <a:spLocks noGrp="1"/>
          </p:cNvSpPr>
          <p:nvPr>
            <p:ph type="body" sz="quarter" idx="30"/>
          </p:nvPr>
        </p:nvSpPr>
        <p:spPr>
          <a:xfrm>
            <a:off x="3315870" y="1444628"/>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34" name="Text Placeholder 25"/>
          <p:cNvSpPr>
            <a:spLocks noGrp="1"/>
          </p:cNvSpPr>
          <p:nvPr>
            <p:ph type="body" sz="quarter" idx="31"/>
          </p:nvPr>
        </p:nvSpPr>
        <p:spPr>
          <a:xfrm>
            <a:off x="6236624" y="1444628"/>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36" name="Text Placeholder 25"/>
          <p:cNvSpPr>
            <a:spLocks noGrp="1"/>
          </p:cNvSpPr>
          <p:nvPr>
            <p:ph type="body" sz="quarter" idx="32"/>
          </p:nvPr>
        </p:nvSpPr>
        <p:spPr>
          <a:xfrm>
            <a:off x="9157381" y="1444628"/>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pic>
        <p:nvPicPr>
          <p:cNvPr id="40" name="Picture 39"/>
          <p:cNvPicPr>
            <a:picLocks noChangeAspect="1"/>
          </p:cNvPicPr>
          <p:nvPr userDrawn="1"/>
        </p:nvPicPr>
        <p:blipFill>
          <a:blip r:embed="rId2" cstate="print"/>
          <a:stretch>
            <a:fillRect/>
          </a:stretch>
        </p:blipFill>
        <p:spPr>
          <a:xfrm>
            <a:off x="8969236" y="1460500"/>
            <a:ext cx="75085" cy="4730750"/>
          </a:xfrm>
          <a:prstGeom prst="rect">
            <a:avLst/>
          </a:prstGeom>
        </p:spPr>
      </p:pic>
      <p:sp>
        <p:nvSpPr>
          <p:cNvPr id="41" name="Content Placeholder 2"/>
          <p:cNvSpPr>
            <a:spLocks noGrp="1"/>
          </p:cNvSpPr>
          <p:nvPr>
            <p:ph idx="33"/>
          </p:nvPr>
        </p:nvSpPr>
        <p:spPr>
          <a:xfrm>
            <a:off x="3315870" y="2023335"/>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2" name="Content Placeholder 2"/>
          <p:cNvSpPr>
            <a:spLocks noGrp="1"/>
          </p:cNvSpPr>
          <p:nvPr>
            <p:ph idx="34"/>
          </p:nvPr>
        </p:nvSpPr>
        <p:spPr>
          <a:xfrm>
            <a:off x="3315870" y="4194403"/>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3" name="Content Placeholder 2"/>
          <p:cNvSpPr>
            <a:spLocks noGrp="1"/>
          </p:cNvSpPr>
          <p:nvPr>
            <p:ph idx="35"/>
          </p:nvPr>
        </p:nvSpPr>
        <p:spPr>
          <a:xfrm>
            <a:off x="6236625" y="2023335"/>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4" name="Content Placeholder 2"/>
          <p:cNvSpPr>
            <a:spLocks noGrp="1"/>
          </p:cNvSpPr>
          <p:nvPr>
            <p:ph idx="36"/>
          </p:nvPr>
        </p:nvSpPr>
        <p:spPr>
          <a:xfrm>
            <a:off x="6236625" y="4194403"/>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5" name="Content Placeholder 2"/>
          <p:cNvSpPr>
            <a:spLocks noGrp="1"/>
          </p:cNvSpPr>
          <p:nvPr>
            <p:ph idx="37"/>
          </p:nvPr>
        </p:nvSpPr>
        <p:spPr>
          <a:xfrm>
            <a:off x="9157382" y="2023335"/>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6" name="Content Placeholder 2"/>
          <p:cNvSpPr>
            <a:spLocks noGrp="1"/>
          </p:cNvSpPr>
          <p:nvPr>
            <p:ph idx="38"/>
          </p:nvPr>
        </p:nvSpPr>
        <p:spPr>
          <a:xfrm>
            <a:off x="9157382" y="4194403"/>
            <a:ext cx="2615157" cy="217106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4416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s x4 with subhead">
    <p:spTree>
      <p:nvGrpSpPr>
        <p:cNvPr id="1" name=""/>
        <p:cNvGrpSpPr/>
        <p:nvPr/>
      </p:nvGrpSpPr>
      <p:grpSpPr>
        <a:xfrm>
          <a:off x="0" y="0"/>
          <a:ext cx="0" cy="0"/>
          <a:chOff x="0" y="0"/>
          <a:chExt cx="0" cy="0"/>
        </a:xfrm>
      </p:grpSpPr>
      <p:sp>
        <p:nvSpPr>
          <p:cNvPr id="12" name="Title 7"/>
          <p:cNvSpPr>
            <a:spLocks noGrp="1"/>
          </p:cNvSpPr>
          <p:nvPr>
            <p:ph type="title"/>
          </p:nvPr>
        </p:nvSpPr>
        <p:spPr>
          <a:xfrm>
            <a:off x="298027" y="335490"/>
            <a:ext cx="10972800" cy="665956"/>
          </a:xfrm>
          <a:prstGeom prst="rect">
            <a:avLst/>
          </a:prstGeom>
          <a:noFill/>
          <a:ln>
            <a:noFill/>
          </a:ln>
        </p:spPr>
        <p:txBody>
          <a:bodyPr vert="horz"/>
          <a:lstStyle>
            <a:lvl1pPr algn="l">
              <a:defRPr sz="2600" b="1">
                <a:solidFill>
                  <a:schemeClr val="tx1"/>
                </a:solidFill>
              </a:defRPr>
            </a:lvl1pPr>
          </a:lstStyle>
          <a:p>
            <a:r>
              <a:rPr lang="en-US" dirty="0"/>
              <a:t>Click to edit Master title style</a:t>
            </a:r>
          </a:p>
        </p:txBody>
      </p:sp>
      <p:sp>
        <p:nvSpPr>
          <p:cNvPr id="17" name="Text Placeholder 25"/>
          <p:cNvSpPr>
            <a:spLocks noGrp="1"/>
          </p:cNvSpPr>
          <p:nvPr>
            <p:ph type="body" sz="quarter" idx="14"/>
          </p:nvPr>
        </p:nvSpPr>
        <p:spPr>
          <a:xfrm>
            <a:off x="395115" y="2358497"/>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22" name="Text Placeholder 14"/>
          <p:cNvSpPr>
            <a:spLocks noGrp="1"/>
          </p:cNvSpPr>
          <p:nvPr>
            <p:ph type="body" sz="quarter" idx="11"/>
          </p:nvPr>
        </p:nvSpPr>
        <p:spPr>
          <a:xfrm>
            <a:off x="298027" y="770723"/>
            <a:ext cx="10972800" cy="439738"/>
          </a:xfrm>
          <a:prstGeom prst="rect">
            <a:avLst/>
          </a:prstGeom>
        </p:spPr>
        <p:txBody>
          <a:bodyPr vert="horz"/>
          <a:lstStyle>
            <a:lvl1pPr marL="3175" indent="4763">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sp>
        <p:nvSpPr>
          <p:cNvPr id="28" name="TextBox 27"/>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pic>
        <p:nvPicPr>
          <p:cNvPr id="31" name="Picture 30"/>
          <p:cNvPicPr>
            <a:picLocks noChangeAspect="1"/>
          </p:cNvPicPr>
          <p:nvPr userDrawn="1"/>
        </p:nvPicPr>
        <p:blipFill>
          <a:blip r:embed="rId2" cstate="print"/>
          <a:stretch>
            <a:fillRect/>
          </a:stretch>
        </p:blipFill>
        <p:spPr>
          <a:xfrm>
            <a:off x="3125719" y="2325985"/>
            <a:ext cx="61348" cy="3865265"/>
          </a:xfrm>
          <a:prstGeom prst="rect">
            <a:avLst/>
          </a:prstGeom>
        </p:spPr>
      </p:pic>
      <p:pic>
        <p:nvPicPr>
          <p:cNvPr id="32" name="Picture 31" descr="EQUINIX_LOGO.psd"/>
          <p:cNvPicPr>
            <a:picLocks noChangeAspect="1"/>
          </p:cNvPicPr>
          <p:nvPr userDrawn="1"/>
        </p:nvPicPr>
        <p:blipFill>
          <a:blip r:embed="rId3" cstate="print"/>
          <a:stretch>
            <a:fillRect/>
          </a:stretch>
        </p:blipFill>
        <p:spPr>
          <a:xfrm>
            <a:off x="11110493" y="6168882"/>
            <a:ext cx="844440" cy="305054"/>
          </a:xfrm>
          <a:prstGeom prst="rect">
            <a:avLst/>
          </a:prstGeom>
        </p:spPr>
      </p:pic>
      <p:sp>
        <p:nvSpPr>
          <p:cNvPr id="29" name="Content Placeholder 2"/>
          <p:cNvSpPr>
            <a:spLocks noGrp="1"/>
          </p:cNvSpPr>
          <p:nvPr>
            <p:ph idx="26"/>
          </p:nvPr>
        </p:nvSpPr>
        <p:spPr>
          <a:xfrm>
            <a:off x="395116" y="2937204"/>
            <a:ext cx="2615157" cy="271125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Text Placeholder 25"/>
          <p:cNvSpPr>
            <a:spLocks noGrp="1"/>
          </p:cNvSpPr>
          <p:nvPr>
            <p:ph type="body" sz="quarter" idx="30"/>
          </p:nvPr>
        </p:nvSpPr>
        <p:spPr>
          <a:xfrm>
            <a:off x="3315870" y="2358497"/>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34" name="Text Placeholder 25"/>
          <p:cNvSpPr>
            <a:spLocks noGrp="1"/>
          </p:cNvSpPr>
          <p:nvPr>
            <p:ph type="body" sz="quarter" idx="31"/>
          </p:nvPr>
        </p:nvSpPr>
        <p:spPr>
          <a:xfrm>
            <a:off x="6236624" y="2358497"/>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36" name="Text Placeholder 25"/>
          <p:cNvSpPr>
            <a:spLocks noGrp="1"/>
          </p:cNvSpPr>
          <p:nvPr>
            <p:ph type="body" sz="quarter" idx="32"/>
          </p:nvPr>
        </p:nvSpPr>
        <p:spPr>
          <a:xfrm>
            <a:off x="9157381" y="2358497"/>
            <a:ext cx="2615159" cy="561969"/>
          </a:xfrm>
          <a:prstGeom prst="rect">
            <a:avLst/>
          </a:prstGeom>
        </p:spPr>
        <p:txBody>
          <a:bodyPr vert="horz"/>
          <a:lstStyle>
            <a:lvl1pPr marL="0" indent="0" algn="ctr">
              <a:lnSpc>
                <a:spcPct val="100000"/>
              </a:lnSpc>
              <a:spcBef>
                <a:spcPts val="200"/>
              </a:spcBef>
              <a:buFontTx/>
              <a:buNone/>
              <a:defRPr sz="1600" b="1">
                <a:solidFill>
                  <a:schemeClr val="accent3"/>
                </a:solidFill>
                <a:latin typeface="Arial"/>
                <a:cs typeface="Arial"/>
              </a:defRPr>
            </a:lvl1pPr>
          </a:lstStyle>
          <a:p>
            <a:pPr lvl="0"/>
            <a:r>
              <a:rPr lang="en-US" dirty="0"/>
              <a:t>Click to edit Master text styles</a:t>
            </a:r>
          </a:p>
        </p:txBody>
      </p:sp>
      <p:sp>
        <p:nvSpPr>
          <p:cNvPr id="41" name="Content Placeholder 2"/>
          <p:cNvSpPr>
            <a:spLocks noGrp="1"/>
          </p:cNvSpPr>
          <p:nvPr>
            <p:ph idx="33"/>
          </p:nvPr>
        </p:nvSpPr>
        <p:spPr>
          <a:xfrm>
            <a:off x="3315870" y="2937204"/>
            <a:ext cx="2615157" cy="271125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3" name="Content Placeholder 2"/>
          <p:cNvSpPr>
            <a:spLocks noGrp="1"/>
          </p:cNvSpPr>
          <p:nvPr>
            <p:ph idx="35"/>
          </p:nvPr>
        </p:nvSpPr>
        <p:spPr>
          <a:xfrm>
            <a:off x="6236625" y="2937204"/>
            <a:ext cx="2615157" cy="271125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5" name="Content Placeholder 2"/>
          <p:cNvSpPr>
            <a:spLocks noGrp="1"/>
          </p:cNvSpPr>
          <p:nvPr>
            <p:ph idx="37"/>
          </p:nvPr>
        </p:nvSpPr>
        <p:spPr>
          <a:xfrm>
            <a:off x="9157382" y="2937204"/>
            <a:ext cx="2615157" cy="2711258"/>
          </a:xfrm>
          <a:prstGeom prst="rect">
            <a:avLst/>
          </a:prstGeom>
        </p:spPr>
        <p:txBody>
          <a:bodyPr/>
          <a:lstStyle>
            <a:lvl1pPr marL="137160" indent="-137160">
              <a:lnSpc>
                <a:spcPct val="100000"/>
              </a:lnSpc>
              <a:spcBef>
                <a:spcPts val="200"/>
              </a:spcBef>
              <a:buFont typeface="Arial"/>
              <a:buChar char="•"/>
              <a:defRPr sz="1400" b="0">
                <a:solidFill>
                  <a:schemeClr val="tx1"/>
                </a:solidFill>
              </a:defRPr>
            </a:lvl1pPr>
            <a:lvl2pPr marL="283464" indent="-137160">
              <a:lnSpc>
                <a:spcPct val="100000"/>
              </a:lnSpc>
              <a:spcBef>
                <a:spcPts val="200"/>
              </a:spcBef>
              <a:buFont typeface="Lucida Grande"/>
              <a:buChar char="–"/>
              <a:defRPr sz="1200">
                <a:solidFill>
                  <a:schemeClr val="tx1"/>
                </a:solidFill>
              </a:defRPr>
            </a:lvl2pPr>
            <a:lvl3pPr marL="411480" indent="-137160">
              <a:lnSpc>
                <a:spcPct val="100000"/>
              </a:lnSpc>
              <a:spcBef>
                <a:spcPts val="200"/>
              </a:spcBef>
              <a:buFont typeface="Wingdings" charset="2"/>
              <a:buChar char="§"/>
              <a:defRPr sz="1100">
                <a:solidFill>
                  <a:schemeClr val="tx1"/>
                </a:solidFill>
              </a:defRPr>
            </a:lvl3pPr>
            <a:lvl4pPr marL="548640" indent="-137160">
              <a:lnSpc>
                <a:spcPct val="100000"/>
              </a:lnSpc>
              <a:spcBef>
                <a:spcPts val="200"/>
              </a:spcBef>
              <a:buFont typeface="Lucida Grande"/>
              <a:buChar char="»"/>
              <a:defRPr sz="11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3" name="Picture 22"/>
          <p:cNvPicPr>
            <a:picLocks noChangeAspect="1"/>
          </p:cNvPicPr>
          <p:nvPr userDrawn="1"/>
        </p:nvPicPr>
        <p:blipFill>
          <a:blip r:embed="rId2" cstate="print"/>
          <a:stretch>
            <a:fillRect/>
          </a:stretch>
        </p:blipFill>
        <p:spPr>
          <a:xfrm>
            <a:off x="6065803" y="2325985"/>
            <a:ext cx="61348" cy="3865265"/>
          </a:xfrm>
          <a:prstGeom prst="rect">
            <a:avLst/>
          </a:prstGeom>
        </p:spPr>
      </p:pic>
      <p:pic>
        <p:nvPicPr>
          <p:cNvPr id="25" name="Picture 24"/>
          <p:cNvPicPr>
            <a:picLocks noChangeAspect="1"/>
          </p:cNvPicPr>
          <p:nvPr userDrawn="1"/>
        </p:nvPicPr>
        <p:blipFill>
          <a:blip r:embed="rId2" cstate="print"/>
          <a:stretch>
            <a:fillRect/>
          </a:stretch>
        </p:blipFill>
        <p:spPr>
          <a:xfrm>
            <a:off x="8982113" y="2325985"/>
            <a:ext cx="61348" cy="3865265"/>
          </a:xfrm>
          <a:prstGeom prst="rect">
            <a:avLst/>
          </a:prstGeom>
        </p:spPr>
      </p:pic>
      <p:sp>
        <p:nvSpPr>
          <p:cNvPr id="26" name="Content Placeholder 2"/>
          <p:cNvSpPr>
            <a:spLocks noGrp="1"/>
          </p:cNvSpPr>
          <p:nvPr>
            <p:ph idx="1"/>
          </p:nvPr>
        </p:nvSpPr>
        <p:spPr>
          <a:xfrm>
            <a:off x="298030" y="1318098"/>
            <a:ext cx="11656905" cy="1007886"/>
          </a:xfrm>
          <a:prstGeom prst="rect">
            <a:avLst/>
          </a:prstGeom>
        </p:spPr>
        <p:txBody>
          <a:bodyPr/>
          <a:lstStyle>
            <a:lvl1pPr marL="228600" indent="-228600">
              <a:lnSpc>
                <a:spcPct val="100000"/>
              </a:lnSpc>
              <a:spcBef>
                <a:spcPts val="600"/>
              </a:spcBef>
              <a:buFont typeface="Arial"/>
              <a:buChar char="•"/>
              <a:defRPr sz="1600" b="1">
                <a:solidFill>
                  <a:srgbClr val="FF0000"/>
                </a:solidFill>
              </a:defRPr>
            </a:lvl1pPr>
            <a:lvl2pPr marL="466344" indent="-228600">
              <a:lnSpc>
                <a:spcPct val="100000"/>
              </a:lnSpc>
              <a:spcBef>
                <a:spcPts val="200"/>
              </a:spcBef>
              <a:buFont typeface="Lucida Grande"/>
              <a:buChar char="–"/>
              <a:defRPr sz="1400">
                <a:solidFill>
                  <a:schemeClr val="tx1"/>
                </a:solidFill>
              </a:defRPr>
            </a:lvl2pPr>
            <a:lvl3pPr marL="594360" indent="-137160">
              <a:lnSpc>
                <a:spcPct val="100000"/>
              </a:lnSpc>
              <a:spcBef>
                <a:spcPts val="200"/>
              </a:spcBef>
              <a:buFont typeface="Wingdings" charset="2"/>
              <a:buChar char="§"/>
              <a:defRPr sz="1200">
                <a:solidFill>
                  <a:schemeClr val="tx1"/>
                </a:solidFill>
              </a:defRPr>
            </a:lvl3pPr>
            <a:lvl4pPr marL="777240" indent="-137160">
              <a:lnSpc>
                <a:spcPct val="100000"/>
              </a:lnSpc>
              <a:spcBef>
                <a:spcPts val="200"/>
              </a:spcBef>
              <a:buFont typeface="Lucida Grande"/>
              <a:buChar char="»"/>
              <a:defRPr sz="1200">
                <a:solidFill>
                  <a:schemeClr val="tx1"/>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09022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itle 1"/>
          <p:cNvSpPr>
            <a:spLocks noGrp="1"/>
          </p:cNvSpPr>
          <p:nvPr>
            <p:ph type="ctrTitle"/>
          </p:nvPr>
        </p:nvSpPr>
        <p:spPr>
          <a:xfrm>
            <a:off x="914400" y="2857507"/>
            <a:ext cx="10363200" cy="794601"/>
          </a:xfrm>
          <a:prstGeom prst="rect">
            <a:avLst/>
          </a:prstGeom>
        </p:spPr>
        <p:txBody>
          <a:bodyPr vert="horz" wrap="square" lIns="0" tIns="0" rIns="0" bIns="0" anchor="t" anchorCtr="0"/>
          <a:lstStyle>
            <a:lvl1pPr algn="r">
              <a:defRPr sz="3200" b="1">
                <a:solidFill>
                  <a:srgbClr val="FF0000"/>
                </a:solidFill>
                <a:latin typeface="+mj-lt"/>
              </a:defRPr>
            </a:lvl1pPr>
          </a:lstStyle>
          <a:p>
            <a:r>
              <a:rPr lang="en-US" dirty="0"/>
              <a:t>Click to edit Master title style</a:t>
            </a:r>
          </a:p>
        </p:txBody>
      </p:sp>
      <p:sp>
        <p:nvSpPr>
          <p:cNvPr id="5" name="TextBox 4"/>
          <p:cNvSpPr txBox="1"/>
          <p:nvPr userDrawn="1"/>
        </p:nvSpPr>
        <p:spPr>
          <a:xfrm>
            <a:off x="11205454" y="6435252"/>
            <a:ext cx="653244" cy="246221"/>
          </a:xfrm>
          <a:prstGeom prst="rect">
            <a:avLst/>
          </a:prstGeom>
          <a:noFill/>
        </p:spPr>
        <p:txBody>
          <a:bodyPr wrap="square" rtlCol="0">
            <a:spAutoFit/>
          </a:bodyPr>
          <a:lstStyle/>
          <a:p>
            <a:pPr defTabSz="457200" eaLnBrk="1" fontAlgn="auto" hangingPunct="1">
              <a:lnSpc>
                <a:spcPct val="100000"/>
              </a:lnSpc>
              <a:spcBef>
                <a:spcPts val="0"/>
              </a:spcBef>
              <a:spcAft>
                <a:spcPts val="0"/>
              </a:spcAft>
            </a:pPr>
            <a:fld id="{65C59F89-3CBB-AE4F-A789-27DA41777400}" type="slidenum">
              <a:rPr lang="en-US" sz="1000" smtClean="0">
                <a:solidFill>
                  <a:srgbClr val="8A8C8E"/>
                </a:solidFill>
                <a:latin typeface="Arial"/>
                <a:cs typeface="Arial"/>
              </a:rPr>
              <a:pPr defTabSz="457200" eaLnBrk="1" fontAlgn="auto" hangingPunct="1">
                <a:lnSpc>
                  <a:spcPct val="100000"/>
                </a:lnSpc>
                <a:spcBef>
                  <a:spcPts val="0"/>
                </a:spcBef>
                <a:spcAft>
                  <a:spcPts val="0"/>
                </a:spcAft>
              </a:pPr>
              <a:t>‹#›</a:t>
            </a:fld>
            <a:endParaRPr lang="en-US" sz="1000" dirty="0">
              <a:solidFill>
                <a:srgbClr val="8A8C8E"/>
              </a:solidFill>
              <a:latin typeface="Arial"/>
              <a:cs typeface="Arial"/>
            </a:endParaRPr>
          </a:p>
        </p:txBody>
      </p:sp>
      <p:sp>
        <p:nvSpPr>
          <p:cNvPr id="6" name="Text Placeholder 14"/>
          <p:cNvSpPr>
            <a:spLocks noGrp="1"/>
          </p:cNvSpPr>
          <p:nvPr>
            <p:ph type="body" sz="quarter" idx="11"/>
          </p:nvPr>
        </p:nvSpPr>
        <p:spPr>
          <a:xfrm>
            <a:off x="914400" y="3543270"/>
            <a:ext cx="10363200" cy="656209"/>
          </a:xfrm>
          <a:prstGeom prst="rect">
            <a:avLst/>
          </a:prstGeom>
        </p:spPr>
        <p:txBody>
          <a:bodyPr vert="horz" lIns="0" tIns="0" rIns="0" bIns="0"/>
          <a:lstStyle>
            <a:lvl1pPr marL="3175" indent="4763" algn="r">
              <a:buNone/>
              <a:defRPr sz="1800">
                <a:solidFill>
                  <a:schemeClr val="tx1"/>
                </a:solidFill>
              </a:defRPr>
            </a:lvl1pPr>
            <a:lvl2pPr>
              <a:buNone/>
              <a:defRPr/>
            </a:lvl2pPr>
            <a:lvl3pPr>
              <a:buNone/>
              <a:defRPr/>
            </a:lvl3pPr>
            <a:lvl4pPr>
              <a:buNone/>
              <a:defRPr/>
            </a:lvl4pPr>
            <a:lvl5pPr>
              <a:buNone/>
              <a:defRPr/>
            </a:lvl5pPr>
          </a:lstStyle>
          <a:p>
            <a:pPr lvl="0"/>
            <a:r>
              <a:rPr lang="en-US" dirty="0"/>
              <a:t>Click to edit</a:t>
            </a:r>
          </a:p>
        </p:txBody>
      </p:sp>
      <p:pic>
        <p:nvPicPr>
          <p:cNvPr id="8" name="Picture 7" descr="EQUINIX_LOGO.psd"/>
          <p:cNvPicPr>
            <a:picLocks noChangeAspect="1"/>
          </p:cNvPicPr>
          <p:nvPr userDrawn="1"/>
        </p:nvPicPr>
        <p:blipFill>
          <a:blip r:embed="rId2" cstate="print"/>
          <a:stretch>
            <a:fillRect/>
          </a:stretch>
        </p:blipFill>
        <p:spPr>
          <a:xfrm>
            <a:off x="11110493" y="6168882"/>
            <a:ext cx="844440" cy="305054"/>
          </a:xfrm>
          <a:prstGeom prst="rect">
            <a:avLst/>
          </a:prstGeom>
        </p:spPr>
      </p:pic>
    </p:spTree>
    <p:extLst>
      <p:ext uri="{BB962C8B-B14F-4D97-AF65-F5344CB8AC3E}">
        <p14:creationId xmlns:p14="http://schemas.microsoft.com/office/powerpoint/2010/main" val="559626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4" name="Picture 140" descr="swoosh-compressed-80-perc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0" y="0"/>
            <a:ext cx="1219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88"/>
          <p:cNvSpPr>
            <a:spLocks noChangeArrowheads="1"/>
          </p:cNvSpPr>
          <p:nvPr/>
        </p:nvSpPr>
        <p:spPr bwMode="gray">
          <a:xfrm>
            <a:off x="508000" y="6278564"/>
            <a:ext cx="8771467" cy="414337"/>
          </a:xfrm>
          <a:prstGeom prst="rect">
            <a:avLst/>
          </a:prstGeom>
          <a:noFill/>
          <a:ln w="12700">
            <a:noFill/>
            <a:miter lim="800000"/>
            <a:headEnd type="none" w="sm" len="sm"/>
            <a:tailEnd type="none" w="sm" len="sm"/>
          </a:ln>
          <a:effectLst/>
        </p:spPr>
        <p:txBody>
          <a:bodyPr lIns="0" tIns="0" rIns="0" bIns="0"/>
          <a:lstStyle/>
          <a:p>
            <a:pPr algn="l">
              <a:defRPr/>
            </a:pPr>
            <a:r>
              <a:rPr lang="en-US" sz="700" dirty="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dirty="0">
                <a:solidFill>
                  <a:srgbClr val="969696"/>
                </a:solidFill>
              </a:rPr>
            </a:br>
            <a:r>
              <a:rPr lang="en-US" sz="700" dirty="0">
                <a:solidFill>
                  <a:srgbClr val="969696"/>
                </a:solidFill>
              </a:rPr>
              <a:t>© 2010 Gartner, Inc. and/or its affiliates. All rights reserved.</a:t>
            </a:r>
          </a:p>
        </p:txBody>
      </p:sp>
      <p:sp>
        <p:nvSpPr>
          <p:cNvPr id="6" name="Text Box 110"/>
          <p:cNvSpPr txBox="1">
            <a:spLocks noChangeArrowheads="1"/>
          </p:cNvSpPr>
          <p:nvPr>
            <p:custDataLst>
              <p:tags r:id="rId2"/>
            </p:custDataLst>
          </p:nvPr>
        </p:nvSpPr>
        <p:spPr bwMode="auto">
          <a:xfrm>
            <a:off x="6196252" y="4841231"/>
            <a:ext cx="184730" cy="461665"/>
          </a:xfrm>
          <a:prstGeom prst="rect">
            <a:avLst/>
          </a:prstGeom>
          <a:noFill/>
          <a:ln w="12700">
            <a:noFill/>
            <a:miter lim="800000"/>
            <a:headEnd type="none" w="lg" len="lg"/>
            <a:tailEnd type="none" w="lg" len="lg"/>
          </a:ln>
          <a:effectLst/>
        </p:spPr>
        <p:txBody>
          <a:bodyPr wrap="none" anchor="ctr">
            <a:spAutoFit/>
          </a:bodyPr>
          <a:lstStyle/>
          <a:p>
            <a:pPr eaLnBrk="1" hangingPunct="1">
              <a:lnSpc>
                <a:spcPct val="100000"/>
              </a:lnSpc>
              <a:spcBef>
                <a:spcPct val="50000"/>
              </a:spcBef>
              <a:spcAft>
                <a:spcPct val="0"/>
              </a:spcAft>
              <a:defRPr/>
            </a:pPr>
            <a:endParaRPr lang="en-US" sz="2400" b="1">
              <a:solidFill>
                <a:srgbClr val="000000"/>
              </a:solidFill>
            </a:endParaRPr>
          </a:p>
        </p:txBody>
      </p:sp>
      <p:graphicFrame>
        <p:nvGraphicFramePr>
          <p:cNvPr id="7" name="Rectangle 125" hidden="1"/>
          <p:cNvGraphicFramePr>
            <a:graphicFrameLocks/>
          </p:cNvGraphicFramePr>
          <p:nvPr>
            <p:custDataLst>
              <p:tags r:id="rId3"/>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174" name="think-cell Slide" r:id="rId6" imgW="0" imgH="0" progId="TCLayout.ActiveDocument.1">
                  <p:embed/>
                </p:oleObj>
              </mc:Choice>
              <mc:Fallback>
                <p:oleObj name="think-cell Slide" r:id="rId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141" descr="Gartner_301_with_white_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10075334" y="6369050"/>
            <a:ext cx="1521884"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4" name="Rectangle 44"/>
          <p:cNvSpPr>
            <a:spLocks noGrp="1" noChangeArrowheads="1"/>
          </p:cNvSpPr>
          <p:nvPr>
            <p:ph type="ctrTitle"/>
          </p:nvPr>
        </p:nvSpPr>
        <p:spPr bwMode="auto">
          <a:xfrm>
            <a:off x="582085" y="949326"/>
            <a:ext cx="10466916" cy="1374775"/>
          </a:xfrm>
          <a:ln algn="ctr"/>
        </p:spPr>
        <p:txBody>
          <a:bodyPr/>
          <a:lstStyle>
            <a:lvl1pPr>
              <a:defRPr sz="3800">
                <a:solidFill>
                  <a:schemeClr val="bg1"/>
                </a:solidFill>
              </a:defRPr>
            </a:lvl1pPr>
          </a:lstStyle>
          <a:p>
            <a:r>
              <a:rPr lang="en-US"/>
              <a:t>Click to edit Master title style</a:t>
            </a:r>
          </a:p>
        </p:txBody>
      </p:sp>
      <p:sp>
        <p:nvSpPr>
          <p:cNvPr id="5165" name="Rectangle 45"/>
          <p:cNvSpPr>
            <a:spLocks noGrp="1" noChangeArrowheads="1"/>
          </p:cNvSpPr>
          <p:nvPr>
            <p:ph type="subTitle" idx="1"/>
          </p:nvPr>
        </p:nvSpPr>
        <p:spPr bwMode="auto">
          <a:xfrm>
            <a:off x="3689351" y="3521075"/>
            <a:ext cx="7924800" cy="1371600"/>
          </a:xfrm>
          <a:ln algn="ctr"/>
        </p:spPr>
        <p:txBody>
          <a:bodyPr/>
          <a:lstStyle>
            <a:lvl1pPr marL="0" indent="0" algn="r">
              <a:buFont typeface="Times" pitchFamily="18" charset="0"/>
              <a:buNone/>
              <a:defRPr sz="2600"/>
            </a:lvl1pPr>
          </a:lstStyle>
          <a:p>
            <a:endParaRPr lang="en-US"/>
          </a:p>
        </p:txBody>
      </p:sp>
    </p:spTree>
    <p:extLst>
      <p:ext uri="{BB962C8B-B14F-4D97-AF65-F5344CB8AC3E}">
        <p14:creationId xmlns:p14="http://schemas.microsoft.com/office/powerpoint/2010/main" val="3260057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ltLang="en-US"/>
              <a:t> </a:t>
            </a:r>
            <a:fld id="{98C60D6F-DDD2-47C3-8281-C7FB518849D6}" type="slidenum">
              <a:rPr lang="en-US" altLang="en-US"/>
              <a:pPr/>
              <a:t>‹#›</a:t>
            </a:fld>
            <a:endParaRPr lang="en-US" altLang="en-US"/>
          </a:p>
        </p:txBody>
      </p:sp>
    </p:spTree>
    <p:extLst>
      <p:ext uri="{BB962C8B-B14F-4D97-AF65-F5344CB8AC3E}">
        <p14:creationId xmlns:p14="http://schemas.microsoft.com/office/powerpoint/2010/main" val="4214813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ltLang="en-US"/>
              <a:t> </a:t>
            </a:r>
            <a:fld id="{0D29CD85-B337-4760-9CC5-AE5E373D25B6}" type="slidenum">
              <a:rPr lang="en-US" altLang="en-US"/>
              <a:pPr/>
              <a:t>‹#›</a:t>
            </a:fld>
            <a:endParaRPr lang="en-US" altLang="en-US"/>
          </a:p>
        </p:txBody>
      </p:sp>
    </p:spTree>
    <p:extLst>
      <p:ext uri="{BB962C8B-B14F-4D97-AF65-F5344CB8AC3E}">
        <p14:creationId xmlns:p14="http://schemas.microsoft.com/office/powerpoint/2010/main" val="12492820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55726"/>
            <a:ext cx="5435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1355726"/>
            <a:ext cx="5435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r>
              <a:rPr lang="en-US" altLang="en-US"/>
              <a:t> </a:t>
            </a:r>
            <a:fld id="{4A536BD8-DC9F-4141-9BA5-CCEE546C20A3}" type="slidenum">
              <a:rPr lang="en-US" altLang="en-US"/>
              <a:pPr/>
              <a:t>‹#›</a:t>
            </a:fld>
            <a:endParaRPr lang="en-US" altLang="en-US"/>
          </a:p>
        </p:txBody>
      </p:sp>
    </p:spTree>
    <p:extLst>
      <p:ext uri="{BB962C8B-B14F-4D97-AF65-F5344CB8AC3E}">
        <p14:creationId xmlns:p14="http://schemas.microsoft.com/office/powerpoint/2010/main" val="14952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r>
              <a:rPr lang="en-US" altLang="en-US"/>
              <a:t> </a:t>
            </a:r>
            <a:fld id="{E0FBC3D7-5265-4C10-9A9E-23283C362C2E}" type="slidenum">
              <a:rPr lang="en-US" altLang="en-US"/>
              <a:pPr/>
              <a:t>‹#›</a:t>
            </a:fld>
            <a:endParaRPr lang="en-US" altLang="en-US"/>
          </a:p>
        </p:txBody>
      </p:sp>
    </p:spTree>
    <p:extLst>
      <p:ext uri="{BB962C8B-B14F-4D97-AF65-F5344CB8AC3E}">
        <p14:creationId xmlns:p14="http://schemas.microsoft.com/office/powerpoint/2010/main" val="3676809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altLang="en-US"/>
              <a:t> </a:t>
            </a:r>
            <a:fld id="{612FD515-E486-4C65-ACF5-F5DD7A71463C}" type="slidenum">
              <a:rPr lang="en-US" altLang="en-US"/>
              <a:pPr/>
              <a:t>‹#›</a:t>
            </a:fld>
            <a:endParaRPr lang="en-US" altLang="en-US"/>
          </a:p>
        </p:txBody>
      </p:sp>
    </p:spTree>
    <p:extLst>
      <p:ext uri="{BB962C8B-B14F-4D97-AF65-F5344CB8AC3E}">
        <p14:creationId xmlns:p14="http://schemas.microsoft.com/office/powerpoint/2010/main" val="412915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0" y="945753"/>
            <a:ext cx="12192000" cy="1029537"/>
          </a:xfrm>
          <a:solidFill>
            <a:schemeClr val="accent1"/>
          </a:solidFill>
        </p:spPr>
        <p:txBody>
          <a:bodyPr lIns="0" tIns="0" rIns="365760" bIns="0" anchor="ctr" anchorCtr="0">
            <a:normAutofit/>
          </a:bodyPr>
          <a:lstStyle>
            <a:lvl1pPr marL="457200" indent="0">
              <a:buNone/>
              <a:defRPr>
                <a:solidFill>
                  <a:schemeClr val="bg1"/>
                </a:solidFill>
              </a:defRPr>
            </a:lvl1pPr>
          </a:lstStyle>
          <a:p>
            <a:pPr lvl="0"/>
            <a:r>
              <a:rPr lang="en-US"/>
              <a:t>Click to edit Master text styles</a:t>
            </a:r>
          </a:p>
        </p:txBody>
      </p:sp>
      <p:sp>
        <p:nvSpPr>
          <p:cNvPr id="3" name="Content Placeholder 2"/>
          <p:cNvSpPr>
            <a:spLocks noGrp="1"/>
          </p:cNvSpPr>
          <p:nvPr>
            <p:ph sz="quarter" idx="18"/>
          </p:nvPr>
        </p:nvSpPr>
        <p:spPr>
          <a:xfrm>
            <a:off x="460375" y="2120900"/>
            <a:ext cx="5403850"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9"/>
          </p:nvPr>
        </p:nvSpPr>
        <p:spPr>
          <a:xfrm>
            <a:off x="6326188" y="2120900"/>
            <a:ext cx="5407025"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469589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en-US"/>
              <a:t> </a:t>
            </a:r>
            <a:fld id="{D196258C-A556-45BE-983A-796B6F5A5EEE}" type="slidenum">
              <a:rPr lang="en-US" altLang="en-US"/>
              <a:pPr/>
              <a:t>‹#›</a:t>
            </a:fld>
            <a:endParaRPr lang="en-US" altLang="en-US"/>
          </a:p>
        </p:txBody>
      </p:sp>
    </p:spTree>
    <p:extLst>
      <p:ext uri="{BB962C8B-B14F-4D97-AF65-F5344CB8AC3E}">
        <p14:creationId xmlns:p14="http://schemas.microsoft.com/office/powerpoint/2010/main" val="2066363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 </a:t>
            </a:r>
            <a:fld id="{9CF9656B-4539-477F-881F-C8A87366BBA6}" type="slidenum">
              <a:rPr lang="en-US" altLang="en-US"/>
              <a:pPr/>
              <a:t>‹#›</a:t>
            </a:fld>
            <a:endParaRPr lang="en-US" altLang="en-US"/>
          </a:p>
        </p:txBody>
      </p:sp>
    </p:spTree>
    <p:extLst>
      <p:ext uri="{BB962C8B-B14F-4D97-AF65-F5344CB8AC3E}">
        <p14:creationId xmlns:p14="http://schemas.microsoft.com/office/powerpoint/2010/main" val="18537441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 </a:t>
            </a:r>
            <a:fld id="{FA1179CC-FB7D-40E0-B672-5695F78950BD}" type="slidenum">
              <a:rPr lang="en-US" altLang="en-US"/>
              <a:pPr/>
              <a:t>‹#›</a:t>
            </a:fld>
            <a:endParaRPr lang="en-US" altLang="en-US"/>
          </a:p>
        </p:txBody>
      </p:sp>
    </p:spTree>
    <p:extLst>
      <p:ext uri="{BB962C8B-B14F-4D97-AF65-F5344CB8AC3E}">
        <p14:creationId xmlns:p14="http://schemas.microsoft.com/office/powerpoint/2010/main" val="19293229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ltLang="en-US"/>
              <a:t> </a:t>
            </a:r>
            <a:fld id="{5F556F90-CA09-4DA9-906B-CD7080B4DD42}" type="slidenum">
              <a:rPr lang="en-US" altLang="en-US"/>
              <a:pPr/>
              <a:t>‹#›</a:t>
            </a:fld>
            <a:endParaRPr lang="en-US" altLang="en-US"/>
          </a:p>
        </p:txBody>
      </p:sp>
    </p:spTree>
    <p:extLst>
      <p:ext uri="{BB962C8B-B14F-4D97-AF65-F5344CB8AC3E}">
        <p14:creationId xmlns:p14="http://schemas.microsoft.com/office/powerpoint/2010/main" val="2671476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85" y="190500"/>
            <a:ext cx="2770716"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417" y="190500"/>
            <a:ext cx="811106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ltLang="en-US"/>
              <a:t> </a:t>
            </a:r>
            <a:fld id="{66D05573-3C40-4F89-9750-BCE529BC092A}" type="slidenum">
              <a:rPr lang="en-US" altLang="en-US"/>
              <a:pPr/>
              <a:t>‹#›</a:t>
            </a:fld>
            <a:endParaRPr lang="en-US" altLang="en-US"/>
          </a:p>
        </p:txBody>
      </p:sp>
    </p:spTree>
    <p:extLst>
      <p:ext uri="{BB962C8B-B14F-4D97-AF65-F5344CB8AC3E}">
        <p14:creationId xmlns:p14="http://schemas.microsoft.com/office/powerpoint/2010/main" val="788113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70417" y="190501"/>
            <a:ext cx="11074400" cy="885825"/>
          </a:xfrm>
        </p:spPr>
        <p:txBody>
          <a:bodyPr/>
          <a:lstStyle/>
          <a:p>
            <a:r>
              <a:rPr lang="en-US"/>
              <a:t>Click to edit Master title style</a:t>
            </a:r>
          </a:p>
        </p:txBody>
      </p:sp>
      <p:sp>
        <p:nvSpPr>
          <p:cNvPr id="3" name="Chart Placeholder 2"/>
          <p:cNvSpPr>
            <a:spLocks noGrp="1"/>
          </p:cNvSpPr>
          <p:nvPr>
            <p:ph type="chart" idx="1"/>
          </p:nvPr>
        </p:nvSpPr>
        <p:spPr>
          <a:xfrm>
            <a:off x="381000" y="1355726"/>
            <a:ext cx="11074400" cy="4625975"/>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r>
              <a:rPr lang="en-US" altLang="en-US"/>
              <a:t> </a:t>
            </a:r>
            <a:fld id="{056E4A72-E8ED-4804-9579-DBB1B3176875}" type="slidenum">
              <a:rPr lang="en-US" altLang="en-US"/>
              <a:pPr/>
              <a:t>‹#›</a:t>
            </a:fld>
            <a:endParaRPr lang="en-US" altLang="en-US"/>
          </a:p>
        </p:txBody>
      </p:sp>
    </p:spTree>
    <p:extLst>
      <p:ext uri="{BB962C8B-B14F-4D97-AF65-F5344CB8AC3E}">
        <p14:creationId xmlns:p14="http://schemas.microsoft.com/office/powerpoint/2010/main" val="636833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4" name="Picture 140" descr="swoosh-compressed-80-percent"/>
          <p:cNvPicPr>
            <a:picLocks noChangeAspect="1" noChangeArrowheads="1"/>
          </p:cNvPicPr>
          <p:nvPr/>
        </p:nvPicPr>
        <p:blipFill>
          <a:blip r:embed="rId4" cstate="print"/>
          <a:srcRect/>
          <a:stretch>
            <a:fillRect/>
          </a:stretch>
        </p:blipFill>
        <p:spPr bwMode="white">
          <a:xfrm>
            <a:off x="0" y="0"/>
            <a:ext cx="12192000" cy="3200400"/>
          </a:xfrm>
          <a:prstGeom prst="rect">
            <a:avLst/>
          </a:prstGeom>
          <a:noFill/>
          <a:ln w="9525">
            <a:noFill/>
            <a:miter lim="800000"/>
            <a:headEnd/>
            <a:tailEnd/>
          </a:ln>
        </p:spPr>
      </p:pic>
      <p:sp>
        <p:nvSpPr>
          <p:cNvPr id="5" name="Rectangle 288"/>
          <p:cNvSpPr>
            <a:spLocks noChangeArrowheads="1"/>
          </p:cNvSpPr>
          <p:nvPr/>
        </p:nvSpPr>
        <p:spPr bwMode="gray">
          <a:xfrm>
            <a:off x="2129051" y="6278567"/>
            <a:ext cx="7624549" cy="414337"/>
          </a:xfrm>
          <a:prstGeom prst="rect">
            <a:avLst/>
          </a:prstGeom>
          <a:noFill/>
          <a:ln w="12700">
            <a:noFill/>
            <a:miter lim="800000"/>
            <a:headEnd type="none" w="sm" len="sm"/>
            <a:tailEnd type="none" w="sm" len="sm"/>
          </a:ln>
          <a:effectLst/>
        </p:spPr>
        <p:txBody>
          <a:bodyPr lIns="0" tIns="0" rIns="0" bIns="0"/>
          <a:lstStyle/>
          <a:p>
            <a:pPr algn="l">
              <a:defRPr/>
            </a:pPr>
            <a:r>
              <a:rPr lang="en-US" sz="700" dirty="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dirty="0">
                <a:solidFill>
                  <a:srgbClr val="969696"/>
                </a:solidFill>
              </a:rPr>
            </a:br>
            <a:r>
              <a:rPr lang="en-US" sz="700" dirty="0">
                <a:solidFill>
                  <a:srgbClr val="969696"/>
                </a:solidFill>
              </a:rPr>
              <a:t>© 2015 Gartner, Inc. and/or its affiliates. All rights reserved.</a:t>
            </a:r>
          </a:p>
        </p:txBody>
      </p:sp>
      <p:sp>
        <p:nvSpPr>
          <p:cNvPr id="6" name="Text Box 110"/>
          <p:cNvSpPr txBox="1">
            <a:spLocks noChangeArrowheads="1"/>
          </p:cNvSpPr>
          <p:nvPr/>
        </p:nvSpPr>
        <p:spPr bwMode="auto">
          <a:xfrm>
            <a:off x="6196253" y="4841234"/>
            <a:ext cx="184730" cy="461665"/>
          </a:xfrm>
          <a:prstGeom prst="rect">
            <a:avLst/>
          </a:prstGeom>
          <a:noFill/>
          <a:ln w="12700">
            <a:noFill/>
            <a:miter lim="800000"/>
            <a:headEnd type="none" w="lg" len="lg"/>
            <a:tailEnd type="none" w="lg" len="lg"/>
          </a:ln>
          <a:effectLst/>
        </p:spPr>
        <p:txBody>
          <a:bodyPr wrap="none" anchor="ctr">
            <a:spAutoFit/>
          </a:bodyPr>
          <a:lstStyle/>
          <a:p>
            <a:pPr eaLnBrk="1" hangingPunct="1">
              <a:lnSpc>
                <a:spcPct val="100000"/>
              </a:lnSpc>
              <a:spcBef>
                <a:spcPct val="50000"/>
              </a:spcBef>
              <a:spcAft>
                <a:spcPct val="0"/>
              </a:spcAft>
              <a:defRPr/>
            </a:pPr>
            <a:endParaRPr lang="en-US" b="1" dirty="0">
              <a:solidFill>
                <a:srgbClr val="000000"/>
              </a:solidFill>
            </a:endParaRPr>
          </a:p>
        </p:txBody>
      </p:sp>
      <p:graphicFrame>
        <p:nvGraphicFramePr>
          <p:cNvPr id="7" name="Rectangle 125" hidden="1"/>
          <p:cNvGraphicFramePr>
            <a:graphicFrameLocks/>
          </p:cNvGraphicFramePr>
          <p:nvPr>
            <p:custDataLst>
              <p:tags r:id="rId2"/>
            </p:custDataLst>
            <p:extLst/>
          </p:nvPr>
        </p:nvGraphicFramePr>
        <p:xfrm>
          <a:off x="0" y="3"/>
          <a:ext cx="211667" cy="158751"/>
        </p:xfrm>
        <a:graphic>
          <a:graphicData uri="http://schemas.openxmlformats.org/presentationml/2006/ole">
            <mc:AlternateContent xmlns:mc="http://schemas.openxmlformats.org/markup-compatibility/2006">
              <mc:Choice xmlns:v="urn:schemas-microsoft-com:vml" Requires="v">
                <p:oleObj spid="_x0000_s33817"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21166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141" descr="Gartner_301_with_white_background"/>
          <p:cNvPicPr>
            <a:picLocks noChangeAspect="1" noChangeArrowheads="1"/>
          </p:cNvPicPr>
          <p:nvPr/>
        </p:nvPicPr>
        <p:blipFill>
          <a:blip r:embed="rId6" cstate="print"/>
          <a:srcRect/>
          <a:stretch>
            <a:fillRect/>
          </a:stretch>
        </p:blipFill>
        <p:spPr bwMode="gray">
          <a:xfrm>
            <a:off x="10075334" y="6369052"/>
            <a:ext cx="1521884" cy="260351"/>
          </a:xfrm>
          <a:prstGeom prst="rect">
            <a:avLst/>
          </a:prstGeom>
          <a:noFill/>
          <a:ln w="9525">
            <a:noFill/>
            <a:miter lim="800000"/>
            <a:headEnd/>
            <a:tailEnd/>
          </a:ln>
        </p:spPr>
      </p:pic>
      <p:sp>
        <p:nvSpPr>
          <p:cNvPr id="5164" name="Rectangle 44"/>
          <p:cNvSpPr>
            <a:spLocks noGrp="1" noChangeArrowheads="1"/>
          </p:cNvSpPr>
          <p:nvPr>
            <p:ph type="ctrTitle"/>
          </p:nvPr>
        </p:nvSpPr>
        <p:spPr bwMode="auto">
          <a:xfrm>
            <a:off x="582090" y="949328"/>
            <a:ext cx="10466916" cy="1374775"/>
          </a:xfrm>
          <a:ln algn="ctr"/>
        </p:spPr>
        <p:txBody>
          <a:bodyPr/>
          <a:lstStyle>
            <a:lvl1pPr>
              <a:defRPr sz="3800">
                <a:solidFill>
                  <a:schemeClr val="bg1"/>
                </a:solidFill>
              </a:defRPr>
            </a:lvl1pPr>
          </a:lstStyle>
          <a:p>
            <a:r>
              <a:rPr lang="en-US"/>
              <a:t>Click to edit Master title style</a:t>
            </a:r>
          </a:p>
        </p:txBody>
      </p:sp>
      <p:sp>
        <p:nvSpPr>
          <p:cNvPr id="5165" name="Rectangle 45"/>
          <p:cNvSpPr>
            <a:spLocks noGrp="1" noChangeArrowheads="1"/>
          </p:cNvSpPr>
          <p:nvPr>
            <p:ph type="subTitle" idx="1"/>
          </p:nvPr>
        </p:nvSpPr>
        <p:spPr bwMode="auto">
          <a:xfrm>
            <a:off x="3689351" y="3521075"/>
            <a:ext cx="7924800" cy="1371600"/>
          </a:xfrm>
          <a:ln algn="ctr"/>
        </p:spPr>
        <p:txBody>
          <a:bodyPr/>
          <a:lstStyle>
            <a:lvl1pPr marL="0" indent="0" algn="r">
              <a:buFont typeface="Times" pitchFamily="18" charset="0"/>
              <a:buNone/>
              <a:defRPr sz="2600"/>
            </a:lvl1pPr>
          </a:lstStyle>
          <a:p>
            <a:endParaRPr lang="en-US"/>
          </a:p>
        </p:txBody>
      </p:sp>
    </p:spTree>
    <p:extLst>
      <p:ext uri="{BB962C8B-B14F-4D97-AF65-F5344CB8AC3E}">
        <p14:creationId xmlns:p14="http://schemas.microsoft.com/office/powerpoint/2010/main" val="8074567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7392FA04-B5A2-4507-9F4E-153DC27DA130}" type="slidenum">
              <a:rPr lang="en-US"/>
              <a:pPr>
                <a:defRPr/>
              </a:pPr>
              <a:t>‹#›</a:t>
            </a:fld>
            <a:endParaRPr lang="en-US" dirty="0"/>
          </a:p>
        </p:txBody>
      </p:sp>
    </p:spTree>
    <p:extLst>
      <p:ext uri="{BB962C8B-B14F-4D97-AF65-F5344CB8AC3E}">
        <p14:creationId xmlns:p14="http://schemas.microsoft.com/office/powerpoint/2010/main" val="945074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DA12ED04-B776-4E3E-831A-824DAAE26747}" type="slidenum">
              <a:rPr lang="en-US"/>
              <a:pPr>
                <a:defRPr/>
              </a:pPr>
              <a:t>‹#›</a:t>
            </a:fld>
            <a:endParaRPr lang="en-US" dirty="0"/>
          </a:p>
        </p:txBody>
      </p:sp>
    </p:spTree>
    <p:extLst>
      <p:ext uri="{BB962C8B-B14F-4D97-AF65-F5344CB8AC3E}">
        <p14:creationId xmlns:p14="http://schemas.microsoft.com/office/powerpoint/2010/main" val="555610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55728"/>
            <a:ext cx="5435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1355728"/>
            <a:ext cx="5435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BAE12E56-6BEF-427B-9E4D-2659FF20D14E}" type="slidenum">
              <a:rPr lang="en-US"/>
              <a:pPr>
                <a:defRPr/>
              </a:pPr>
              <a:t>‹#›</a:t>
            </a:fld>
            <a:endParaRPr lang="en-US" dirty="0"/>
          </a:p>
        </p:txBody>
      </p:sp>
    </p:spTree>
    <p:extLst>
      <p:ext uri="{BB962C8B-B14F-4D97-AF65-F5344CB8AC3E}">
        <p14:creationId xmlns:p14="http://schemas.microsoft.com/office/powerpoint/2010/main" val="175364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460375" y="1325564"/>
            <a:ext cx="11272837" cy="4660900"/>
          </a:xfrm>
        </p:spPr>
        <p:txBody>
          <a:bodyPr/>
          <a:lstStyle>
            <a:lvl1pPr marL="411163" indent="-411163">
              <a:buClr>
                <a:schemeClr val="accent6"/>
              </a:buClr>
              <a:buFont typeface="Wingdings" panose="05000000000000000000" pitchFamily="2" charset="2"/>
              <a:buChar char="ü"/>
              <a:defRPr/>
            </a:lvl1pPr>
            <a:lvl2pPr marL="868680" indent="-365760">
              <a:buClr>
                <a:schemeClr val="accent6"/>
              </a:buClr>
              <a:defRPr/>
            </a:lvl2pPr>
            <a:lvl3pPr marL="1143000" indent="-273037">
              <a:buClr>
                <a:schemeClr val="accent6"/>
              </a:buClr>
              <a:buFont typeface="Arial" panose="020B0604020202020204" pitchFamily="34" charset="0"/>
              <a:buChar char="•"/>
              <a:defRPr/>
            </a:lvl3pPr>
            <a:lvl4pPr marL="1600200" indent="-365760">
              <a:buClr>
                <a:schemeClr val="accent6"/>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0032344"/>
      </p:ext>
    </p:extLst>
  </p:cSld>
  <p:clrMapOvr>
    <a:masterClrMapping/>
  </p:clrMapOvr>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fld id="{21070752-60AB-4372-ACB7-CD00ED2CEB61}" type="slidenum">
              <a:rPr lang="en-US"/>
              <a:pPr>
                <a:defRPr/>
              </a:pPr>
              <a:t>‹#›</a:t>
            </a:fld>
            <a:endParaRPr lang="en-US" dirty="0"/>
          </a:p>
        </p:txBody>
      </p:sp>
    </p:spTree>
    <p:extLst>
      <p:ext uri="{BB962C8B-B14F-4D97-AF65-F5344CB8AC3E}">
        <p14:creationId xmlns:p14="http://schemas.microsoft.com/office/powerpoint/2010/main" val="32983654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fld id="{7A0A4B63-1220-4871-82B6-7029244131E1}" type="slidenum">
              <a:rPr lang="en-US"/>
              <a:pPr>
                <a:defRPr/>
              </a:pPr>
              <a:t>‹#›</a:t>
            </a:fld>
            <a:endParaRPr lang="en-US" dirty="0"/>
          </a:p>
        </p:txBody>
      </p:sp>
    </p:spTree>
    <p:extLst>
      <p:ext uri="{BB962C8B-B14F-4D97-AF65-F5344CB8AC3E}">
        <p14:creationId xmlns:p14="http://schemas.microsoft.com/office/powerpoint/2010/main" val="3516996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fld id="{3AFD2A99-7D22-4C31-A072-683A31C424CF}" type="slidenum">
              <a:rPr lang="en-US"/>
              <a:pPr>
                <a:defRPr/>
              </a:pPr>
              <a:t>‹#›</a:t>
            </a:fld>
            <a:endParaRPr lang="en-US" dirty="0"/>
          </a:p>
        </p:txBody>
      </p:sp>
    </p:spTree>
    <p:extLst>
      <p:ext uri="{BB962C8B-B14F-4D97-AF65-F5344CB8AC3E}">
        <p14:creationId xmlns:p14="http://schemas.microsoft.com/office/powerpoint/2010/main" val="213485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38872950-8238-4CF4-9C80-A44D88BFF8DA}" type="slidenum">
              <a:rPr lang="en-US"/>
              <a:pPr>
                <a:defRPr/>
              </a:pPr>
              <a:t>‹#›</a:t>
            </a:fld>
            <a:endParaRPr lang="en-US" dirty="0"/>
          </a:p>
        </p:txBody>
      </p:sp>
    </p:spTree>
    <p:extLst>
      <p:ext uri="{BB962C8B-B14F-4D97-AF65-F5344CB8AC3E}">
        <p14:creationId xmlns:p14="http://schemas.microsoft.com/office/powerpoint/2010/main" val="2290407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D6694D11-935C-40DE-AE21-A41DC9A4BDFB}" type="slidenum">
              <a:rPr lang="en-US"/>
              <a:pPr>
                <a:defRPr/>
              </a:pPr>
              <a:t>‹#›</a:t>
            </a:fld>
            <a:endParaRPr lang="en-US" dirty="0"/>
          </a:p>
        </p:txBody>
      </p:sp>
    </p:spTree>
    <p:extLst>
      <p:ext uri="{BB962C8B-B14F-4D97-AF65-F5344CB8AC3E}">
        <p14:creationId xmlns:p14="http://schemas.microsoft.com/office/powerpoint/2010/main" val="33325918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DB0F679C-F74F-476A-93D7-FF2F90377729}" type="slidenum">
              <a:rPr lang="en-US"/>
              <a:pPr>
                <a:defRPr/>
              </a:pPr>
              <a:t>‹#›</a:t>
            </a:fld>
            <a:endParaRPr lang="en-US" dirty="0"/>
          </a:p>
        </p:txBody>
      </p:sp>
    </p:spTree>
    <p:extLst>
      <p:ext uri="{BB962C8B-B14F-4D97-AF65-F5344CB8AC3E}">
        <p14:creationId xmlns:p14="http://schemas.microsoft.com/office/powerpoint/2010/main" val="38863542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90" y="190500"/>
            <a:ext cx="2770716"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417" y="190500"/>
            <a:ext cx="811106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F57B59A7-5594-4316-B23E-3924093D3770}" type="slidenum">
              <a:rPr lang="en-US"/>
              <a:pPr>
                <a:defRPr/>
              </a:pPr>
              <a:t>‹#›</a:t>
            </a:fld>
            <a:endParaRPr lang="en-US" dirty="0"/>
          </a:p>
        </p:txBody>
      </p:sp>
    </p:spTree>
    <p:extLst>
      <p:ext uri="{BB962C8B-B14F-4D97-AF65-F5344CB8AC3E}">
        <p14:creationId xmlns:p14="http://schemas.microsoft.com/office/powerpoint/2010/main" val="408846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bwMode="gray">
          <a:xfrm>
            <a:off x="460375" y="1325564"/>
            <a:ext cx="11272837" cy="4660900"/>
          </a:xfrm>
          <a:prstGeom prst="rect">
            <a:avLst/>
          </a:prstGeom>
        </p:spPr>
        <p:txBody>
          <a:bodyPr bIns="0">
            <a:normAutofit/>
          </a:bodyPr>
          <a:lstStyle>
            <a:lvl1pPr marL="0" indent="0">
              <a:lnSpc>
                <a:spcPct val="85000"/>
              </a:lnSpc>
              <a:spcBef>
                <a:spcPts val="1200"/>
              </a:spcBef>
              <a:spcAft>
                <a:spcPts val="300"/>
              </a:spcAft>
              <a:buNone/>
              <a:defRPr b="1"/>
            </a:lvl1pPr>
            <a:lvl2pPr>
              <a:lnSpc>
                <a:spcPct val="85000"/>
              </a:lnSpc>
              <a:spcBef>
                <a:spcPts val="1200"/>
              </a:spcBef>
              <a:spcAft>
                <a:spcPts val="300"/>
              </a:spcAft>
              <a:defRPr/>
            </a:lvl2pPr>
            <a:lvl3pPr>
              <a:lnSpc>
                <a:spcPct val="85000"/>
              </a:lnSpc>
              <a:spcBef>
                <a:spcPts val="1200"/>
              </a:spcBef>
              <a:spcAft>
                <a:spcPts val="300"/>
              </a:spcAft>
              <a:defRPr/>
            </a:lvl3pPr>
            <a:lvl4pPr marL="1463040">
              <a:lnSpc>
                <a:spcPct val="85000"/>
              </a:lnSpc>
              <a:spcBef>
                <a:spcPts val="1200"/>
              </a:spcBef>
              <a:spcAft>
                <a:spcPts val="3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3813771746"/>
      </p:ext>
    </p:extLst>
  </p:cSld>
  <p:clrMapOvr>
    <a:masterClrMapping/>
  </p:clrMapOvr>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5.emf"/><Relationship Id="rId2" Type="http://schemas.openxmlformats.org/officeDocument/2006/relationships/slideLayout" Target="../slideLayouts/slideLayout32.xml"/><Relationship Id="rId16" Type="http://schemas.openxmlformats.org/officeDocument/2006/relationships/oleObject" Target="../embeddings/oleObject1.bin"/><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1.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5.emf"/><Relationship Id="rId2" Type="http://schemas.openxmlformats.org/officeDocument/2006/relationships/slideLayout" Target="../slideLayouts/slideLayout65.xml"/><Relationship Id="rId16" Type="http://schemas.openxmlformats.org/officeDocument/2006/relationships/oleObject" Target="../embeddings/oleObject3.bin"/><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ags" Target="../tags/tag3.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vmlDrawing" Target="../drawings/vmlDrawing3.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vmlDrawing" Target="../drawings/vmlDrawing5.v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77.xml"/><Relationship Id="rId16" Type="http://schemas.openxmlformats.org/officeDocument/2006/relationships/image" Target="../media/image5.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oleObject" Target="../embeddings/oleObject5.bin"/><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7" name="Slide Number Placeholder 12"/>
          <p:cNvSpPr txBox="1">
            <a:spLocks/>
          </p:cNvSpPr>
          <p:nvPr userDrawn="1"/>
        </p:nvSpPr>
        <p:spPr bwMode="gray">
          <a:xfrm>
            <a:off x="460375" y="6446091"/>
            <a:ext cx="4797425"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A2153114-09F7-456F-8946-05B403B99F5F}" type="slidenum">
              <a:rPr lang="en-US" smtClean="0">
                <a:solidFill>
                  <a:schemeClr val="tx1"/>
                </a:solidFill>
              </a:rPr>
              <a:t>‹#›</a:t>
            </a:fld>
            <a:r>
              <a:rPr lang="en-US" dirty="0">
                <a:solidFill>
                  <a:schemeClr val="tx1"/>
                </a:solidFill>
              </a:rPr>
              <a:t>	CONFIDENTIAL AND PROPRIETARY   I   © 2016 Gartner, Inc. and/or its affiliates. All rights reserved.</a:t>
            </a:r>
          </a:p>
        </p:txBody>
      </p:sp>
      <p:sp>
        <p:nvSpPr>
          <p:cNvPr id="16" name="Rectangle 53"/>
          <p:cNvSpPr>
            <a:spLocks noGrp="1" noChangeArrowheads="1"/>
          </p:cNvSpPr>
          <p:nvPr>
            <p:ph type="title"/>
          </p:nvPr>
        </p:nvSpPr>
        <p:spPr bwMode="auto">
          <a:xfrm>
            <a:off x="460375" y="228600"/>
            <a:ext cx="11272838"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a:t>Click to edit Master title style</a:t>
            </a:r>
            <a:endParaRPr lang="en-US" dirty="0"/>
          </a:p>
        </p:txBody>
      </p:sp>
      <p:sp>
        <p:nvSpPr>
          <p:cNvPr id="2" name="Text Placeholder 1"/>
          <p:cNvSpPr>
            <a:spLocks noGrp="1"/>
          </p:cNvSpPr>
          <p:nvPr userDrawn="1">
            <p:ph type="body" idx="1"/>
          </p:nvPr>
        </p:nvSpPr>
        <p:spPr bwMode="gray">
          <a:xfrm>
            <a:off x="460375" y="1325564"/>
            <a:ext cx="11272838" cy="4660900"/>
          </a:xfrm>
          <a:prstGeom prst="rect">
            <a:avLst/>
          </a:prstGeom>
        </p:spPr>
        <p:txBody>
          <a:bodyPr vert="horz" lIns="0" tIns="0" rIns="4572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Tree>
  </p:cSld>
  <p:clrMap bg1="lt1" tx1="dk1" bg2="lt2" tx2="dk2" accent1="accent1" accent2="accent2" accent3="accent3" accent4="accent4" accent5="accent5" accent6="accent6" hlink="hlink" folHlink="folHlink"/>
  <p:sldLayoutIdLst>
    <p:sldLayoutId id="2147483942" r:id="rId1"/>
    <p:sldLayoutId id="2147483677" r:id="rId2"/>
    <p:sldLayoutId id="2147483707" r:id="rId3"/>
    <p:sldLayoutId id="2147483864" r:id="rId4"/>
    <p:sldLayoutId id="2147483679" r:id="rId5"/>
    <p:sldLayoutId id="2147483861" r:id="rId6"/>
    <p:sldLayoutId id="2147483859" r:id="rId7"/>
    <p:sldLayoutId id="2147483744" r:id="rId8"/>
    <p:sldLayoutId id="2147483840" r:id="rId9"/>
    <p:sldLayoutId id="2147483738" r:id="rId10"/>
    <p:sldLayoutId id="2147483681" r:id="rId11"/>
    <p:sldLayoutId id="2147483700" r:id="rId12"/>
    <p:sldLayoutId id="2147483701" r:id="rId13"/>
    <p:sldLayoutId id="2147483698" r:id="rId14"/>
    <p:sldLayoutId id="2147483745" r:id="rId15"/>
    <p:sldLayoutId id="2147483790" r:id="rId16"/>
    <p:sldLayoutId id="2147483682" r:id="rId17"/>
    <p:sldLayoutId id="2147483865" r:id="rId18"/>
    <p:sldLayoutId id="2147483741" r:id="rId19"/>
    <p:sldLayoutId id="2147483826" r:id="rId20"/>
    <p:sldLayoutId id="2147483866" r:id="rId21"/>
    <p:sldLayoutId id="2147483827" r:id="rId22"/>
    <p:sldLayoutId id="2147483867" r:id="rId23"/>
    <p:sldLayoutId id="2147483937" r:id="rId24"/>
    <p:sldLayoutId id="2147483935" r:id="rId25"/>
    <p:sldLayoutId id="2147483940" r:id="rId26"/>
    <p:sldLayoutId id="2147483938" r:id="rId27"/>
    <p:sldLayoutId id="2147483936" r:id="rId28"/>
    <p:sldLayoutId id="2147483941" r:id="rId29"/>
    <p:sldLayoutId id="2147483871" r:id="rId30"/>
  </p:sldLayoutIdLst>
  <p:transition/>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90000"/>
        </a:lnSpc>
        <a:spcBef>
          <a:spcPts val="1200"/>
        </a:spcBef>
        <a:spcAft>
          <a:spcPts val="3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548640" marR="0" indent="-274320" algn="l" rtl="0" eaLnBrk="1" fontAlgn="base" hangingPunct="1">
        <a:lnSpc>
          <a:spcPct val="90000"/>
        </a:lnSpc>
        <a:spcBef>
          <a:spcPts val="1200"/>
        </a:spcBef>
        <a:spcAft>
          <a:spcPts val="300"/>
        </a:spcAft>
        <a:buClrTx/>
        <a:buSzPct val="90000"/>
        <a:buFont typeface="Wingdings" panose="05000000000000000000" pitchFamily="2" charset="2"/>
        <a:buChar char="§"/>
        <a:tabLst/>
        <a:defRPr lang="en-US" sz="2800" dirty="0" smtClean="0">
          <a:solidFill>
            <a:schemeClr val="tx1"/>
          </a:solidFill>
          <a:latin typeface="+mn-lt"/>
          <a:ea typeface="+mn-ea"/>
          <a:cs typeface="+mn-cs"/>
        </a:defRPr>
      </a:lvl2pPr>
      <a:lvl3pPr marL="914400" marR="0" indent="-274320" algn="l" rtl="0" eaLnBrk="1" fontAlgn="base" hangingPunct="1">
        <a:lnSpc>
          <a:spcPct val="90000"/>
        </a:lnSpc>
        <a:spcBef>
          <a:spcPts val="1200"/>
        </a:spcBef>
        <a:spcAft>
          <a:spcPts val="300"/>
        </a:spcAft>
        <a:buClrTx/>
        <a:buSzPct val="90000"/>
        <a:buFont typeface="Arial" panose="020B0604020202020204" pitchFamily="34" charset="0"/>
        <a:buChar char="–"/>
        <a:defRPr lang="en-US" sz="2800" dirty="0" smtClean="0">
          <a:solidFill>
            <a:schemeClr val="tx1"/>
          </a:solidFill>
          <a:latin typeface="+mn-lt"/>
          <a:ea typeface="+mn-ea"/>
          <a:cs typeface="+mn-cs"/>
        </a:defRPr>
      </a:lvl3pPr>
      <a:lvl4pPr marL="1280160" marR="0" indent="-274320" algn="l" rtl="0" eaLnBrk="1" fontAlgn="base" hangingPunct="1">
        <a:lnSpc>
          <a:spcPct val="90000"/>
        </a:lnSpc>
        <a:spcBef>
          <a:spcPts val="1200"/>
        </a:spcBef>
        <a:spcAft>
          <a:spcPts val="300"/>
        </a:spcAft>
        <a:buClrTx/>
        <a:buSzPct val="90000"/>
        <a:buFont typeface="Arial" panose="020B0604020202020204" pitchFamily="34" charset="0"/>
        <a:buChar char="–"/>
        <a:defRPr lang="en-US" sz="2800" baseline="0" dirty="0" smtClean="0">
          <a:solidFill>
            <a:schemeClr val="tx1"/>
          </a:solidFill>
          <a:latin typeface="+mn-lt"/>
          <a:ea typeface="+mn-ea"/>
          <a:cs typeface="+mn-cs"/>
        </a:defRPr>
      </a:lvl4pPr>
      <a:lvl5pPr marL="1645920" marR="0" indent="-274320" algn="l" rtl="0" eaLnBrk="1" fontAlgn="base" hangingPunct="1">
        <a:lnSpc>
          <a:spcPct val="90000"/>
        </a:lnSpc>
        <a:spcBef>
          <a:spcPts val="1200"/>
        </a:spcBef>
        <a:spcAft>
          <a:spcPts val="300"/>
        </a:spcAft>
        <a:buClrTx/>
        <a:buSzPct val="90000"/>
        <a:buFont typeface="Arial" panose="020B0604020202020204" pitchFamily="34" charset="0"/>
        <a:buChar char="–"/>
        <a:defRPr lang="en-US" sz="28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pos="7391" userDrawn="1">
          <p15:clr>
            <a:srgbClr val="5ACBF0"/>
          </p15:clr>
        </p15:guide>
        <p15:guide id="3" pos="290" userDrawn="1">
          <p15:clr>
            <a:srgbClr val="5ACBF0"/>
          </p15:clr>
        </p15:guide>
        <p15:guide id="13" orient="horz" pos="768" userDrawn="1">
          <p15:clr>
            <a:srgbClr val="5ACBF0"/>
          </p15:clr>
        </p15:guide>
        <p15:guide id="15" orient="horz" pos="4109" userDrawn="1">
          <p15:clr>
            <a:srgbClr val="5ACBF0"/>
          </p15:clr>
        </p15:guide>
        <p15:guide id="17" orient="horz" pos="835" userDrawn="1">
          <p15:clr>
            <a:srgbClr val="5ACBF0"/>
          </p15:clr>
        </p15:guide>
        <p15:guide id="18" orient="horz" pos="3704" userDrawn="1">
          <p15:clr>
            <a:srgbClr val="5ACBF0"/>
          </p15:clr>
        </p15:guide>
        <p15:guide id="19" orient="horz" pos="4057"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3872031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29" name="Rectangle 5"/>
          <p:cNvSpPr>
            <a:spLocks noGrp="1" noChangeArrowheads="1"/>
          </p:cNvSpPr>
          <p:nvPr>
            <p:ph type="ftr" sz="quarter" idx="3"/>
          </p:nvPr>
        </p:nvSpPr>
        <p:spPr bwMode="gray">
          <a:xfrm>
            <a:off x="5791200" y="6477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800" b="0" smtClean="0">
                <a:solidFill>
                  <a:srgbClr val="00529B"/>
                </a:solidFill>
                <a:latin typeface="Arial" charset="0"/>
              </a:defRPr>
            </a:lvl1pPr>
          </a:lstStyle>
          <a:p>
            <a:pPr>
              <a:lnSpc>
                <a:spcPct val="100000"/>
              </a:lnSpc>
              <a:spcAft>
                <a:spcPct val="0"/>
              </a:spcAft>
              <a:defRPr/>
            </a:pPr>
            <a:r>
              <a:rPr lang="en-US" dirty="0"/>
              <a:t> </a:t>
            </a:r>
            <a:fld id="{7756E03D-E4DA-4075-A1BA-6550B70E8152}" type="slidenum">
              <a:rPr lang="en-US"/>
              <a:pPr>
                <a:lnSpc>
                  <a:spcPct val="100000"/>
                </a:lnSpc>
                <a:spcAft>
                  <a:spcPct val="0"/>
                </a:spcAft>
                <a:defRPr/>
              </a:pPr>
              <a:t>‹#›</a:t>
            </a:fld>
            <a:endParaRPr lang="en-US" dirty="0"/>
          </a:p>
        </p:txBody>
      </p:sp>
      <p:sp>
        <p:nvSpPr>
          <p:cNvPr id="10243" name="Rectangle 12"/>
          <p:cNvSpPr>
            <a:spLocks noGrp="1" noChangeArrowheads="1"/>
          </p:cNvSpPr>
          <p:nvPr>
            <p:ph type="body" idx="1"/>
          </p:nvPr>
        </p:nvSpPr>
        <p:spPr bwMode="gray">
          <a:xfrm>
            <a:off x="381000" y="1355728"/>
            <a:ext cx="11074400" cy="4625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11"/>
          <p:cNvSpPr>
            <a:spLocks noGrp="1" noChangeArrowheads="1"/>
          </p:cNvSpPr>
          <p:nvPr>
            <p:ph type="title"/>
          </p:nvPr>
        </p:nvSpPr>
        <p:spPr bwMode="gray">
          <a:xfrm>
            <a:off x="370417" y="190503"/>
            <a:ext cx="11074400" cy="885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0246" name="Straight Connector 13"/>
          <p:cNvCxnSpPr>
            <a:cxnSpLocks noChangeShapeType="1"/>
          </p:cNvCxnSpPr>
          <p:nvPr/>
        </p:nvCxnSpPr>
        <p:spPr bwMode="auto">
          <a:xfrm>
            <a:off x="476251" y="1073151"/>
            <a:ext cx="11715749" cy="0"/>
          </a:xfrm>
          <a:prstGeom prst="line">
            <a:avLst/>
          </a:prstGeom>
          <a:noFill/>
          <a:ln w="12700" algn="ctr">
            <a:solidFill>
              <a:srgbClr val="6E96D5"/>
            </a:solidFill>
            <a:round/>
            <a:headEnd/>
            <a:tailEnd/>
          </a:ln>
        </p:spPr>
      </p:cxnSp>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Tree>
    <p:extLst>
      <p:ext uri="{BB962C8B-B14F-4D97-AF65-F5344CB8AC3E}">
        <p14:creationId xmlns:p14="http://schemas.microsoft.com/office/powerpoint/2010/main" val="178085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4030" r:id="rId12"/>
  </p:sldLayoutIdLst>
  <p:hf sldNum="0" hdr="0" dt="0"/>
  <p:txStyles>
    <p:titleStyle>
      <a:lvl1pPr algn="l" rtl="0" eaLnBrk="0" fontAlgn="base" hangingPunct="0">
        <a:spcBef>
          <a:spcPct val="0"/>
        </a:spcBef>
        <a:spcAft>
          <a:spcPct val="0"/>
        </a:spcAft>
        <a:defRPr sz="3200" b="1">
          <a:solidFill>
            <a:srgbClr val="00529B"/>
          </a:solidFill>
          <a:latin typeface="+mj-lt"/>
          <a:ea typeface="+mj-ea"/>
          <a:cs typeface="+mj-cs"/>
        </a:defRPr>
      </a:lvl1pPr>
      <a:lvl2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0" fontAlgn="base" hangingPunct="0">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0" fontAlgn="base" hangingPunct="0">
        <a:lnSpc>
          <a:spcPct val="90000"/>
        </a:lnSpc>
        <a:spcBef>
          <a:spcPct val="30000"/>
        </a:spcBef>
        <a:spcAft>
          <a:spcPct val="10000"/>
        </a:spcAft>
        <a:buClr>
          <a:schemeClr val="tx1"/>
        </a:buClr>
        <a:buFont typeface="Arial" pitchFamily="34" charset="0"/>
        <a:buChar char="-"/>
        <a:defRPr sz="2400">
          <a:solidFill>
            <a:schemeClr val="tx1"/>
          </a:solidFill>
          <a:latin typeface="+mn-lt"/>
          <a:ea typeface="+mn-ea"/>
          <a:cs typeface="+mn-cs"/>
        </a:defRPr>
      </a:lvl2pPr>
      <a:lvl3pPr marL="922338" indent="-173038" algn="l" rtl="0" eaLnBrk="0" fontAlgn="base" hangingPunct="0">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0" fontAlgn="base" hangingPunct="0">
        <a:lnSpc>
          <a:spcPct val="90000"/>
        </a:lnSpc>
        <a:spcBef>
          <a:spcPct val="30000"/>
        </a:spcBef>
        <a:spcAft>
          <a:spcPct val="10000"/>
        </a:spcAft>
        <a:buClr>
          <a:schemeClr val="tx1"/>
        </a:buClr>
        <a:buFont typeface="Arial" pitchFamily="34" charset="0"/>
        <a:buChar char="-"/>
        <a:defRPr sz="2000">
          <a:solidFill>
            <a:schemeClr val="tx1"/>
          </a:solidFill>
          <a:latin typeface="+mn-lt"/>
          <a:ea typeface="+mn-ea"/>
          <a:cs typeface="+mn-cs"/>
        </a:defRPr>
      </a:lvl4pPr>
      <a:lvl5pPr marL="1497013" indent="-173038" algn="l" rtl="0" eaLnBrk="0" fontAlgn="base" hangingPunct="0">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5" name="Rectangle 52"/>
          <p:cNvSpPr>
            <a:spLocks noGrp="1" noChangeArrowheads="1"/>
          </p:cNvSpPr>
          <p:nvPr>
            <p:ph type="body" idx="1"/>
          </p:nvPr>
        </p:nvSpPr>
        <p:spPr bwMode="gray">
          <a:xfrm>
            <a:off x="675222" y="1362075"/>
            <a:ext cx="10847916" cy="4419600"/>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53"/>
          <p:cNvSpPr>
            <a:spLocks noGrp="1" noChangeArrowheads="1"/>
          </p:cNvSpPr>
          <p:nvPr>
            <p:ph type="title"/>
          </p:nvPr>
        </p:nvSpPr>
        <p:spPr bwMode="auto">
          <a:xfrm>
            <a:off x="675217" y="190503"/>
            <a:ext cx="10845800" cy="885825"/>
          </a:xfrm>
          <a:prstGeom prst="rect">
            <a:avLst/>
          </a:prstGeom>
          <a:noFill/>
          <a:ln w="9525" algn="ctr">
            <a:noFill/>
            <a:miter lim="800000"/>
            <a:headEnd/>
            <a:tailEnd/>
          </a:ln>
        </p:spPr>
        <p:txBody>
          <a:bodyPr vert="horz" wrap="square" lIns="0" tIns="91440" rIns="91440" bIns="91440" numCol="1" anchor="b" anchorCtr="0" compatLnSpc="1">
            <a:prstTxWarp prst="textNoShape">
              <a:avLst/>
            </a:prstTxWarp>
          </a:bodyPr>
          <a:lstStyle/>
          <a:p>
            <a:pPr lvl="0"/>
            <a:r>
              <a:rPr lang="en-US"/>
              <a:t>Click to edit Master title style</a:t>
            </a:r>
            <a:endParaRPr lang="en-US" dirty="0"/>
          </a:p>
        </p:txBody>
      </p:sp>
      <p:grpSp>
        <p:nvGrpSpPr>
          <p:cNvPr id="2" name="Group 95"/>
          <p:cNvGrpSpPr>
            <a:grpSpLocks noChangeAspect="1"/>
          </p:cNvGrpSpPr>
          <p:nvPr/>
        </p:nvGrpSpPr>
        <p:grpSpPr bwMode="auto">
          <a:xfrm>
            <a:off x="9990667" y="6369054"/>
            <a:ext cx="1524000" cy="257175"/>
            <a:chOff x="3020" y="3469"/>
            <a:chExt cx="1440" cy="326"/>
          </a:xfrm>
        </p:grpSpPr>
        <p:sp>
          <p:nvSpPr>
            <p:cNvPr id="1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1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sp>
          <p:nvSpPr>
            <p:cNvPr id="2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sz="2400" dirty="0">
                <a:solidFill>
                  <a:srgbClr val="000000"/>
                </a:solidFill>
                <a:ea typeface="Arial Unicode MS"/>
                <a:cs typeface="Arial Unicode MS"/>
              </a:endParaRPr>
            </a:p>
          </p:txBody>
        </p:sp>
      </p:grpSp>
      <p:sp>
        <p:nvSpPr>
          <p:cNvPr id="26" name="Rectangle 5"/>
          <p:cNvSpPr>
            <a:spLocks noGrp="1" noChangeArrowheads="1"/>
          </p:cNvSpPr>
          <p:nvPr>
            <p:ph type="ftr" sz="quarter" idx="3"/>
          </p:nvPr>
        </p:nvSpPr>
        <p:spPr bwMode="gray">
          <a:xfrm>
            <a:off x="5791200" y="6388871"/>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
        <p:nvSpPr>
          <p:cNvPr id="27" name="Rectangle 288"/>
          <p:cNvSpPr>
            <a:spLocks noChangeArrowheads="1"/>
          </p:cNvSpPr>
          <p:nvPr/>
        </p:nvSpPr>
        <p:spPr bwMode="gray">
          <a:xfrm>
            <a:off x="675221"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a:spcBef>
                <a:spcPts val="0"/>
              </a:spcBef>
              <a:spcAft>
                <a:spcPts val="0"/>
              </a:spcAft>
            </a:pPr>
            <a:r>
              <a:rPr lang="en-US" sz="600" dirty="0">
                <a:solidFill>
                  <a:srgbClr val="000000"/>
                </a:solidFill>
              </a:rPr>
              <a:t>© 2014 Gartner, Inc. and/or its affiliates. All rights reserved.</a:t>
            </a:r>
          </a:p>
        </p:txBody>
      </p:sp>
    </p:spTree>
    <p:extLst>
      <p:ext uri="{BB962C8B-B14F-4D97-AF65-F5344CB8AC3E}">
        <p14:creationId xmlns:p14="http://schemas.microsoft.com/office/powerpoint/2010/main" val="157688917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Lst>
  <p:transition/>
  <p:hf sldNum="0" hd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711002"/>
            <a:ext cx="12192000" cy="146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pPr>
            <a:endParaRPr lang="en-US" sz="1800" dirty="0">
              <a:solidFill>
                <a:srgbClr val="FFFFFF"/>
              </a:solidFill>
            </a:endParaRPr>
          </a:p>
        </p:txBody>
      </p:sp>
      <p:sp>
        <p:nvSpPr>
          <p:cNvPr id="3" name="Rectangle 2"/>
          <p:cNvSpPr/>
          <p:nvPr userDrawn="1"/>
        </p:nvSpPr>
        <p:spPr>
          <a:xfrm>
            <a:off x="0" y="1"/>
            <a:ext cx="12192000" cy="3292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pPr>
            <a:endParaRPr lang="en-US" sz="1800" dirty="0">
              <a:solidFill>
                <a:srgbClr val="FFFFFF"/>
              </a:solidFill>
            </a:endParaRPr>
          </a:p>
        </p:txBody>
      </p:sp>
      <p:sp>
        <p:nvSpPr>
          <p:cNvPr id="6" name="Text Box 11"/>
          <p:cNvSpPr txBox="1">
            <a:spLocks noChangeArrowheads="1"/>
          </p:cNvSpPr>
          <p:nvPr userDrawn="1"/>
        </p:nvSpPr>
        <p:spPr bwMode="auto">
          <a:xfrm>
            <a:off x="298029" y="6418240"/>
            <a:ext cx="3251200" cy="254851"/>
          </a:xfrm>
          <a:prstGeom prst="rect">
            <a:avLst/>
          </a:prstGeom>
          <a:noFill/>
          <a:ln w="9525" algn="ctr">
            <a:noFill/>
            <a:miter lim="800000"/>
            <a:headEnd/>
            <a:tailEnd/>
          </a:ln>
          <a:effectLst/>
        </p:spPr>
        <p:txBody>
          <a:bodyPr lIns="0" rIns="0"/>
          <a:lstStyle/>
          <a:p>
            <a:pPr algn="l" eaLnBrk="1" fontAlgn="auto" hangingPunct="1">
              <a:lnSpc>
                <a:spcPct val="100000"/>
              </a:lnSpc>
              <a:spcBef>
                <a:spcPts val="0"/>
              </a:spcBef>
              <a:spcAft>
                <a:spcPts val="0"/>
              </a:spcAft>
              <a:defRPr/>
            </a:pPr>
            <a:r>
              <a:rPr lang="en-US" sz="900" kern="0" dirty="0">
                <a:solidFill>
                  <a:srgbClr val="AEB0B2">
                    <a:lumMod val="50000"/>
                  </a:srgbClr>
                </a:solidFill>
                <a:latin typeface="Arial"/>
              </a:rPr>
              <a:t>www.equinix.com</a:t>
            </a:r>
          </a:p>
        </p:txBody>
      </p:sp>
      <p:sp>
        <p:nvSpPr>
          <p:cNvPr id="7" name="Text Box 11"/>
          <p:cNvSpPr txBox="1">
            <a:spLocks noChangeArrowheads="1"/>
          </p:cNvSpPr>
          <p:nvPr userDrawn="1"/>
        </p:nvSpPr>
        <p:spPr bwMode="auto">
          <a:xfrm>
            <a:off x="4474632" y="6428818"/>
            <a:ext cx="3251200" cy="254851"/>
          </a:xfrm>
          <a:prstGeom prst="rect">
            <a:avLst/>
          </a:prstGeom>
          <a:noFill/>
          <a:ln w="9525" algn="ctr">
            <a:noFill/>
            <a:miter lim="800000"/>
            <a:headEnd/>
            <a:tailEnd/>
          </a:ln>
          <a:effectLst/>
        </p:spPr>
        <p:txBody>
          <a:bodyPr lIns="0" rIns="0"/>
          <a:lstStyle/>
          <a:p>
            <a:pPr eaLnBrk="1" fontAlgn="auto" hangingPunct="1">
              <a:lnSpc>
                <a:spcPct val="100000"/>
              </a:lnSpc>
              <a:spcBef>
                <a:spcPts val="0"/>
              </a:spcBef>
              <a:spcAft>
                <a:spcPts val="0"/>
              </a:spcAft>
              <a:defRPr/>
            </a:pPr>
            <a:r>
              <a:rPr lang="en-US" sz="900" kern="0" dirty="0">
                <a:solidFill>
                  <a:srgbClr val="AEB0B2">
                    <a:lumMod val="50000"/>
                  </a:srgbClr>
                </a:solidFill>
                <a:latin typeface="Arial"/>
              </a:rPr>
              <a:t>Equinix Confidential - 2014 </a:t>
            </a:r>
          </a:p>
        </p:txBody>
      </p:sp>
    </p:spTree>
    <p:extLst>
      <p:ext uri="{BB962C8B-B14F-4D97-AF65-F5344CB8AC3E}">
        <p14:creationId xmlns:p14="http://schemas.microsoft.com/office/powerpoint/2010/main" val="46580851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295344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4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29" name="Rectangle 5"/>
          <p:cNvSpPr>
            <a:spLocks noGrp="1" noChangeArrowheads="1"/>
          </p:cNvSpPr>
          <p:nvPr>
            <p:ph type="ftr" sz="quarter" idx="3"/>
          </p:nvPr>
        </p:nvSpPr>
        <p:spPr bwMode="gray">
          <a:xfrm>
            <a:off x="5791200" y="6477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800" b="0">
                <a:solidFill>
                  <a:srgbClr val="00529B"/>
                </a:solidFill>
              </a:defRPr>
            </a:lvl1pPr>
          </a:lstStyle>
          <a:p>
            <a:pPr>
              <a:lnSpc>
                <a:spcPct val="100000"/>
              </a:lnSpc>
              <a:spcAft>
                <a:spcPct val="0"/>
              </a:spcAft>
            </a:pPr>
            <a:r>
              <a:rPr lang="en-US" altLang="en-US">
                <a:latin typeface="Arial" pitchFamily="34" charset="0"/>
              </a:rPr>
              <a:t> </a:t>
            </a:r>
            <a:fld id="{B7220DE1-D7AA-4BC1-B0D7-A5B2CA03B46C}" type="slidenum">
              <a:rPr lang="en-US" altLang="en-US" smtClean="0">
                <a:latin typeface="Arial" pitchFamily="34" charset="0"/>
              </a:rPr>
              <a:pPr>
                <a:lnSpc>
                  <a:spcPct val="100000"/>
                </a:lnSpc>
                <a:spcAft>
                  <a:spcPct val="0"/>
                </a:spcAft>
              </a:pPr>
              <a:t>‹#›</a:t>
            </a:fld>
            <a:endParaRPr lang="en-US" altLang="en-US">
              <a:latin typeface="Arial" pitchFamily="34" charset="0"/>
            </a:endParaRPr>
          </a:p>
        </p:txBody>
      </p:sp>
      <p:sp>
        <p:nvSpPr>
          <p:cNvPr id="7171" name="Rectangle 12"/>
          <p:cNvSpPr>
            <a:spLocks noGrp="1" noChangeArrowheads="1"/>
          </p:cNvSpPr>
          <p:nvPr>
            <p:ph type="body" idx="1"/>
          </p:nvPr>
        </p:nvSpPr>
        <p:spPr bwMode="gray">
          <a:xfrm>
            <a:off x="381000" y="1355726"/>
            <a:ext cx="110744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11"/>
          <p:cNvSpPr>
            <a:spLocks noGrp="1" noChangeArrowheads="1"/>
          </p:cNvSpPr>
          <p:nvPr>
            <p:ph type="title"/>
          </p:nvPr>
        </p:nvSpPr>
        <p:spPr bwMode="gray">
          <a:xfrm>
            <a:off x="370417" y="190501"/>
            <a:ext cx="11074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cxnSp>
        <p:nvCxnSpPr>
          <p:cNvPr id="7174" name="Straight Connector 13"/>
          <p:cNvCxnSpPr>
            <a:cxnSpLocks noChangeShapeType="1"/>
          </p:cNvCxnSpPr>
          <p:nvPr/>
        </p:nvCxnSpPr>
        <p:spPr bwMode="auto">
          <a:xfrm>
            <a:off x="476251" y="1073150"/>
            <a:ext cx="11715749" cy="0"/>
          </a:xfrm>
          <a:prstGeom prst="line">
            <a:avLst/>
          </a:prstGeom>
          <a:noFill/>
          <a:ln w="12700" algn="ctr">
            <a:solidFill>
              <a:srgbClr val="6E96D5"/>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5142214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hf sldNum="0" hdr="0" dt="0"/>
  <p:txStyles>
    <p:titleStyle>
      <a:lvl1pPr algn="l" rtl="0" eaLnBrk="0" fontAlgn="base" hangingPunct="0">
        <a:spcBef>
          <a:spcPct val="0"/>
        </a:spcBef>
        <a:spcAft>
          <a:spcPct val="0"/>
        </a:spcAft>
        <a:defRPr sz="3200" b="1">
          <a:solidFill>
            <a:srgbClr val="00529B"/>
          </a:solidFill>
          <a:latin typeface="+mj-lt"/>
          <a:ea typeface="+mj-ea"/>
          <a:cs typeface="+mj-cs"/>
        </a:defRPr>
      </a:lvl1pPr>
      <a:lvl2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0" fontAlgn="base" hangingPunct="0">
        <a:lnSpc>
          <a:spcPct val="90000"/>
        </a:lnSpc>
        <a:spcBef>
          <a:spcPct val="30000"/>
        </a:spcBef>
        <a:spcAft>
          <a:spcPct val="10000"/>
        </a:spcAft>
        <a:buClr>
          <a:srgbClr val="00529B"/>
        </a:buClr>
        <a:buFont typeface="Times" panose="02020603050405020304" pitchFamily="18" charset="0"/>
        <a:buChar char="•"/>
        <a:defRPr sz="2800">
          <a:solidFill>
            <a:schemeClr val="tx1"/>
          </a:solidFill>
          <a:latin typeface="+mn-lt"/>
          <a:ea typeface="+mn-ea"/>
          <a:cs typeface="+mn-cs"/>
        </a:defRPr>
      </a:lvl1pPr>
      <a:lvl2pPr marL="635000" indent="-173038" algn="l" rtl="0" eaLnBrk="0" fontAlgn="base" hangingPunct="0">
        <a:lnSpc>
          <a:spcPct val="90000"/>
        </a:lnSpc>
        <a:spcBef>
          <a:spcPct val="30000"/>
        </a:spcBef>
        <a:spcAft>
          <a:spcPct val="10000"/>
        </a:spcAft>
        <a:buClr>
          <a:schemeClr val="tx1"/>
        </a:buClr>
        <a:buFont typeface="Arial" panose="020B0604020202020204" pitchFamily="34" charset="0"/>
        <a:buChar char="-"/>
        <a:defRPr sz="2400">
          <a:solidFill>
            <a:schemeClr val="tx1"/>
          </a:solidFill>
          <a:latin typeface="+mn-lt"/>
          <a:ea typeface="+mn-ea"/>
          <a:cs typeface="+mn-cs"/>
        </a:defRPr>
      </a:lvl2pPr>
      <a:lvl3pPr marL="922338" indent="-173038" algn="l" rtl="0" eaLnBrk="0" fontAlgn="base" hangingPunct="0">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3pPr>
      <a:lvl4pPr marL="1209675" indent="-173038" algn="l" rtl="0" eaLnBrk="0" fontAlgn="base" hangingPunct="0">
        <a:lnSpc>
          <a:spcPct val="90000"/>
        </a:lnSpc>
        <a:spcBef>
          <a:spcPct val="30000"/>
        </a:spcBef>
        <a:spcAft>
          <a:spcPct val="10000"/>
        </a:spcAft>
        <a:buClr>
          <a:schemeClr val="tx1"/>
        </a:buClr>
        <a:buFont typeface="Arial" panose="020B0604020202020204" pitchFamily="34" charset="0"/>
        <a:buChar char="-"/>
        <a:defRPr sz="2000">
          <a:solidFill>
            <a:schemeClr val="tx1"/>
          </a:solidFill>
          <a:latin typeface="+mn-lt"/>
          <a:ea typeface="+mn-ea"/>
          <a:cs typeface="+mn-cs"/>
        </a:defRPr>
      </a:lvl4pPr>
      <a:lvl5pPr marL="1497013" indent="-173038" algn="l" rtl="0" eaLnBrk="0" fontAlgn="base" hangingPunct="0">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5pPr>
      <a:lvl6pPr marL="19542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93"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9" name="Rectangle 5"/>
          <p:cNvSpPr>
            <a:spLocks noGrp="1" noChangeArrowheads="1"/>
          </p:cNvSpPr>
          <p:nvPr>
            <p:ph type="ftr" sz="quarter" idx="3"/>
          </p:nvPr>
        </p:nvSpPr>
        <p:spPr bwMode="gray">
          <a:xfrm>
            <a:off x="5791200" y="6477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800" b="0" smtClean="0">
                <a:solidFill>
                  <a:srgbClr val="00529B"/>
                </a:solidFill>
                <a:latin typeface="Arial" charset="0"/>
              </a:defRPr>
            </a:lvl1pPr>
          </a:lstStyle>
          <a:p>
            <a:pPr>
              <a:lnSpc>
                <a:spcPct val="100000"/>
              </a:lnSpc>
              <a:spcAft>
                <a:spcPct val="0"/>
              </a:spcAft>
              <a:defRPr/>
            </a:pPr>
            <a:r>
              <a:rPr lang="en-US" dirty="0"/>
              <a:t> </a:t>
            </a:r>
            <a:fld id="{7756E03D-E4DA-4075-A1BA-6550B70E8152}" type="slidenum">
              <a:rPr lang="en-US"/>
              <a:pPr>
                <a:lnSpc>
                  <a:spcPct val="100000"/>
                </a:lnSpc>
                <a:spcAft>
                  <a:spcPct val="0"/>
                </a:spcAft>
                <a:defRPr/>
              </a:pPr>
              <a:t>‹#›</a:t>
            </a:fld>
            <a:endParaRPr lang="en-US" dirty="0"/>
          </a:p>
        </p:txBody>
      </p:sp>
      <p:sp>
        <p:nvSpPr>
          <p:cNvPr id="10243" name="Rectangle 12"/>
          <p:cNvSpPr>
            <a:spLocks noGrp="1" noChangeArrowheads="1"/>
          </p:cNvSpPr>
          <p:nvPr>
            <p:ph type="body" idx="1"/>
          </p:nvPr>
        </p:nvSpPr>
        <p:spPr bwMode="gray">
          <a:xfrm>
            <a:off x="381000" y="1355728"/>
            <a:ext cx="11074400" cy="4625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11"/>
          <p:cNvSpPr>
            <a:spLocks noGrp="1" noChangeArrowheads="1"/>
          </p:cNvSpPr>
          <p:nvPr>
            <p:ph type="title"/>
          </p:nvPr>
        </p:nvSpPr>
        <p:spPr bwMode="gray">
          <a:xfrm>
            <a:off x="370417" y="190503"/>
            <a:ext cx="11074400" cy="885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0246" name="Straight Connector 13"/>
          <p:cNvCxnSpPr>
            <a:cxnSpLocks noChangeShapeType="1"/>
          </p:cNvCxnSpPr>
          <p:nvPr/>
        </p:nvCxnSpPr>
        <p:spPr bwMode="auto">
          <a:xfrm>
            <a:off x="476251" y="1073151"/>
            <a:ext cx="11715749" cy="0"/>
          </a:xfrm>
          <a:prstGeom prst="line">
            <a:avLst/>
          </a:prstGeom>
          <a:noFill/>
          <a:ln w="12700" algn="ctr">
            <a:solidFill>
              <a:srgbClr val="6E96D5"/>
            </a:solidFill>
            <a:round/>
            <a:headEnd/>
            <a:tailEnd/>
          </a:ln>
        </p:spPr>
      </p:cxnSp>
      <p:pic>
        <p:nvPicPr>
          <p:cNvPr id="8" name="Picture 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Tree>
    <p:extLst>
      <p:ext uri="{BB962C8B-B14F-4D97-AF65-F5344CB8AC3E}">
        <p14:creationId xmlns:p14="http://schemas.microsoft.com/office/powerpoint/2010/main" val="109733996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dt="0"/>
  <p:txStyles>
    <p:titleStyle>
      <a:lvl1pPr algn="l" rtl="0" eaLnBrk="0" fontAlgn="base" hangingPunct="0">
        <a:spcBef>
          <a:spcPct val="0"/>
        </a:spcBef>
        <a:spcAft>
          <a:spcPct val="0"/>
        </a:spcAft>
        <a:defRPr sz="3200" b="1">
          <a:solidFill>
            <a:srgbClr val="00529B"/>
          </a:solidFill>
          <a:latin typeface="+mj-lt"/>
          <a:ea typeface="+mj-ea"/>
          <a:cs typeface="+mj-cs"/>
        </a:defRPr>
      </a:lvl1pPr>
      <a:lvl2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0" fontAlgn="base" hangingPunct="0">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0" fontAlgn="base" hangingPunct="0">
        <a:lnSpc>
          <a:spcPct val="90000"/>
        </a:lnSpc>
        <a:spcBef>
          <a:spcPct val="30000"/>
        </a:spcBef>
        <a:spcAft>
          <a:spcPct val="10000"/>
        </a:spcAft>
        <a:buClr>
          <a:schemeClr val="tx1"/>
        </a:buClr>
        <a:buFont typeface="Arial" pitchFamily="34" charset="0"/>
        <a:buChar char="-"/>
        <a:defRPr sz="2400">
          <a:solidFill>
            <a:schemeClr val="tx1"/>
          </a:solidFill>
          <a:latin typeface="+mn-lt"/>
          <a:ea typeface="+mn-ea"/>
          <a:cs typeface="+mn-cs"/>
        </a:defRPr>
      </a:lvl2pPr>
      <a:lvl3pPr marL="922338" indent="-173038" algn="l" rtl="0" eaLnBrk="0" fontAlgn="base" hangingPunct="0">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0" fontAlgn="base" hangingPunct="0">
        <a:lnSpc>
          <a:spcPct val="90000"/>
        </a:lnSpc>
        <a:spcBef>
          <a:spcPct val="30000"/>
        </a:spcBef>
        <a:spcAft>
          <a:spcPct val="10000"/>
        </a:spcAft>
        <a:buClr>
          <a:schemeClr val="tx1"/>
        </a:buClr>
        <a:buFont typeface="Arial" pitchFamily="34" charset="0"/>
        <a:buChar char="-"/>
        <a:defRPr sz="2000">
          <a:solidFill>
            <a:schemeClr val="tx1"/>
          </a:solidFill>
          <a:latin typeface="+mn-lt"/>
          <a:ea typeface="+mn-ea"/>
          <a:cs typeface="+mn-cs"/>
        </a:defRPr>
      </a:lvl4pPr>
      <a:lvl5pPr marL="1497013" indent="-173038" algn="l" rtl="0" eaLnBrk="0" fontAlgn="base" hangingPunct="0">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6.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oleObject" Target="../embeddings/oleObject8.bin"/><Relationship Id="rId10" Type="http://schemas.openxmlformats.org/officeDocument/2006/relationships/image" Target="../media/image19.png"/><Relationship Id="rId4" Type="http://schemas.openxmlformats.org/officeDocument/2006/relationships/notesSlide" Target="../notesSlides/notesSlide5.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79365" y="2447687"/>
            <a:ext cx="5834823" cy="1951785"/>
          </a:xfrm>
        </p:spPr>
        <p:txBody>
          <a:bodyPr/>
          <a:lstStyle/>
          <a:p>
            <a:endParaRPr lang="en-US" dirty="0"/>
          </a:p>
          <a:p>
            <a:endParaRPr lang="en-US" dirty="0"/>
          </a:p>
          <a:p>
            <a:endParaRPr lang="en-US" dirty="0"/>
          </a:p>
          <a:p>
            <a:endParaRPr lang="en-US" dirty="0"/>
          </a:p>
          <a:p>
            <a:r>
              <a:rPr lang="en-US" dirty="0" err="1"/>
              <a:t>Ayal</a:t>
            </a:r>
            <a:r>
              <a:rPr lang="en-US" dirty="0"/>
              <a:t> </a:t>
            </a:r>
            <a:r>
              <a:rPr lang="en-US" dirty="0" err="1"/>
              <a:t>Tirosh</a:t>
            </a:r>
            <a:r>
              <a:rPr lang="en-US" dirty="0"/>
              <a:t>, Senior Research Analyst</a:t>
            </a:r>
          </a:p>
          <a:p>
            <a:r>
              <a:rPr lang="en-US" dirty="0"/>
              <a:t>Nancy Shapira, Business Development Director</a:t>
            </a:r>
          </a:p>
        </p:txBody>
      </p:sp>
      <p:sp>
        <p:nvSpPr>
          <p:cNvPr id="3" name="Title 2"/>
          <p:cNvSpPr>
            <a:spLocks noGrp="1"/>
          </p:cNvSpPr>
          <p:nvPr>
            <p:ph type="ctrTitle"/>
          </p:nvPr>
        </p:nvSpPr>
        <p:spPr>
          <a:xfrm>
            <a:off x="5205985" y="2199737"/>
            <a:ext cx="5878068" cy="1556002"/>
          </a:xfrm>
        </p:spPr>
        <p:txBody>
          <a:bodyPr/>
          <a:lstStyle/>
          <a:p>
            <a:r>
              <a:rPr lang="en-US" dirty="0"/>
              <a:t>How to Prepare for and Speak to Gartner Analysts with Maximum Impact</a:t>
            </a:r>
          </a:p>
        </p:txBody>
      </p:sp>
    </p:spTree>
    <p:extLst>
      <p:ext uri="{BB962C8B-B14F-4D97-AF65-F5344CB8AC3E}">
        <p14:creationId xmlns:p14="http://schemas.microsoft.com/office/powerpoint/2010/main" val="12490261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a:t> </a:t>
            </a:r>
            <a:fld id="{15039902-29D4-4220-BB8A-BB01007748D0}" type="slidenum">
              <a:rPr lang="en-US"/>
              <a:pPr/>
              <a:t>9</a:t>
            </a:fld>
            <a:endParaRPr lang="en-US" dirty="0"/>
          </a:p>
        </p:txBody>
      </p:sp>
      <p:sp>
        <p:nvSpPr>
          <p:cNvPr id="21507" name="Rectangle 2"/>
          <p:cNvSpPr>
            <a:spLocks noGrp="1" noChangeArrowheads="1"/>
          </p:cNvSpPr>
          <p:nvPr>
            <p:ph type="title"/>
          </p:nvPr>
        </p:nvSpPr>
        <p:spPr/>
        <p:txBody>
          <a:bodyPr/>
          <a:lstStyle/>
          <a:p>
            <a:pPr eaLnBrk="1" hangingPunct="1"/>
            <a:r>
              <a:rPr lang="en-US" dirty="0"/>
              <a:t>As an “Advisory” Client, Utilize Inquiry</a:t>
            </a:r>
          </a:p>
        </p:txBody>
      </p:sp>
      <p:sp>
        <p:nvSpPr>
          <p:cNvPr id="21508" name="Rectangle 3"/>
          <p:cNvSpPr>
            <a:spLocks noGrp="1" noChangeArrowheads="1"/>
          </p:cNvSpPr>
          <p:nvPr>
            <p:ph type="body" idx="1"/>
          </p:nvPr>
        </p:nvSpPr>
        <p:spPr>
          <a:xfrm>
            <a:off x="374161" y="1355726"/>
            <a:ext cx="7231984" cy="3869419"/>
          </a:xfrm>
        </p:spPr>
        <p:txBody>
          <a:bodyPr/>
          <a:lstStyle/>
          <a:p>
            <a:pPr marL="285750" indent="-285750" eaLnBrk="1" hangingPunct="1"/>
            <a:r>
              <a:rPr lang="en-US" sz="2400" dirty="0">
                <a:solidFill>
                  <a:srgbClr val="0070C0"/>
                </a:solidFill>
              </a:rPr>
              <a:t>Less than 30% of what an analyst knows ever gets published.</a:t>
            </a:r>
          </a:p>
          <a:p>
            <a:pPr marL="285750" indent="-285750" eaLnBrk="1" hangingPunct="1"/>
            <a:r>
              <a:rPr lang="en-US" sz="2400" dirty="0">
                <a:solidFill>
                  <a:srgbClr val="0070C0"/>
                </a:solidFill>
              </a:rPr>
              <a:t>Telephone inquiries are the primary channel for two-way interaction.</a:t>
            </a:r>
          </a:p>
          <a:p>
            <a:pPr marL="285750" indent="-285750" eaLnBrk="1" hangingPunct="1"/>
            <a:r>
              <a:rPr lang="en-US" sz="2400" dirty="0">
                <a:solidFill>
                  <a:srgbClr val="0070C0"/>
                </a:solidFill>
              </a:rPr>
              <a:t>A two-way relationship enables clients to engage analysts on key market issues, trends or observations, </a:t>
            </a:r>
            <a:r>
              <a:rPr lang="en-US" sz="2400" b="1" i="1" dirty="0">
                <a:solidFill>
                  <a:srgbClr val="0070C0"/>
                </a:solidFill>
              </a:rPr>
              <a:t>before</a:t>
            </a:r>
            <a:r>
              <a:rPr lang="en-US" sz="2400" dirty="0">
                <a:solidFill>
                  <a:srgbClr val="0070C0"/>
                </a:solidFill>
              </a:rPr>
              <a:t> an expensive launch.</a:t>
            </a:r>
          </a:p>
          <a:p>
            <a:pPr marL="285750" indent="-285750" eaLnBrk="1" hangingPunct="1"/>
            <a:r>
              <a:rPr lang="en-US" sz="2400" dirty="0">
                <a:solidFill>
                  <a:srgbClr val="0070C0"/>
                </a:solidFill>
              </a:rPr>
              <a:t>When used effectively, inquiries are an excellent way to obtain deeper insight, apply published research to your situation, and learn more about an analyst's views.</a:t>
            </a:r>
          </a:p>
        </p:txBody>
      </p:sp>
      <p:pic>
        <p:nvPicPr>
          <p:cNvPr id="11" name="Picture 10" descr="Picture1.jpg"/>
          <p:cNvPicPr>
            <a:picLocks noChangeAspect="1"/>
          </p:cNvPicPr>
          <p:nvPr/>
        </p:nvPicPr>
        <p:blipFill>
          <a:blip r:embed="rId3" cstate="print"/>
          <a:stretch>
            <a:fillRect/>
          </a:stretch>
        </p:blipFill>
        <p:spPr>
          <a:xfrm flipH="1">
            <a:off x="7697697" y="1602996"/>
            <a:ext cx="3462587" cy="2700819"/>
          </a:xfrm>
          <a:prstGeom prst="rect">
            <a:avLst/>
          </a:prstGeom>
        </p:spPr>
      </p:pic>
      <p:sp>
        <p:nvSpPr>
          <p:cNvPr id="12" name="Rectangle 3"/>
          <p:cNvSpPr txBox="1">
            <a:spLocks noChangeArrowheads="1"/>
          </p:cNvSpPr>
          <p:nvPr/>
        </p:nvSpPr>
        <p:spPr bwMode="gray">
          <a:xfrm>
            <a:off x="570104" y="5194758"/>
            <a:ext cx="10874713" cy="143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eaLnBrk="1" hangingPunct="1">
              <a:buClr>
                <a:srgbClr val="00529B"/>
              </a:buClr>
              <a:buFont typeface="Times" pitchFamily="18" charset="0"/>
              <a:buChar char="•"/>
              <a:defRPr/>
            </a:pPr>
            <a:endParaRPr lang="en-US" sz="2000" kern="0" dirty="0">
              <a:solidFill>
                <a:srgbClr val="0070C0"/>
              </a:solidFill>
              <a:latin typeface="Arial"/>
              <a:ea typeface="Arial Unicode MS"/>
              <a:cs typeface="Arial Unicode MS"/>
            </a:endParaRPr>
          </a:p>
        </p:txBody>
      </p:sp>
    </p:spTree>
    <p:extLst>
      <p:ext uri="{BB962C8B-B14F-4D97-AF65-F5344CB8AC3E}">
        <p14:creationId xmlns:p14="http://schemas.microsoft.com/office/powerpoint/2010/main" val="2356413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p:nvPr/>
        </p:nvGrpSpPr>
        <p:grpSpPr>
          <a:xfrm>
            <a:off x="1919288" y="3310371"/>
            <a:ext cx="8353424" cy="1355188"/>
            <a:chOff x="373063" y="4874416"/>
            <a:chExt cx="8353424" cy="1355188"/>
          </a:xfrm>
        </p:grpSpPr>
        <p:sp>
          <p:nvSpPr>
            <p:cNvPr id="58" name="Text Box 25"/>
            <p:cNvSpPr txBox="1">
              <a:spLocks noChangeArrowheads="1"/>
            </p:cNvSpPr>
            <p:nvPr/>
          </p:nvSpPr>
          <p:spPr>
            <a:xfrm>
              <a:off x="5774170" y="4874416"/>
              <a:ext cx="1104900" cy="215444"/>
            </a:xfrm>
            <a:prstGeom prst="rect">
              <a:avLst/>
            </a:prstGeom>
            <a:noFill/>
            <a:ln w="12700" algn="ctr">
              <a:noFill/>
              <a:miter lim="800000"/>
            </a:ln>
          </p:spPr>
          <p:txBody>
            <a:bodyPr lIns="0" tIns="0" rIns="0" bIns="0">
              <a:spAutoFit/>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pPr>
              <a:r>
                <a:rPr lang="en-US" sz="1400" b="1" dirty="0">
                  <a:solidFill>
                    <a:srgbClr val="6E96D5">
                      <a:lumMod val="50000"/>
                    </a:srgbClr>
                  </a:solidFill>
                </a:rPr>
                <a:t>Too Late</a:t>
              </a:r>
            </a:p>
          </p:txBody>
        </p:sp>
        <p:sp>
          <p:nvSpPr>
            <p:cNvPr id="59" name="Text Box 25"/>
            <p:cNvSpPr txBox="1">
              <a:spLocks noChangeArrowheads="1"/>
            </p:cNvSpPr>
            <p:nvPr/>
          </p:nvSpPr>
          <p:spPr>
            <a:xfrm>
              <a:off x="586619" y="4874416"/>
              <a:ext cx="2660952" cy="215444"/>
            </a:xfrm>
            <a:prstGeom prst="rect">
              <a:avLst/>
            </a:prstGeom>
            <a:noFill/>
            <a:ln w="12700" algn="ctr">
              <a:noFill/>
              <a:miter lim="800000"/>
            </a:ln>
          </p:spPr>
          <p:txBody>
            <a:bodyPr wrap="square" lIns="0" tIns="0" rIns="0" bIns="0">
              <a:spAutoFit/>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pPr>
              <a:r>
                <a:rPr lang="en-US" sz="1400" b="1" dirty="0">
                  <a:solidFill>
                    <a:srgbClr val="6E96D5">
                      <a:lumMod val="50000"/>
                    </a:srgbClr>
                  </a:solidFill>
                </a:rPr>
                <a:t>Best to bring in analysts early</a:t>
              </a:r>
            </a:p>
          </p:txBody>
        </p:sp>
        <p:sp>
          <p:nvSpPr>
            <p:cNvPr id="60" name="Pentagon 59"/>
            <p:cNvSpPr/>
            <p:nvPr/>
          </p:nvSpPr>
          <p:spPr>
            <a:xfrm>
              <a:off x="526415" y="5623306"/>
              <a:ext cx="8200072" cy="380492"/>
            </a:xfrm>
            <a:prstGeom prst="homePlate">
              <a:avLst/>
            </a:prstGeom>
            <a:solidFill>
              <a:srgbClr val="6E96D5"/>
            </a:solidFill>
            <a:ln w="3175" cap="flat" cmpd="sng" algn="ctr">
              <a:noFill/>
              <a:prstDash val="solid"/>
              <a:round/>
              <a:headEnd type="none" w="med" len="med"/>
              <a:tailEnd type="none" w="med" len="med"/>
            </a:ln>
            <a:effectLst/>
          </p:spPr>
          <p:txBody>
            <a:bodyPr vert="horz" wrap="none" lIns="45720" tIns="0" rIns="45720" bIns="0" numCol="1" rtlCol="0" anchor="t" anchorCtr="0" compatLnSpc="1">
              <a:prstTxWarp prst="textNoShape">
                <a:avLst/>
              </a:prstTxWarp>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r" eaLnBrk="1" hangingPunct="1">
                <a:lnSpc>
                  <a:spcPct val="100000"/>
                </a:lnSpc>
                <a:spcBef>
                  <a:spcPct val="50000"/>
                </a:spcBef>
              </a:pPr>
              <a:endParaRPr lang="en-US" dirty="0">
                <a:solidFill>
                  <a:srgbClr val="000000"/>
                </a:solidFill>
              </a:endParaRPr>
            </a:p>
          </p:txBody>
        </p:sp>
        <p:grpSp>
          <p:nvGrpSpPr>
            <p:cNvPr id="3" name="Group 13"/>
            <p:cNvGrpSpPr/>
            <p:nvPr/>
          </p:nvGrpSpPr>
          <p:grpSpPr>
            <a:xfrm>
              <a:off x="373063" y="5397500"/>
              <a:ext cx="3060848" cy="832104"/>
              <a:chOff x="344488" y="4495800"/>
              <a:chExt cx="3060848" cy="832104"/>
            </a:xfrm>
          </p:grpSpPr>
          <p:sp>
            <p:nvSpPr>
              <p:cNvPr id="70" name="Oval 69"/>
              <p:cNvSpPr>
                <a:spLocks noChangeAspect="1"/>
              </p:cNvSpPr>
              <p:nvPr/>
            </p:nvSpPr>
            <p:spPr>
              <a:xfrm>
                <a:off x="344488" y="4495800"/>
                <a:ext cx="832104" cy="832104"/>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45720" tIns="0" rIns="45720" bIns="0" numCol="1" rtlCol="0" anchor="ctr" anchorCtr="0" compatLnSpc="1">
                <a:prstTxWarp prst="textNoShape">
                  <a:avLst/>
                </a:prstTxWarp>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spcBef>
                    <a:spcPct val="50000"/>
                  </a:spcBef>
                </a:pPr>
                <a:r>
                  <a:rPr lang="en-US" sz="1400" b="1" dirty="0">
                    <a:solidFill>
                      <a:srgbClr val="FFFFFF"/>
                    </a:solidFill>
                  </a:rPr>
                  <a:t>Plan</a:t>
                </a:r>
              </a:p>
            </p:txBody>
          </p:sp>
          <p:sp>
            <p:nvSpPr>
              <p:cNvPr id="73" name="Oval 72"/>
              <p:cNvSpPr>
                <a:spLocks noChangeAspect="1"/>
              </p:cNvSpPr>
              <p:nvPr/>
            </p:nvSpPr>
            <p:spPr>
              <a:xfrm>
                <a:off x="2573232" y="4495800"/>
                <a:ext cx="832104" cy="832104"/>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none" lIns="45720" tIns="0" rIns="45720" bIns="0" numCol="1" rtlCol="0" anchor="ctr" anchorCtr="0" compatLnSpc="1">
                <a:prstTxWarp prst="textNoShape">
                  <a:avLst/>
                </a:prstTxWarp>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spcBef>
                    <a:spcPct val="50000"/>
                  </a:spcBef>
                </a:pPr>
                <a:r>
                  <a:rPr lang="en-US" sz="1400" b="1" dirty="0">
                    <a:solidFill>
                      <a:srgbClr val="FFFFFF"/>
                    </a:solidFill>
                  </a:rPr>
                  <a:t>Build</a:t>
                </a:r>
              </a:p>
            </p:txBody>
          </p:sp>
        </p:grpSp>
        <p:sp>
          <p:nvSpPr>
            <p:cNvPr id="62" name="Oval 61"/>
            <p:cNvSpPr>
              <a:spLocks noChangeAspect="1"/>
            </p:cNvSpPr>
            <p:nvPr/>
          </p:nvSpPr>
          <p:spPr>
            <a:xfrm>
              <a:off x="4830551" y="5397500"/>
              <a:ext cx="832104" cy="832104"/>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none" lIns="45720" tIns="0" rIns="45720" bIns="0" numCol="1" rtlCol="0" anchor="ctr" anchorCtr="0" compatLnSpc="1">
              <a:prstTxWarp prst="textNoShape">
                <a:avLst/>
              </a:prstTxWarp>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spcBef>
                  <a:spcPct val="50000"/>
                </a:spcBef>
              </a:pPr>
              <a:r>
                <a:rPr lang="en-US" sz="1400" b="1" dirty="0">
                  <a:solidFill>
                    <a:srgbClr val="FFFFFF"/>
                  </a:solidFill>
                </a:rPr>
                <a:t>Launch</a:t>
              </a:r>
            </a:p>
          </p:txBody>
        </p:sp>
        <p:sp>
          <p:nvSpPr>
            <p:cNvPr id="63" name="Oval 62"/>
            <p:cNvSpPr>
              <a:spLocks noChangeAspect="1"/>
            </p:cNvSpPr>
            <p:nvPr/>
          </p:nvSpPr>
          <p:spPr>
            <a:xfrm>
              <a:off x="7059295" y="5397501"/>
              <a:ext cx="832103" cy="832103"/>
            </a:xfrm>
            <a:prstGeom prst="ellipse">
              <a:avLst/>
            </a:prstGeom>
            <a:solidFill>
              <a:srgbClr val="00529B"/>
            </a:solidFill>
            <a:ln w="38100" cap="flat" cmpd="sng" algn="ctr">
              <a:solidFill>
                <a:schemeClr val="bg1"/>
              </a:solidFill>
              <a:prstDash val="solid"/>
              <a:round/>
              <a:headEnd type="none" w="med" len="med"/>
              <a:tailEnd type="none" w="med" len="med"/>
            </a:ln>
            <a:effectLst/>
          </p:spPr>
          <p:txBody>
            <a:bodyPr vert="horz" wrap="none" lIns="45720" tIns="0" rIns="45720" bIns="0" numCol="1" rtlCol="0" anchor="ctr" anchorCtr="0" compatLnSpc="1">
              <a:prstTxWarp prst="textNoShape">
                <a:avLst/>
              </a:prstTxWarp>
            </a:bodyP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spcBef>
                  <a:spcPct val="50000"/>
                </a:spcBef>
              </a:pPr>
              <a:r>
                <a:rPr lang="en-US" sz="1400" b="1" dirty="0">
                  <a:solidFill>
                    <a:srgbClr val="FFFFFF"/>
                  </a:solidFill>
                </a:rPr>
                <a:t>Manage</a:t>
              </a:r>
            </a:p>
          </p:txBody>
        </p:sp>
        <p:grpSp>
          <p:nvGrpSpPr>
            <p:cNvPr id="5" name="Group 15"/>
            <p:cNvGrpSpPr/>
            <p:nvPr/>
          </p:nvGrpSpPr>
          <p:grpSpPr>
            <a:xfrm>
              <a:off x="5218256" y="5113563"/>
              <a:ext cx="2216727" cy="204270"/>
              <a:chOff x="5189681" y="4465863"/>
              <a:chExt cx="2216727" cy="204270"/>
            </a:xfrm>
          </p:grpSpPr>
          <p:sp>
            <p:nvSpPr>
              <p:cNvPr id="68" name="Right Bracket 67"/>
              <p:cNvSpPr/>
              <p:nvPr/>
            </p:nvSpPr>
            <p:spPr>
              <a:xfrm rot="16200000">
                <a:off x="6248033" y="3511757"/>
                <a:ext cx="100024" cy="2216727"/>
              </a:xfrm>
              <a:prstGeom prst="rightBracket">
                <a:avLst>
                  <a:gd name="adj" fmla="val 0"/>
                </a:avLst>
              </a:prstGeom>
              <a:noFill/>
              <a:ln w="6350" algn="ctr">
                <a:solidFill>
                  <a:schemeClr val="accent1"/>
                </a:solidFill>
                <a:round/>
              </a:ln>
            </p:spPr>
            <p:txBody>
              <a:bodyPr rtlCol="0" anchor="ct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pPr>
                <a:endParaRPr lang="en-US" b="1" dirty="0">
                  <a:solidFill>
                    <a:srgbClr val="000000"/>
                  </a:solidFill>
                </a:endParaRPr>
              </a:p>
            </p:txBody>
          </p:sp>
          <p:cxnSp>
            <p:nvCxnSpPr>
              <p:cNvPr id="69" name="Straight Connector 68"/>
              <p:cNvCxnSpPr/>
              <p:nvPr/>
            </p:nvCxnSpPr>
            <p:spPr>
              <a:xfrm>
                <a:off x="6298045" y="4465863"/>
                <a:ext cx="0" cy="100582"/>
              </a:xfrm>
              <a:prstGeom prst="line">
                <a:avLst/>
              </a:prstGeom>
              <a:noFill/>
              <a:ln w="6350" algn="ctr">
                <a:solidFill>
                  <a:schemeClr val="accent1"/>
                </a:solidFill>
                <a:round/>
              </a:ln>
            </p:spPr>
          </p:cxnSp>
        </p:grpSp>
        <p:grpSp>
          <p:nvGrpSpPr>
            <p:cNvPr id="6" name="Group 24"/>
            <p:cNvGrpSpPr/>
            <p:nvPr/>
          </p:nvGrpSpPr>
          <p:grpSpPr>
            <a:xfrm>
              <a:off x="778063" y="5113996"/>
              <a:ext cx="2216727" cy="203837"/>
              <a:chOff x="5189681" y="4466296"/>
              <a:chExt cx="2216727" cy="203837"/>
            </a:xfrm>
          </p:grpSpPr>
          <p:sp>
            <p:nvSpPr>
              <p:cNvPr id="66" name="Right Bracket 65"/>
              <p:cNvSpPr/>
              <p:nvPr/>
            </p:nvSpPr>
            <p:spPr>
              <a:xfrm rot="16200000">
                <a:off x="6248033" y="3511757"/>
                <a:ext cx="100024" cy="2216727"/>
              </a:xfrm>
              <a:prstGeom prst="rightBracket">
                <a:avLst>
                  <a:gd name="adj" fmla="val 0"/>
                </a:avLst>
              </a:prstGeom>
              <a:noFill/>
              <a:ln w="6350" algn="ctr">
                <a:solidFill>
                  <a:schemeClr val="accent1"/>
                </a:solidFill>
                <a:round/>
              </a:ln>
            </p:spPr>
            <p:txBody>
              <a:bodyPr rtlCol="0" anchor="ctr"/>
              <a:lstStyle>
                <a:defPPr>
                  <a:defRPr lang="en-US"/>
                </a:defPPr>
                <a:lvl1pPr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sz="9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9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9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900" kern="1200">
                    <a:solidFill>
                      <a:schemeClr val="tx1"/>
                    </a:solidFill>
                    <a:latin typeface="Arial" charset="0"/>
                    <a:ea typeface="Arial Unicode MS" pitchFamily="34" charset="-128"/>
                    <a:cs typeface="Arial Unicode MS" pitchFamily="34" charset="-128"/>
                  </a:defRPr>
                </a:lvl8pPr>
              </a:lstStyle>
              <a:p>
                <a:pPr algn="ctr" eaLnBrk="1" hangingPunct="1">
                  <a:lnSpc>
                    <a:spcPct val="100000"/>
                  </a:lnSpc>
                </a:pPr>
                <a:endParaRPr lang="en-US" b="1" dirty="0">
                  <a:solidFill>
                    <a:srgbClr val="000000"/>
                  </a:solidFill>
                </a:endParaRPr>
              </a:p>
            </p:txBody>
          </p:sp>
          <p:cxnSp>
            <p:nvCxnSpPr>
              <p:cNvPr id="67" name="Straight Connector 66"/>
              <p:cNvCxnSpPr/>
              <p:nvPr/>
            </p:nvCxnSpPr>
            <p:spPr>
              <a:xfrm>
                <a:off x="6298045" y="4466296"/>
                <a:ext cx="0" cy="100149"/>
              </a:xfrm>
              <a:prstGeom prst="line">
                <a:avLst/>
              </a:prstGeom>
              <a:noFill/>
              <a:ln w="6350" algn="ctr">
                <a:solidFill>
                  <a:schemeClr val="accent1"/>
                </a:solidFill>
                <a:round/>
              </a:ln>
            </p:spPr>
          </p:cxnSp>
        </p:grpSp>
      </p:grpSp>
      <p:sp>
        <p:nvSpPr>
          <p:cNvPr id="4" name="Title 3"/>
          <p:cNvSpPr>
            <a:spLocks noGrp="1"/>
          </p:cNvSpPr>
          <p:nvPr>
            <p:ph type="title"/>
          </p:nvPr>
        </p:nvSpPr>
        <p:spPr>
          <a:xfrm>
            <a:off x="475012" y="190503"/>
            <a:ext cx="11305309" cy="885825"/>
          </a:xfrm>
        </p:spPr>
        <p:txBody>
          <a:bodyPr/>
          <a:lstStyle/>
          <a:p>
            <a:r>
              <a:rPr lang="en-US" sz="2800" dirty="0"/>
              <a:t>Engage Analysts on an ongoing, continuous basis. Start early-on in decision/development cycles!</a:t>
            </a:r>
          </a:p>
        </p:txBody>
      </p:sp>
      <p:sp>
        <p:nvSpPr>
          <p:cNvPr id="31" name="Text Box 15"/>
          <p:cNvSpPr txBox="1">
            <a:spLocks noChangeArrowheads="1"/>
          </p:cNvSpPr>
          <p:nvPr/>
        </p:nvSpPr>
        <p:spPr bwMode="auto">
          <a:xfrm>
            <a:off x="2924432" y="1135359"/>
            <a:ext cx="6242314" cy="215444"/>
          </a:xfrm>
          <a:prstGeom prst="rect">
            <a:avLst/>
          </a:prstGeom>
          <a:noFill/>
          <a:ln w="12700" algn="ctr">
            <a:noFill/>
            <a:miter lim="800000"/>
            <a:headEnd type="none" w="lg" len="lg"/>
            <a:tailEnd type="none" w="lg" len="lg"/>
          </a:ln>
        </p:spPr>
        <p:txBody>
          <a:bodyPr wrap="square" lIns="0" tIns="0" rIns="0" bIns="0">
            <a:spAutoFit/>
          </a:bodyPr>
          <a:lstStyle/>
          <a:p>
            <a:pPr algn="l" eaLnBrk="1" hangingPunct="1">
              <a:lnSpc>
                <a:spcPct val="100000"/>
              </a:lnSpc>
              <a:spcBef>
                <a:spcPts val="0"/>
              </a:spcBef>
              <a:spcAft>
                <a:spcPct val="0"/>
              </a:spcAft>
            </a:pPr>
            <a:r>
              <a:rPr lang="en-US" sz="1400" b="1" dirty="0">
                <a:solidFill>
                  <a:srgbClr val="000000"/>
                </a:solidFill>
                <a:latin typeface="Arial" pitchFamily="34" charset="0"/>
              </a:rPr>
              <a:t>Inbound – </a:t>
            </a:r>
            <a:r>
              <a:rPr lang="en-US" sz="1400" dirty="0">
                <a:solidFill>
                  <a:srgbClr val="000000"/>
                </a:solidFill>
                <a:latin typeface="Arial" pitchFamily="34" charset="0"/>
              </a:rPr>
              <a:t>Applying analyst insight to help you build a better business</a:t>
            </a:r>
            <a:endParaRPr lang="en-US" sz="1400" b="1" dirty="0">
              <a:solidFill>
                <a:srgbClr val="000000"/>
              </a:solidFill>
              <a:latin typeface="Arial" pitchFamily="34" charset="0"/>
            </a:endParaRPr>
          </a:p>
        </p:txBody>
      </p:sp>
      <p:sp>
        <p:nvSpPr>
          <p:cNvPr id="43" name="TextBox 42"/>
          <p:cNvSpPr txBox="1"/>
          <p:nvPr/>
        </p:nvSpPr>
        <p:spPr>
          <a:xfrm rot="16200000">
            <a:off x="-62016" y="4099815"/>
            <a:ext cx="3418253" cy="246221"/>
          </a:xfrm>
          <a:prstGeom prst="rect">
            <a:avLst/>
          </a:prstGeom>
          <a:noFill/>
        </p:spPr>
        <p:txBody>
          <a:bodyPr wrap="square" lIns="0" tIns="0" rIns="0" bIns="0" rtlCol="0">
            <a:spAutoFit/>
          </a:bodyPr>
          <a:lstStyle/>
          <a:p>
            <a:pPr eaLnBrk="1" hangingPunct="1">
              <a:lnSpc>
                <a:spcPct val="100000"/>
              </a:lnSpc>
              <a:spcBef>
                <a:spcPct val="50000"/>
              </a:spcBef>
              <a:spcAft>
                <a:spcPct val="0"/>
              </a:spcAft>
            </a:pPr>
            <a:r>
              <a:rPr lang="en-US" sz="1600" b="1" dirty="0">
                <a:solidFill>
                  <a:srgbClr val="000000">
                    <a:lumMod val="50000"/>
                    <a:lumOff val="50000"/>
                  </a:srgbClr>
                </a:solidFill>
                <a:latin typeface="Arial" pitchFamily="34" charset="0"/>
              </a:rPr>
              <a:t>Solution Development Cycle</a:t>
            </a:r>
          </a:p>
        </p:txBody>
      </p:sp>
      <p:grpSp>
        <p:nvGrpSpPr>
          <p:cNvPr id="76" name="Group 75"/>
          <p:cNvGrpSpPr/>
          <p:nvPr/>
        </p:nvGrpSpPr>
        <p:grpSpPr>
          <a:xfrm>
            <a:off x="1765520" y="2119201"/>
            <a:ext cx="1328663" cy="4355583"/>
            <a:chOff x="241519" y="2119200"/>
            <a:chExt cx="1328663" cy="4355583"/>
          </a:xfrm>
        </p:grpSpPr>
        <p:cxnSp>
          <p:nvCxnSpPr>
            <p:cNvPr id="72" name="Straight Connector 71"/>
            <p:cNvCxnSpPr/>
            <p:nvPr/>
          </p:nvCxnSpPr>
          <p:spPr bwMode="auto">
            <a:xfrm>
              <a:off x="871180" y="2858139"/>
              <a:ext cx="0" cy="411239"/>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80" name="Content Placeholder 2"/>
            <p:cNvSpPr txBox="1">
              <a:spLocks/>
            </p:cNvSpPr>
            <p:nvPr/>
          </p:nvSpPr>
          <p:spPr bwMode="gray">
            <a:xfrm>
              <a:off x="241519" y="2119200"/>
              <a:ext cx="1328663" cy="67710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6E96D5"/>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Analyst Visioning</a:t>
              </a:r>
              <a:br>
                <a:rPr lang="en-US" sz="1100" b="1"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Gathering analyst input on emerging </a:t>
              </a:r>
              <a:br>
                <a:rPr lang="en-US" sz="1100"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new solution ideas. </a:t>
              </a:r>
              <a:endParaRPr lang="en-US" sz="1100" kern="0" dirty="0">
                <a:solidFill>
                  <a:srgbClr val="6E96D5"/>
                </a:solidFill>
                <a:latin typeface="Wingdings" charset="2"/>
                <a:ea typeface="Arial Unicode MS"/>
                <a:cs typeface="Wingdings" charset="2"/>
              </a:endParaRPr>
            </a:p>
          </p:txBody>
        </p:sp>
        <p:grpSp>
          <p:nvGrpSpPr>
            <p:cNvPr id="7" name="Group 5"/>
            <p:cNvGrpSpPr/>
            <p:nvPr/>
          </p:nvGrpSpPr>
          <p:grpSpPr>
            <a:xfrm>
              <a:off x="515759" y="5843840"/>
              <a:ext cx="760052" cy="630943"/>
              <a:chOff x="235531" y="5592584"/>
              <a:chExt cx="760052" cy="630941"/>
            </a:xfrm>
          </p:grpSpPr>
          <p:sp>
            <p:nvSpPr>
              <p:cNvPr id="81" name="Rectangle 80"/>
              <p:cNvSpPr>
                <a:spLocks noChangeAspect="1"/>
              </p:cNvSpPr>
              <p:nvPr/>
            </p:nvSpPr>
            <p:spPr bwMode="auto">
              <a:xfrm>
                <a:off x="235534" y="5625108"/>
                <a:ext cx="115896" cy="115896"/>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l" eaLnBrk="1" hangingPunct="1">
                  <a:lnSpc>
                    <a:spcPct val="100000"/>
                  </a:lnSpc>
                  <a:spcBef>
                    <a:spcPct val="50000"/>
                  </a:spcBef>
                  <a:spcAft>
                    <a:spcPct val="0"/>
                  </a:spcAft>
                </a:pPr>
                <a:endParaRPr lang="en-US" sz="1800" b="1" dirty="0">
                  <a:solidFill>
                    <a:srgbClr val="FFFFFF"/>
                  </a:solidFill>
                  <a:latin typeface="Arial" pitchFamily="34" charset="0"/>
                </a:endParaRPr>
              </a:p>
            </p:txBody>
          </p:sp>
          <p:sp>
            <p:nvSpPr>
              <p:cNvPr id="82" name="TextBox 81"/>
              <p:cNvSpPr txBox="1"/>
              <p:nvPr/>
            </p:nvSpPr>
            <p:spPr>
              <a:xfrm>
                <a:off x="399266" y="5592584"/>
                <a:ext cx="596317" cy="630941"/>
              </a:xfrm>
              <a:prstGeom prst="rect">
                <a:avLst/>
              </a:prstGeom>
              <a:noFill/>
            </p:spPr>
            <p:txBody>
              <a:bodyPr wrap="none" lIns="0" tIns="0" rIns="0" bIns="0" rtlCol="0">
                <a:spAutoFit/>
              </a:bodyPr>
              <a:lstStyle/>
              <a:p>
                <a:pPr algn="l" eaLnBrk="1" hangingPunct="1">
                  <a:lnSpc>
                    <a:spcPct val="100000"/>
                  </a:lnSpc>
                  <a:spcBef>
                    <a:spcPts val="0"/>
                  </a:spcBef>
                  <a:spcAft>
                    <a:spcPts val="300"/>
                  </a:spcAft>
                </a:pPr>
                <a:r>
                  <a:rPr lang="en-US" sz="1200" dirty="0">
                    <a:solidFill>
                      <a:srgbClr val="000000"/>
                    </a:solidFill>
                    <a:latin typeface="Arial" pitchFamily="34" charset="0"/>
                  </a:rPr>
                  <a:t>Inquiry</a:t>
                </a:r>
              </a:p>
              <a:p>
                <a:pPr algn="l" eaLnBrk="1" hangingPunct="1">
                  <a:lnSpc>
                    <a:spcPct val="100000"/>
                  </a:lnSpc>
                  <a:spcBef>
                    <a:spcPts val="0"/>
                  </a:spcBef>
                  <a:spcAft>
                    <a:spcPts val="300"/>
                  </a:spcAft>
                </a:pPr>
                <a:r>
                  <a:rPr lang="en-US" sz="1200" dirty="0">
                    <a:solidFill>
                      <a:srgbClr val="000000"/>
                    </a:solidFill>
                    <a:latin typeface="Arial" pitchFamily="34" charset="0"/>
                  </a:rPr>
                  <a:t>SAS</a:t>
                </a:r>
              </a:p>
              <a:p>
                <a:pPr algn="l" eaLnBrk="1" hangingPunct="1">
                  <a:lnSpc>
                    <a:spcPct val="100000"/>
                  </a:lnSpc>
                  <a:spcBef>
                    <a:spcPts val="0"/>
                  </a:spcBef>
                  <a:spcAft>
                    <a:spcPts val="300"/>
                  </a:spcAft>
                </a:pPr>
                <a:r>
                  <a:rPr lang="en-US" sz="1200" dirty="0">
                    <a:solidFill>
                      <a:srgbClr val="000000"/>
                    </a:solidFill>
                    <a:latin typeface="Arial" pitchFamily="34" charset="0"/>
                  </a:rPr>
                  <a:t>Briefings</a:t>
                </a:r>
              </a:p>
            </p:txBody>
          </p:sp>
          <p:sp>
            <p:nvSpPr>
              <p:cNvPr id="83" name="Rectangle 82"/>
              <p:cNvSpPr>
                <a:spLocks noChangeAspect="1"/>
              </p:cNvSpPr>
              <p:nvPr/>
            </p:nvSpPr>
            <p:spPr bwMode="auto">
              <a:xfrm>
                <a:off x="235531" y="5848940"/>
                <a:ext cx="118871" cy="118871"/>
              </a:xfrm>
              <a:prstGeom prst="rect">
                <a:avLst/>
              </a:prstGeom>
              <a:solidFill>
                <a:schemeClr val="bg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l" eaLnBrk="1" hangingPunct="1">
                  <a:lnSpc>
                    <a:spcPct val="100000"/>
                  </a:lnSpc>
                  <a:spcBef>
                    <a:spcPct val="50000"/>
                  </a:spcBef>
                  <a:spcAft>
                    <a:spcPct val="0"/>
                  </a:spcAft>
                </a:pPr>
                <a:endParaRPr lang="en-US" sz="1800" b="1" dirty="0">
                  <a:solidFill>
                    <a:srgbClr val="FFFFFF"/>
                  </a:solidFill>
                  <a:latin typeface="Arial" pitchFamily="34" charset="0"/>
                </a:endParaRPr>
              </a:p>
            </p:txBody>
          </p:sp>
          <p:sp>
            <p:nvSpPr>
              <p:cNvPr id="84" name="Rectangle 83"/>
              <p:cNvSpPr>
                <a:spLocks noChangeAspect="1"/>
              </p:cNvSpPr>
              <p:nvPr/>
            </p:nvSpPr>
            <p:spPr bwMode="auto">
              <a:xfrm>
                <a:off x="235531" y="6067775"/>
                <a:ext cx="118871" cy="118871"/>
              </a:xfrm>
              <a:prstGeom prst="rect">
                <a:avLst/>
              </a:prstGeom>
              <a:solidFill>
                <a:srgbClr val="FFC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l" eaLnBrk="1" hangingPunct="1">
                  <a:lnSpc>
                    <a:spcPct val="100000"/>
                  </a:lnSpc>
                  <a:spcBef>
                    <a:spcPct val="50000"/>
                  </a:spcBef>
                  <a:spcAft>
                    <a:spcPct val="0"/>
                  </a:spcAft>
                </a:pPr>
                <a:endParaRPr lang="en-US" sz="1800" b="1" dirty="0">
                  <a:solidFill>
                    <a:srgbClr val="FFFFFF"/>
                  </a:solidFill>
                  <a:latin typeface="Arial" pitchFamily="34" charset="0"/>
                </a:endParaRPr>
              </a:p>
            </p:txBody>
          </p:sp>
        </p:grpSp>
      </p:grpSp>
      <p:grpSp>
        <p:nvGrpSpPr>
          <p:cNvPr id="61" name="Group 60"/>
          <p:cNvGrpSpPr/>
          <p:nvPr/>
        </p:nvGrpSpPr>
        <p:grpSpPr>
          <a:xfrm>
            <a:off x="2044100" y="1537895"/>
            <a:ext cx="2666447" cy="4105488"/>
            <a:chOff x="520099" y="1278583"/>
            <a:chExt cx="2666447" cy="4105488"/>
          </a:xfrm>
        </p:grpSpPr>
        <p:sp>
          <p:nvSpPr>
            <p:cNvPr id="86" name="Content Placeholder 2"/>
            <p:cNvSpPr txBox="1">
              <a:spLocks/>
            </p:cNvSpPr>
            <p:nvPr/>
          </p:nvSpPr>
          <p:spPr bwMode="gray">
            <a:xfrm>
              <a:off x="520099" y="4706963"/>
              <a:ext cx="1730631" cy="67710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Early Stage Hypothesis</a:t>
              </a:r>
              <a:br>
                <a:rPr lang="en-US" sz="1100" b="1"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Insuring solution match with analyst perceptions; receive early analyst feedback </a:t>
              </a:r>
              <a:endParaRPr lang="en-US" sz="1100" kern="0" dirty="0">
                <a:solidFill>
                  <a:srgbClr val="00B050"/>
                </a:solidFill>
                <a:latin typeface="Arial"/>
                <a:ea typeface="Arial Unicode MS"/>
                <a:cs typeface="Arial Unicode MS"/>
              </a:endParaRPr>
            </a:p>
          </p:txBody>
        </p:sp>
        <p:sp>
          <p:nvSpPr>
            <p:cNvPr id="87" name="Content Placeholder 2"/>
            <p:cNvSpPr txBox="1">
              <a:spLocks/>
            </p:cNvSpPr>
            <p:nvPr/>
          </p:nvSpPr>
          <p:spPr bwMode="gray">
            <a:xfrm>
              <a:off x="1244460" y="1278583"/>
              <a:ext cx="1942086" cy="507831"/>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Solution Roadmapping  </a:t>
              </a:r>
              <a:r>
                <a:rPr lang="en-US" sz="1100" kern="0" dirty="0">
                  <a:solidFill>
                    <a:srgbClr val="000000"/>
                  </a:solidFill>
                  <a:latin typeface="Arial"/>
                  <a:ea typeface="Arial Unicode MS"/>
                  <a:cs typeface="Arial Unicode MS"/>
                </a:rPr>
                <a:t>Gaining input to assure competitive differentiation</a:t>
              </a:r>
              <a:endParaRPr lang="en-US" sz="1100" kern="0" dirty="0">
                <a:solidFill>
                  <a:srgbClr val="00B050"/>
                </a:solidFill>
                <a:latin typeface="Arial"/>
                <a:ea typeface="Arial Unicode MS"/>
                <a:cs typeface="Arial Unicode MS"/>
              </a:endParaRPr>
            </a:p>
          </p:txBody>
        </p:sp>
        <p:cxnSp>
          <p:nvCxnSpPr>
            <p:cNvPr id="88" name="Straight Connector 87"/>
            <p:cNvCxnSpPr/>
            <p:nvPr/>
          </p:nvCxnSpPr>
          <p:spPr bwMode="auto">
            <a:xfrm>
              <a:off x="1390313" y="4491756"/>
              <a:ext cx="0" cy="178109"/>
            </a:xfrm>
            <a:prstGeom prst="line">
              <a:avLst/>
            </a:prstGeom>
            <a:solidFill>
              <a:srgbClr val="00529B"/>
            </a:solidFill>
            <a:ln w="12700" cap="flat" cmpd="sng" algn="ctr">
              <a:solidFill>
                <a:schemeClr val="tx1"/>
              </a:solidFill>
              <a:prstDash val="solid"/>
              <a:round/>
              <a:headEnd type="none" w="med" len="med"/>
              <a:tailEnd type="none" w="lg" len="lg"/>
            </a:ln>
            <a:effectLst/>
          </p:spPr>
        </p:cxnSp>
        <p:cxnSp>
          <p:nvCxnSpPr>
            <p:cNvPr id="89" name="Straight Connector 88"/>
            <p:cNvCxnSpPr/>
            <p:nvPr/>
          </p:nvCxnSpPr>
          <p:spPr bwMode="auto">
            <a:xfrm>
              <a:off x="2027625" y="1847275"/>
              <a:ext cx="0" cy="1162791"/>
            </a:xfrm>
            <a:prstGeom prst="line">
              <a:avLst/>
            </a:prstGeom>
            <a:solidFill>
              <a:srgbClr val="00529B"/>
            </a:solidFill>
            <a:ln w="12700" cap="flat" cmpd="sng" algn="ctr">
              <a:solidFill>
                <a:schemeClr val="tx1"/>
              </a:solidFill>
              <a:prstDash val="solid"/>
              <a:round/>
              <a:headEnd type="none" w="med" len="med"/>
              <a:tailEnd type="none" w="lg" len="lg"/>
            </a:ln>
            <a:effectLst/>
          </p:spPr>
        </p:cxnSp>
      </p:grpSp>
      <p:grpSp>
        <p:nvGrpSpPr>
          <p:cNvPr id="64" name="Group 63"/>
          <p:cNvGrpSpPr/>
          <p:nvPr/>
        </p:nvGrpSpPr>
        <p:grpSpPr>
          <a:xfrm>
            <a:off x="4160762" y="2514851"/>
            <a:ext cx="1536096" cy="3128532"/>
            <a:chOff x="2636762" y="2255539"/>
            <a:chExt cx="1536096" cy="3128532"/>
          </a:xfrm>
        </p:grpSpPr>
        <p:sp>
          <p:nvSpPr>
            <p:cNvPr id="91" name="Content Placeholder 2"/>
            <p:cNvSpPr txBox="1">
              <a:spLocks/>
            </p:cNvSpPr>
            <p:nvPr/>
          </p:nvSpPr>
          <p:spPr bwMode="gray">
            <a:xfrm>
              <a:off x="2636762" y="4706963"/>
              <a:ext cx="1518085" cy="67710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Alpha Update </a:t>
              </a:r>
              <a:r>
                <a:rPr lang="en-US" sz="1100" kern="0" dirty="0">
                  <a:solidFill>
                    <a:srgbClr val="000000"/>
                  </a:solidFill>
                  <a:latin typeface="Arial"/>
                  <a:ea typeface="Arial Unicode MS"/>
                  <a:cs typeface="Arial Unicode MS"/>
                </a:rPr>
                <a:t>Presenting early stage direction; demonstrate progress </a:t>
              </a:r>
              <a:endParaRPr lang="en-US" sz="1100" kern="0" dirty="0">
                <a:solidFill>
                  <a:srgbClr val="00B050"/>
                </a:solidFill>
                <a:latin typeface="Arial"/>
                <a:ea typeface="Arial Unicode MS"/>
                <a:cs typeface="Arial Unicode MS"/>
              </a:endParaRPr>
            </a:p>
          </p:txBody>
        </p:sp>
        <p:cxnSp>
          <p:nvCxnSpPr>
            <p:cNvPr id="92" name="Straight Connector 91"/>
            <p:cNvCxnSpPr/>
            <p:nvPr/>
          </p:nvCxnSpPr>
          <p:spPr bwMode="auto">
            <a:xfrm>
              <a:off x="3151260" y="4491755"/>
              <a:ext cx="0" cy="18288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93" name="Content Placeholder 2"/>
            <p:cNvSpPr txBox="1">
              <a:spLocks/>
            </p:cNvSpPr>
            <p:nvPr/>
          </p:nvSpPr>
          <p:spPr bwMode="gray">
            <a:xfrm>
              <a:off x="2808468" y="2255539"/>
              <a:ext cx="1364390" cy="507831"/>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Feedback </a:t>
              </a:r>
              <a:br>
                <a:rPr lang="en-US" sz="1100" b="1"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Gaining directional validation </a:t>
              </a:r>
              <a:endParaRPr lang="en-US" sz="1100" kern="0" dirty="0">
                <a:solidFill>
                  <a:srgbClr val="00B050"/>
                </a:solidFill>
                <a:latin typeface="Arial"/>
                <a:ea typeface="Arial Unicode MS"/>
                <a:cs typeface="Arial Unicode MS"/>
              </a:endParaRPr>
            </a:p>
          </p:txBody>
        </p:sp>
        <p:cxnSp>
          <p:nvCxnSpPr>
            <p:cNvPr id="94" name="Straight Connector 93"/>
            <p:cNvCxnSpPr/>
            <p:nvPr/>
          </p:nvCxnSpPr>
          <p:spPr bwMode="auto">
            <a:xfrm>
              <a:off x="3155793" y="2826201"/>
              <a:ext cx="0" cy="192024"/>
            </a:xfrm>
            <a:prstGeom prst="line">
              <a:avLst/>
            </a:prstGeom>
            <a:solidFill>
              <a:srgbClr val="00529B"/>
            </a:solidFill>
            <a:ln w="12700" cap="flat" cmpd="sng" algn="ctr">
              <a:solidFill>
                <a:schemeClr val="tx1"/>
              </a:solidFill>
              <a:prstDash val="solid"/>
              <a:round/>
              <a:headEnd type="none" w="med" len="med"/>
              <a:tailEnd type="none" w="lg" len="lg"/>
            </a:ln>
            <a:effectLst/>
          </p:spPr>
        </p:cxnSp>
      </p:grpSp>
      <p:grpSp>
        <p:nvGrpSpPr>
          <p:cNvPr id="65" name="Group 64"/>
          <p:cNvGrpSpPr/>
          <p:nvPr/>
        </p:nvGrpSpPr>
        <p:grpSpPr>
          <a:xfrm>
            <a:off x="5969005" y="2514851"/>
            <a:ext cx="1446157" cy="3297808"/>
            <a:chOff x="4445004" y="2255539"/>
            <a:chExt cx="1446157" cy="3297808"/>
          </a:xfrm>
        </p:grpSpPr>
        <p:cxnSp>
          <p:nvCxnSpPr>
            <p:cNvPr id="96" name="Straight Connector 95"/>
            <p:cNvCxnSpPr/>
            <p:nvPr/>
          </p:nvCxnSpPr>
          <p:spPr bwMode="auto">
            <a:xfrm>
              <a:off x="5045886" y="4491755"/>
              <a:ext cx="0" cy="18288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97" name="Content Placeholder 2"/>
            <p:cNvSpPr txBox="1">
              <a:spLocks/>
            </p:cNvSpPr>
            <p:nvPr/>
          </p:nvSpPr>
          <p:spPr bwMode="gray">
            <a:xfrm>
              <a:off x="4579081" y="2255539"/>
              <a:ext cx="1312080" cy="507831"/>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Message Testing</a:t>
              </a:r>
              <a:br>
                <a:rPr lang="en-US" sz="1100" b="1"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Insuring market resonance </a:t>
              </a:r>
              <a:endParaRPr lang="en-US" sz="1100" kern="0" dirty="0">
                <a:solidFill>
                  <a:srgbClr val="00B050"/>
                </a:solidFill>
                <a:latin typeface="Arial"/>
                <a:ea typeface="Arial Unicode MS"/>
                <a:cs typeface="Arial Unicode MS"/>
              </a:endParaRPr>
            </a:p>
          </p:txBody>
        </p:sp>
        <p:sp>
          <p:nvSpPr>
            <p:cNvPr id="98" name="Content Placeholder 2"/>
            <p:cNvSpPr txBox="1">
              <a:spLocks/>
            </p:cNvSpPr>
            <p:nvPr/>
          </p:nvSpPr>
          <p:spPr bwMode="gray">
            <a:xfrm>
              <a:off x="4445004" y="4706961"/>
              <a:ext cx="1396999" cy="846386"/>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Pre-Launch Feedback </a:t>
              </a:r>
              <a:r>
                <a:rPr lang="en-US" sz="1100" kern="0" dirty="0">
                  <a:solidFill>
                    <a:srgbClr val="000000"/>
                  </a:solidFill>
                  <a:latin typeface="Arial"/>
                  <a:ea typeface="Arial Unicode MS"/>
                  <a:cs typeface="Arial Unicode MS"/>
                </a:rPr>
                <a:t>Especially for “Tier 1” analysts – insure “no surprises” with analysts </a:t>
              </a:r>
              <a:endParaRPr lang="en-US" sz="1100" kern="0" dirty="0">
                <a:solidFill>
                  <a:srgbClr val="00B050"/>
                </a:solidFill>
                <a:latin typeface="Arial"/>
                <a:ea typeface="Arial Unicode MS"/>
                <a:cs typeface="Arial Unicode MS"/>
              </a:endParaRPr>
            </a:p>
          </p:txBody>
        </p:sp>
        <p:cxnSp>
          <p:nvCxnSpPr>
            <p:cNvPr id="99" name="Straight Connector 98"/>
            <p:cNvCxnSpPr/>
            <p:nvPr/>
          </p:nvCxnSpPr>
          <p:spPr bwMode="auto">
            <a:xfrm>
              <a:off x="5052721" y="2835345"/>
              <a:ext cx="0" cy="182880"/>
            </a:xfrm>
            <a:prstGeom prst="line">
              <a:avLst/>
            </a:prstGeom>
            <a:solidFill>
              <a:srgbClr val="00529B"/>
            </a:solidFill>
            <a:ln w="12700" cap="flat" cmpd="sng" algn="ctr">
              <a:solidFill>
                <a:schemeClr val="tx1"/>
              </a:solidFill>
              <a:prstDash val="solid"/>
              <a:round/>
              <a:headEnd type="none" w="med" len="med"/>
              <a:tailEnd type="none" w="lg" len="lg"/>
            </a:ln>
            <a:effectLst/>
          </p:spPr>
        </p:cxnSp>
      </p:grpSp>
      <p:sp>
        <p:nvSpPr>
          <p:cNvPr id="105" name="TextBox 104"/>
          <p:cNvSpPr txBox="1"/>
          <p:nvPr/>
        </p:nvSpPr>
        <p:spPr>
          <a:xfrm rot="5400000">
            <a:off x="8773779" y="4099815"/>
            <a:ext cx="3542227" cy="246221"/>
          </a:xfrm>
          <a:prstGeom prst="rect">
            <a:avLst/>
          </a:prstGeom>
          <a:noFill/>
        </p:spPr>
        <p:txBody>
          <a:bodyPr wrap="square" lIns="0" tIns="0" rIns="0" bIns="0" rtlCol="0">
            <a:spAutoFit/>
          </a:bodyPr>
          <a:lstStyle/>
          <a:p>
            <a:pPr eaLnBrk="1" hangingPunct="1">
              <a:lnSpc>
                <a:spcPct val="100000"/>
              </a:lnSpc>
              <a:spcBef>
                <a:spcPct val="50000"/>
              </a:spcBef>
              <a:spcAft>
                <a:spcPct val="0"/>
              </a:spcAft>
            </a:pPr>
            <a:r>
              <a:rPr lang="en-US" sz="1600" b="1" dirty="0">
                <a:solidFill>
                  <a:srgbClr val="000000">
                    <a:lumMod val="50000"/>
                    <a:lumOff val="50000"/>
                  </a:srgbClr>
                </a:solidFill>
                <a:latin typeface="Arial" pitchFamily="34" charset="0"/>
              </a:rPr>
              <a:t>Continues for Each Major Revision</a:t>
            </a:r>
          </a:p>
        </p:txBody>
      </p:sp>
      <p:grpSp>
        <p:nvGrpSpPr>
          <p:cNvPr id="71" name="Group 70"/>
          <p:cNvGrpSpPr/>
          <p:nvPr/>
        </p:nvGrpSpPr>
        <p:grpSpPr>
          <a:xfrm>
            <a:off x="7543729" y="4751068"/>
            <a:ext cx="777796" cy="723040"/>
            <a:chOff x="6019729" y="4491756"/>
            <a:chExt cx="777796" cy="723040"/>
          </a:xfrm>
        </p:grpSpPr>
        <p:cxnSp>
          <p:nvCxnSpPr>
            <p:cNvPr id="107" name="Straight Connector 106"/>
            <p:cNvCxnSpPr/>
            <p:nvPr/>
          </p:nvCxnSpPr>
          <p:spPr bwMode="auto">
            <a:xfrm>
              <a:off x="6282281" y="4491756"/>
              <a:ext cx="0" cy="178109"/>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108" name="Content Placeholder 2"/>
            <p:cNvSpPr txBox="1">
              <a:spLocks/>
            </p:cNvSpPr>
            <p:nvPr/>
          </p:nvSpPr>
          <p:spPr bwMode="gray">
            <a:xfrm>
              <a:off x="6019729" y="4706965"/>
              <a:ext cx="777796" cy="507831"/>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FFC00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Release </a:t>
              </a:r>
              <a:r>
                <a:rPr lang="en-US" sz="1100" kern="0" dirty="0">
                  <a:solidFill>
                    <a:srgbClr val="000000"/>
                  </a:solidFill>
                  <a:latin typeface="Arial"/>
                  <a:ea typeface="Arial Unicode MS"/>
                  <a:cs typeface="Arial Unicode MS"/>
                </a:rPr>
                <a:t>Analyst Briefing </a:t>
              </a:r>
              <a:endParaRPr lang="en-US" sz="1100" kern="0" dirty="0">
                <a:solidFill>
                  <a:srgbClr val="FFC000"/>
                </a:solidFill>
                <a:latin typeface="Arial"/>
                <a:ea typeface="Arial Unicode MS"/>
                <a:cs typeface="Arial Unicode MS"/>
              </a:endParaRPr>
            </a:p>
          </p:txBody>
        </p:sp>
      </p:grpSp>
      <p:sp>
        <p:nvSpPr>
          <p:cNvPr id="110" name="Content Placeholder 2"/>
          <p:cNvSpPr txBox="1">
            <a:spLocks/>
          </p:cNvSpPr>
          <p:nvPr/>
        </p:nvSpPr>
        <p:spPr bwMode="gray">
          <a:xfrm>
            <a:off x="8025055" y="2372601"/>
            <a:ext cx="1599465" cy="67710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Sales Deal Coaching </a:t>
            </a:r>
            <a:br>
              <a:rPr lang="en-US" sz="1100" b="1"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Sales Listen-in Inquiry </a:t>
            </a:r>
            <a:br>
              <a:rPr lang="en-US" sz="1100"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Ion how to handle objections </a:t>
            </a:r>
            <a:endParaRPr lang="en-US" sz="1100" kern="0" dirty="0">
              <a:solidFill>
                <a:srgbClr val="00B050"/>
              </a:solidFill>
              <a:latin typeface="Arial"/>
              <a:ea typeface="Arial Unicode MS"/>
              <a:cs typeface="Arial Unicode MS"/>
            </a:endParaRPr>
          </a:p>
        </p:txBody>
      </p:sp>
      <p:cxnSp>
        <p:nvCxnSpPr>
          <p:cNvPr id="111" name="Straight Connector 110"/>
          <p:cNvCxnSpPr/>
          <p:nvPr/>
        </p:nvCxnSpPr>
        <p:spPr bwMode="auto">
          <a:xfrm>
            <a:off x="7539658" y="2335708"/>
            <a:ext cx="0" cy="935527"/>
          </a:xfrm>
          <a:prstGeom prst="line">
            <a:avLst/>
          </a:prstGeom>
          <a:solidFill>
            <a:srgbClr val="00529B"/>
          </a:solidFill>
          <a:ln w="6350" cap="flat" cmpd="sng" algn="ctr">
            <a:solidFill>
              <a:schemeClr val="tx1"/>
            </a:solidFill>
            <a:prstDash val="solid"/>
            <a:round/>
            <a:headEnd type="none" w="med" len="med"/>
            <a:tailEnd type="none" w="lg" len="lg"/>
          </a:ln>
          <a:effectLst/>
        </p:spPr>
      </p:cxnSp>
      <p:sp>
        <p:nvSpPr>
          <p:cNvPr id="112" name="Content Placeholder 2"/>
          <p:cNvSpPr txBox="1">
            <a:spLocks/>
          </p:cNvSpPr>
          <p:nvPr/>
        </p:nvSpPr>
        <p:spPr bwMode="gray">
          <a:xfrm>
            <a:off x="6870098" y="1770812"/>
            <a:ext cx="1790526" cy="507831"/>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6E96D5"/>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Sales Training  </a:t>
            </a:r>
            <a:r>
              <a:rPr lang="en-US" sz="1100" kern="0" dirty="0">
                <a:solidFill>
                  <a:srgbClr val="000000"/>
                </a:solidFill>
                <a:latin typeface="Arial"/>
                <a:ea typeface="Arial Unicode MS"/>
                <a:cs typeface="Arial Unicode MS"/>
              </a:rPr>
              <a:t>Address final objections, risks, opportunities </a:t>
            </a:r>
            <a:r>
              <a:rPr lang="en-US" sz="1100" kern="0" dirty="0">
                <a:solidFill>
                  <a:srgbClr val="6E96D5"/>
                </a:solidFill>
                <a:latin typeface="Wingdings" charset="2"/>
                <a:ea typeface="Arial Unicode MS"/>
                <a:cs typeface="Wingdings" charset="2"/>
              </a:rPr>
              <a:t> </a:t>
            </a:r>
            <a:endParaRPr lang="en-US" sz="1100" kern="0" dirty="0">
              <a:solidFill>
                <a:srgbClr val="000000"/>
              </a:solidFill>
              <a:latin typeface="Arial"/>
              <a:ea typeface="Arial Unicode MS"/>
              <a:cs typeface="Arial Unicode MS"/>
            </a:endParaRPr>
          </a:p>
        </p:txBody>
      </p:sp>
      <p:cxnSp>
        <p:nvCxnSpPr>
          <p:cNvPr id="113" name="Straight Connector 112"/>
          <p:cNvCxnSpPr/>
          <p:nvPr/>
        </p:nvCxnSpPr>
        <p:spPr bwMode="auto">
          <a:xfrm>
            <a:off x="8703783" y="3094657"/>
            <a:ext cx="0" cy="18288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115" name="TextBox 114"/>
          <p:cNvSpPr txBox="1"/>
          <p:nvPr/>
        </p:nvSpPr>
        <p:spPr>
          <a:xfrm>
            <a:off x="6546037" y="1569820"/>
            <a:ext cx="2141418" cy="215444"/>
          </a:xfrm>
          <a:prstGeom prst="rect">
            <a:avLst/>
          </a:prstGeom>
          <a:noFill/>
        </p:spPr>
        <p:txBody>
          <a:bodyPr wrap="square" lIns="0" tIns="0" rIns="0" bIns="0" rtlCol="0">
            <a:noAutofit/>
          </a:bodyPr>
          <a:lstStyle/>
          <a:p>
            <a:pPr algn="l" eaLnBrk="1" hangingPunct="1">
              <a:lnSpc>
                <a:spcPct val="100000"/>
              </a:lnSpc>
              <a:spcBef>
                <a:spcPct val="50000"/>
              </a:spcBef>
              <a:spcAft>
                <a:spcPct val="0"/>
              </a:spcAft>
            </a:pPr>
            <a:r>
              <a:rPr lang="en-US" sz="1400" b="1" dirty="0">
                <a:solidFill>
                  <a:srgbClr val="00529B"/>
                </a:solidFill>
                <a:latin typeface="Arial" pitchFamily="34" charset="0"/>
              </a:rPr>
              <a:t>Part of Bid Support</a:t>
            </a:r>
          </a:p>
        </p:txBody>
      </p:sp>
      <p:grpSp>
        <p:nvGrpSpPr>
          <p:cNvPr id="74" name="Group 73"/>
          <p:cNvGrpSpPr/>
          <p:nvPr/>
        </p:nvGrpSpPr>
        <p:grpSpPr>
          <a:xfrm>
            <a:off x="8627808" y="1767087"/>
            <a:ext cx="1779987" cy="4045572"/>
            <a:chOff x="7103807" y="1507775"/>
            <a:chExt cx="1779987" cy="4045572"/>
          </a:xfrm>
        </p:grpSpPr>
        <p:sp>
          <p:nvSpPr>
            <p:cNvPr id="101" name="Content Placeholder 2"/>
            <p:cNvSpPr txBox="1">
              <a:spLocks/>
            </p:cNvSpPr>
            <p:nvPr/>
          </p:nvSpPr>
          <p:spPr bwMode="gray">
            <a:xfrm>
              <a:off x="7413116" y="1507775"/>
              <a:ext cx="1470678" cy="507831"/>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Feedback</a:t>
              </a:r>
              <a:r>
                <a:rPr lang="en-US" sz="1100" b="1" kern="0" dirty="0">
                  <a:solidFill>
                    <a:srgbClr val="00B050"/>
                  </a:solidFill>
                  <a:latin typeface="Arial"/>
                  <a:ea typeface="Arial Unicode MS"/>
                  <a:cs typeface="Arial Unicode MS"/>
                </a:rPr>
                <a:t> </a:t>
              </a:r>
              <a:r>
                <a:rPr lang="en-US" sz="1100" kern="0" dirty="0">
                  <a:solidFill>
                    <a:srgbClr val="000000"/>
                  </a:solidFill>
                  <a:latin typeface="Arial"/>
                  <a:ea typeface="Arial Unicode MS"/>
                  <a:cs typeface="Arial Unicode MS"/>
                </a:rPr>
                <a:t>Understand target customer feedback </a:t>
              </a:r>
              <a:endParaRPr lang="en-US" sz="1100" kern="0" dirty="0">
                <a:solidFill>
                  <a:srgbClr val="00B050"/>
                </a:solidFill>
                <a:latin typeface="Arial"/>
                <a:ea typeface="Arial Unicode MS"/>
                <a:cs typeface="Arial Unicode MS"/>
              </a:endParaRPr>
            </a:p>
          </p:txBody>
        </p:sp>
        <p:cxnSp>
          <p:nvCxnSpPr>
            <p:cNvPr id="103" name="Straight Connector 102"/>
            <p:cNvCxnSpPr/>
            <p:nvPr/>
          </p:nvCxnSpPr>
          <p:spPr bwMode="auto">
            <a:xfrm>
              <a:off x="7646306" y="4491755"/>
              <a:ext cx="0" cy="18288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104" name="Content Placeholder 2"/>
            <p:cNvSpPr txBox="1">
              <a:spLocks/>
            </p:cNvSpPr>
            <p:nvPr/>
          </p:nvSpPr>
          <p:spPr bwMode="gray">
            <a:xfrm>
              <a:off x="7103807" y="4706961"/>
              <a:ext cx="1728838" cy="846386"/>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indent="-347663" algn="l" eaLnBrk="1" hangingPunct="1">
                <a:lnSpc>
                  <a:spcPct val="100000"/>
                </a:lnSpc>
                <a:spcBef>
                  <a:spcPts val="0"/>
                </a:spcBef>
                <a:spcAft>
                  <a:spcPct val="0"/>
                </a:spcAft>
                <a:buClr>
                  <a:srgbClr val="00529B"/>
                </a:buClr>
                <a:defRPr/>
              </a:pPr>
              <a:r>
                <a:rPr lang="en-US" sz="1100" kern="0" dirty="0">
                  <a:solidFill>
                    <a:srgbClr val="00B050"/>
                  </a:solidFill>
                  <a:latin typeface="Wingdings" charset="2"/>
                  <a:ea typeface="Arial Unicode MS"/>
                  <a:cs typeface="Wingdings" charset="2"/>
                </a:rPr>
                <a:t>n</a:t>
              </a:r>
              <a:r>
                <a:rPr lang="en-US" sz="1100" kern="0" dirty="0">
                  <a:solidFill>
                    <a:srgbClr val="00B050"/>
                  </a:solidFill>
                  <a:latin typeface="Arial"/>
                  <a:ea typeface="Arial Unicode MS"/>
                  <a:cs typeface="Arial Unicode MS"/>
                </a:rPr>
                <a:t> </a:t>
              </a:r>
              <a:r>
                <a:rPr lang="en-US" sz="1100" b="1" kern="0" dirty="0">
                  <a:solidFill>
                    <a:srgbClr val="000000"/>
                  </a:solidFill>
                  <a:latin typeface="Arial"/>
                  <a:ea typeface="Arial Unicode MS"/>
                  <a:cs typeface="Arial Unicode MS"/>
                </a:rPr>
                <a:t>Ongoing </a:t>
              </a:r>
              <a:br>
                <a:rPr lang="en-US" sz="1100" b="1"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Update analysts </a:t>
              </a:r>
              <a:br>
                <a:rPr lang="en-US" sz="1100"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on wins, customer </a:t>
              </a:r>
              <a:br>
                <a:rPr lang="en-US" sz="1100" kern="0" dirty="0">
                  <a:solidFill>
                    <a:srgbClr val="000000"/>
                  </a:solidFill>
                  <a:latin typeface="Arial"/>
                  <a:ea typeface="Arial Unicode MS"/>
                  <a:cs typeface="Arial Unicode MS"/>
                </a:rPr>
              </a:br>
              <a:r>
                <a:rPr lang="en-US" sz="1100" kern="0" dirty="0">
                  <a:solidFill>
                    <a:srgbClr val="000000"/>
                  </a:solidFill>
                  <a:latin typeface="Arial"/>
                  <a:ea typeface="Arial Unicode MS"/>
                  <a:cs typeface="Arial Unicode MS"/>
                </a:rPr>
                <a:t>feedback and even eventually, retirement </a:t>
              </a:r>
              <a:endParaRPr lang="en-US" sz="1100" kern="0" dirty="0">
                <a:solidFill>
                  <a:srgbClr val="00B050"/>
                </a:solidFill>
                <a:latin typeface="Arial"/>
                <a:ea typeface="Arial Unicode MS"/>
                <a:cs typeface="Arial Unicode MS"/>
              </a:endParaRPr>
            </a:p>
          </p:txBody>
        </p:sp>
        <p:cxnSp>
          <p:nvCxnSpPr>
            <p:cNvPr id="116" name="Straight Connector 115"/>
            <p:cNvCxnSpPr/>
            <p:nvPr/>
          </p:nvCxnSpPr>
          <p:spPr bwMode="auto">
            <a:xfrm>
              <a:off x="8101936" y="2076393"/>
              <a:ext cx="0" cy="941832"/>
            </a:xfrm>
            <a:prstGeom prst="line">
              <a:avLst/>
            </a:prstGeom>
            <a:solidFill>
              <a:srgbClr val="00529B"/>
            </a:solidFill>
            <a:ln w="12700" cap="flat" cmpd="sng" algn="ctr">
              <a:solidFill>
                <a:schemeClr val="tx1"/>
              </a:solidFill>
              <a:prstDash val="solid"/>
              <a:round/>
              <a:headEnd type="none" w="med" len="med"/>
              <a:tailEnd type="none" w="lg" len="lg"/>
            </a:ln>
            <a:effectLst/>
          </p:spPr>
        </p:cxnSp>
      </p:grpSp>
      <p:sp>
        <p:nvSpPr>
          <p:cNvPr id="75" name="Text Box 15"/>
          <p:cNvSpPr txBox="1">
            <a:spLocks noChangeArrowheads="1"/>
          </p:cNvSpPr>
          <p:nvPr/>
        </p:nvSpPr>
        <p:spPr bwMode="auto">
          <a:xfrm>
            <a:off x="3117760" y="6008976"/>
            <a:ext cx="5871565" cy="430887"/>
          </a:xfrm>
          <a:prstGeom prst="rect">
            <a:avLst/>
          </a:prstGeom>
          <a:noFill/>
          <a:ln w="12700" algn="ctr">
            <a:noFill/>
            <a:miter lim="800000"/>
            <a:headEnd type="none" w="lg" len="lg"/>
            <a:tailEnd type="none" w="lg" len="lg"/>
          </a:ln>
        </p:spPr>
        <p:txBody>
          <a:bodyPr wrap="square" lIns="0" tIns="0" rIns="0" bIns="0">
            <a:spAutoFit/>
          </a:bodyPr>
          <a:lstStyle/>
          <a:p>
            <a:pPr algn="l" eaLnBrk="1" hangingPunct="1">
              <a:lnSpc>
                <a:spcPct val="100000"/>
              </a:lnSpc>
              <a:spcBef>
                <a:spcPts val="0"/>
              </a:spcBef>
              <a:spcAft>
                <a:spcPct val="0"/>
              </a:spcAft>
            </a:pPr>
            <a:r>
              <a:rPr lang="en-US" sz="1400" b="1" dirty="0">
                <a:solidFill>
                  <a:srgbClr val="000000"/>
                </a:solidFill>
                <a:latin typeface="Arial" pitchFamily="34" charset="0"/>
              </a:rPr>
              <a:t>Outbound – </a:t>
            </a:r>
            <a:r>
              <a:rPr lang="en-US" sz="1400" dirty="0">
                <a:solidFill>
                  <a:srgbClr val="000000"/>
                </a:solidFill>
                <a:latin typeface="Arial" pitchFamily="34" charset="0"/>
              </a:rPr>
              <a:t>Communicating to analysts to insure they understand your company, its products and your successes</a:t>
            </a:r>
            <a:endParaRPr lang="en-US" sz="1400" u="sng" dirty="0">
              <a:solidFill>
                <a:srgbClr val="000000"/>
              </a:solidFill>
              <a:latin typeface="Arial" pitchFamily="34" charset="0"/>
            </a:endParaRPr>
          </a:p>
        </p:txBody>
      </p:sp>
    </p:spTree>
    <p:extLst>
      <p:ext uri="{BB962C8B-B14F-4D97-AF65-F5344CB8AC3E}">
        <p14:creationId xmlns:p14="http://schemas.microsoft.com/office/powerpoint/2010/main" val="14277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ppt_x"/>
                                          </p:val>
                                        </p:tav>
                                        <p:tav tm="100000">
                                          <p:val>
                                            <p:strVal val="#ppt_x"/>
                                          </p:val>
                                        </p:tav>
                                      </p:tavLst>
                                    </p:anim>
                                    <p:anim calcmode="lin" valueType="num">
                                      <p:cBhvr additive="base">
                                        <p:cTn id="3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ppt_x"/>
                                          </p:val>
                                        </p:tav>
                                        <p:tav tm="100000">
                                          <p:val>
                                            <p:strVal val="#ppt_x"/>
                                          </p:val>
                                        </p:tav>
                                      </p:tavLst>
                                    </p:anim>
                                    <p:anim calcmode="lin" valueType="num">
                                      <p:cBhvr additive="base">
                                        <p:cTn id="3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additive="base">
                                        <p:cTn id="43" dur="500" fill="hold"/>
                                        <p:tgtEl>
                                          <p:spTgt spid="111"/>
                                        </p:tgtEl>
                                        <p:attrNameLst>
                                          <p:attrName>ppt_x</p:attrName>
                                        </p:attrNameLst>
                                      </p:cBhvr>
                                      <p:tavLst>
                                        <p:tav tm="0">
                                          <p:val>
                                            <p:strVal val="#ppt_x"/>
                                          </p:val>
                                        </p:tav>
                                        <p:tav tm="100000">
                                          <p:val>
                                            <p:strVal val="#ppt_x"/>
                                          </p:val>
                                        </p:tav>
                                      </p:tavLst>
                                    </p:anim>
                                    <p:anim calcmode="lin" valueType="num">
                                      <p:cBhvr additive="base">
                                        <p:cTn id="44" dur="500" fill="hold"/>
                                        <p:tgtEl>
                                          <p:spTgt spid="1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additive="base">
                                        <p:cTn id="47" dur="500" fill="hold"/>
                                        <p:tgtEl>
                                          <p:spTgt spid="112"/>
                                        </p:tgtEl>
                                        <p:attrNameLst>
                                          <p:attrName>ppt_x</p:attrName>
                                        </p:attrNameLst>
                                      </p:cBhvr>
                                      <p:tavLst>
                                        <p:tav tm="0">
                                          <p:val>
                                            <p:strVal val="#ppt_x"/>
                                          </p:val>
                                        </p:tav>
                                        <p:tav tm="100000">
                                          <p:val>
                                            <p:strVal val="#ppt_x"/>
                                          </p:val>
                                        </p:tav>
                                      </p:tavLst>
                                    </p:anim>
                                    <p:anim calcmode="lin" valueType="num">
                                      <p:cBhvr additive="base">
                                        <p:cTn id="48" dur="500" fill="hold"/>
                                        <p:tgtEl>
                                          <p:spTgt spid="1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500" fill="hold"/>
                                        <p:tgtEl>
                                          <p:spTgt spid="110"/>
                                        </p:tgtEl>
                                        <p:attrNameLst>
                                          <p:attrName>ppt_x</p:attrName>
                                        </p:attrNameLst>
                                      </p:cBhvr>
                                      <p:tavLst>
                                        <p:tav tm="0">
                                          <p:val>
                                            <p:strVal val="#ppt_x"/>
                                          </p:val>
                                        </p:tav>
                                        <p:tav tm="100000">
                                          <p:val>
                                            <p:strVal val="#ppt_x"/>
                                          </p:val>
                                        </p:tav>
                                      </p:tavLst>
                                    </p:anim>
                                    <p:anim calcmode="lin" valueType="num">
                                      <p:cBhvr additive="base">
                                        <p:cTn id="52" dur="500" fill="hold"/>
                                        <p:tgtEl>
                                          <p:spTgt spid="11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anim calcmode="lin" valueType="num">
                                      <p:cBhvr additive="base">
                                        <p:cTn id="55" dur="500" fill="hold"/>
                                        <p:tgtEl>
                                          <p:spTgt spid="113"/>
                                        </p:tgtEl>
                                        <p:attrNameLst>
                                          <p:attrName>ppt_x</p:attrName>
                                        </p:attrNameLst>
                                      </p:cBhvr>
                                      <p:tavLst>
                                        <p:tav tm="0">
                                          <p:val>
                                            <p:strVal val="#ppt_x"/>
                                          </p:val>
                                        </p:tav>
                                        <p:tav tm="100000">
                                          <p:val>
                                            <p:strVal val="#ppt_x"/>
                                          </p:val>
                                        </p:tav>
                                      </p:tavLst>
                                    </p:anim>
                                    <p:anim calcmode="lin" valueType="num">
                                      <p:cBhvr additive="base">
                                        <p:cTn id="56" dur="500" fill="hold"/>
                                        <p:tgtEl>
                                          <p:spTgt spid="1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additive="base">
                                        <p:cTn id="59" dur="500" fill="hold"/>
                                        <p:tgtEl>
                                          <p:spTgt spid="115"/>
                                        </p:tgtEl>
                                        <p:attrNameLst>
                                          <p:attrName>ppt_x</p:attrName>
                                        </p:attrNameLst>
                                      </p:cBhvr>
                                      <p:tavLst>
                                        <p:tav tm="0">
                                          <p:val>
                                            <p:strVal val="#ppt_x"/>
                                          </p:val>
                                        </p:tav>
                                        <p:tav tm="100000">
                                          <p:val>
                                            <p:strVal val="#ppt_x"/>
                                          </p:val>
                                        </p:tav>
                                      </p:tavLst>
                                    </p:anim>
                                    <p:anim calcmode="lin" valueType="num">
                                      <p:cBhvr additive="base">
                                        <p:cTn id="6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10" grpId="0"/>
      <p:bldP spid="112" grpId="0"/>
      <p:bldP spid="1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a:t>Have Realistic Expectations About Analyst Coverage of Your Company</a:t>
            </a:r>
          </a:p>
        </p:txBody>
      </p:sp>
      <p:sp>
        <p:nvSpPr>
          <p:cNvPr id="10244" name="Rectangle 3"/>
          <p:cNvSpPr>
            <a:spLocks noGrp="1" noChangeArrowheads="1"/>
          </p:cNvSpPr>
          <p:nvPr>
            <p:ph type="body" idx="1"/>
          </p:nvPr>
        </p:nvSpPr>
        <p:spPr>
          <a:xfrm>
            <a:off x="510885" y="1210586"/>
            <a:ext cx="8305800" cy="1585779"/>
          </a:xfrm>
        </p:spPr>
        <p:txBody>
          <a:bodyPr/>
          <a:lstStyle/>
          <a:p>
            <a:pPr eaLnBrk="1" hangingPunct="1">
              <a:lnSpc>
                <a:spcPct val="90000"/>
              </a:lnSpc>
              <a:spcBef>
                <a:spcPct val="40000"/>
              </a:spcBef>
              <a:spcAft>
                <a:spcPct val="0"/>
              </a:spcAft>
              <a:buFont typeface="Times" pitchFamily="18" charset="0"/>
              <a:buNone/>
            </a:pPr>
            <a:r>
              <a:rPr lang="en-US" sz="2400" b="1" dirty="0">
                <a:solidFill>
                  <a:schemeClr val="accent1"/>
                </a:solidFill>
              </a:rPr>
              <a:t>Analysts influence your customer IT Buyers</a:t>
            </a:r>
            <a:endParaRPr lang="en-US" sz="24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pPr>
            <a:endParaRPr lang="en-US" sz="2000" dirty="0">
              <a:solidFill>
                <a:schemeClr val="accent1"/>
              </a:solidFill>
            </a:endParaRPr>
          </a:p>
          <a:p>
            <a:pPr eaLnBrk="1" hangingPunct="1">
              <a:lnSpc>
                <a:spcPct val="90000"/>
              </a:lnSpc>
              <a:spcAft>
                <a:spcPct val="0"/>
              </a:spcAft>
              <a:buNone/>
            </a:pPr>
            <a:endParaRPr lang="en-US" sz="2000" dirty="0">
              <a:solidFill>
                <a:schemeClr val="accent1"/>
              </a:solidFill>
            </a:endParaRPr>
          </a:p>
          <a:p>
            <a:pPr eaLnBrk="1" hangingPunct="1">
              <a:lnSpc>
                <a:spcPct val="90000"/>
              </a:lnSpc>
              <a:spcAft>
                <a:spcPct val="0"/>
              </a:spcAft>
              <a:buNone/>
            </a:pPr>
            <a:endParaRPr lang="en-US" sz="2000" dirty="0">
              <a:solidFill>
                <a:schemeClr val="accent1"/>
              </a:solidFill>
            </a:endParaRPr>
          </a:p>
          <a:p>
            <a:pPr eaLnBrk="1" hangingPunct="1">
              <a:lnSpc>
                <a:spcPct val="90000"/>
              </a:lnSpc>
              <a:spcAft>
                <a:spcPct val="0"/>
              </a:spcAft>
              <a:buNone/>
            </a:pPr>
            <a:endParaRPr lang="en-US" sz="2000" dirty="0">
              <a:solidFill>
                <a:schemeClr val="accent1"/>
              </a:solidFill>
            </a:endParaRPr>
          </a:p>
        </p:txBody>
      </p:sp>
      <p:sp>
        <p:nvSpPr>
          <p:cNvPr id="36" name="Footer Placeholder 3"/>
          <p:cNvSpPr>
            <a:spLocks noGrp="1"/>
          </p:cNvSpPr>
          <p:nvPr>
            <p:ph type="ftr" sz="quarter" idx="10"/>
          </p:nvPr>
        </p:nvSpPr>
        <p:spPr>
          <a:xfrm>
            <a:off x="5867400" y="6477000"/>
            <a:ext cx="457200" cy="228600"/>
          </a:xfrm>
          <a:noFill/>
        </p:spPr>
        <p:txBody>
          <a:bodyPr/>
          <a:lstStyle/>
          <a:p>
            <a:r>
              <a:rPr lang="en-US" dirty="0"/>
              <a:t> </a:t>
            </a:r>
            <a:fld id="{605438BD-2EFB-4755-AF3C-57D891F48191}" type="slidenum">
              <a:rPr lang="en-US"/>
              <a:pPr/>
              <a:t>11</a:t>
            </a:fld>
            <a:endParaRPr lang="en-US" dirty="0"/>
          </a:p>
        </p:txBody>
      </p:sp>
      <p:sp>
        <p:nvSpPr>
          <p:cNvPr id="6" name="Rectangle 3"/>
          <p:cNvSpPr txBox="1">
            <a:spLocks noChangeArrowheads="1"/>
          </p:cNvSpPr>
          <p:nvPr/>
        </p:nvSpPr>
        <p:spPr bwMode="gray">
          <a:xfrm>
            <a:off x="510885" y="2121763"/>
            <a:ext cx="8305800" cy="4453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l" eaLnBrk="1" hangingPunct="1">
              <a:spcBef>
                <a:spcPct val="55000"/>
              </a:spcBef>
              <a:spcAft>
                <a:spcPct val="0"/>
              </a:spcAft>
              <a:buClr>
                <a:srgbClr val="00529B"/>
              </a:buClr>
              <a:defRPr/>
            </a:pPr>
            <a:r>
              <a:rPr lang="en-US" b="1" kern="0" dirty="0">
                <a:solidFill>
                  <a:srgbClr val="00529B"/>
                </a:solidFill>
                <a:latin typeface="Arial"/>
                <a:ea typeface="Arial Unicode MS"/>
                <a:cs typeface="Arial Unicode MS"/>
              </a:rPr>
              <a:t>If analysts pan your product/service it’s one of two reasons:</a:t>
            </a:r>
          </a:p>
          <a:p>
            <a:pPr marL="347663" indent="-347663" algn="l" eaLnBrk="1" hangingPunct="1">
              <a:spcAft>
                <a:spcPct val="0"/>
              </a:spcAft>
              <a:buClr>
                <a:srgbClr val="00529B"/>
              </a:buClr>
              <a:buFont typeface="Times" pitchFamily="18" charset="0"/>
              <a:buChar char="•"/>
              <a:defRPr/>
            </a:pPr>
            <a:r>
              <a:rPr lang="en-US" kern="0" dirty="0">
                <a:solidFill>
                  <a:srgbClr val="00529B"/>
                </a:solidFill>
                <a:latin typeface="Arial"/>
                <a:ea typeface="Arial Unicode MS"/>
                <a:cs typeface="Arial Unicode MS"/>
              </a:rPr>
              <a:t>We don't get it. Give us briefings, demos and evidence such as references.</a:t>
            </a:r>
          </a:p>
          <a:p>
            <a:pPr marL="347663" indent="-347663" algn="l" eaLnBrk="1" hangingPunct="1">
              <a:spcAft>
                <a:spcPct val="0"/>
              </a:spcAft>
              <a:buClr>
                <a:srgbClr val="00529B"/>
              </a:buClr>
              <a:buFont typeface="Times" pitchFamily="18" charset="0"/>
              <a:buChar char="•"/>
              <a:defRPr/>
            </a:pPr>
            <a:r>
              <a:rPr lang="en-US" kern="0" dirty="0">
                <a:solidFill>
                  <a:srgbClr val="00529B"/>
                </a:solidFill>
                <a:latin typeface="Arial"/>
                <a:ea typeface="Arial Unicode MS"/>
                <a:cs typeface="Arial Unicode MS"/>
              </a:rPr>
              <a:t>We get it and think you don't. We will help you find the right message and the right audience for your solution because we think your current pitch is off-target. </a:t>
            </a:r>
            <a:endParaRPr lang="en-US" b="1" kern="0" dirty="0">
              <a:solidFill>
                <a:srgbClr val="00529B"/>
              </a:solidFill>
              <a:latin typeface="Arial"/>
              <a:ea typeface="Arial Unicode MS"/>
              <a:cs typeface="Arial Unicode MS"/>
            </a:endParaRPr>
          </a:p>
          <a:p>
            <a:pPr marL="347663" indent="-347663" algn="l" eaLnBrk="1" hangingPunct="1">
              <a:spcAft>
                <a:spcPct val="0"/>
              </a:spcAft>
              <a:buClr>
                <a:srgbClr val="00529B"/>
              </a:buClr>
              <a:buFont typeface="Times" pitchFamily="18" charset="0"/>
              <a:buChar char="•"/>
              <a:defRPr/>
            </a:pPr>
            <a:endParaRPr lang="en-US" sz="2000" kern="0" dirty="0">
              <a:solidFill>
                <a:srgbClr val="00529B"/>
              </a:solidFill>
              <a:latin typeface="Arial"/>
              <a:ea typeface="Arial Unicode MS"/>
              <a:cs typeface="Arial Unicode MS"/>
            </a:endParaRPr>
          </a:p>
          <a:p>
            <a:pPr marL="347663" indent="-347663" algn="l" eaLnBrk="1" hangingPunct="1">
              <a:spcAft>
                <a:spcPct val="0"/>
              </a:spcAft>
              <a:buClr>
                <a:srgbClr val="00529B"/>
              </a:buClr>
              <a:defRPr/>
            </a:pPr>
            <a:endParaRPr lang="en-US" sz="2000" kern="0" dirty="0">
              <a:solidFill>
                <a:srgbClr val="00529B"/>
              </a:solidFill>
              <a:latin typeface="Arial"/>
              <a:ea typeface="Arial Unicode MS"/>
              <a:cs typeface="Arial Unicode MS"/>
            </a:endParaRPr>
          </a:p>
          <a:p>
            <a:pPr marL="347663" indent="-347663" algn="l" eaLnBrk="1" hangingPunct="1">
              <a:spcAft>
                <a:spcPct val="0"/>
              </a:spcAft>
              <a:buClr>
                <a:srgbClr val="00529B"/>
              </a:buClr>
              <a:defRPr/>
            </a:pPr>
            <a:endParaRPr lang="en-US" sz="2000" kern="0" dirty="0">
              <a:solidFill>
                <a:srgbClr val="00529B"/>
              </a:solidFill>
              <a:latin typeface="Arial"/>
              <a:ea typeface="Arial Unicode MS"/>
              <a:cs typeface="Arial Unicode MS"/>
            </a:endParaRPr>
          </a:p>
          <a:p>
            <a:pPr marL="347663" indent="-347663" algn="l" eaLnBrk="1" hangingPunct="1">
              <a:spcAft>
                <a:spcPct val="0"/>
              </a:spcAft>
              <a:buClr>
                <a:srgbClr val="00529B"/>
              </a:buClr>
              <a:defRPr/>
            </a:pPr>
            <a:endParaRPr lang="en-US" sz="2000" kern="0" dirty="0">
              <a:solidFill>
                <a:srgbClr val="00529B"/>
              </a:solidFill>
              <a:latin typeface="Arial"/>
              <a:ea typeface="Arial Unicode MS"/>
              <a:cs typeface="Arial Unicode MS"/>
            </a:endParaRPr>
          </a:p>
        </p:txBody>
      </p:sp>
    </p:spTree>
    <p:extLst>
      <p:ext uri="{BB962C8B-B14F-4D97-AF65-F5344CB8AC3E}">
        <p14:creationId xmlns:p14="http://schemas.microsoft.com/office/powerpoint/2010/main" val="1182426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Sales-Focused Analyst Relations</a:t>
            </a:r>
          </a:p>
        </p:txBody>
      </p:sp>
    </p:spTree>
    <p:extLst>
      <p:ext uri="{BB962C8B-B14F-4D97-AF65-F5344CB8AC3E}">
        <p14:creationId xmlns:p14="http://schemas.microsoft.com/office/powerpoint/2010/main" val="11155337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5" descr="rese_154_imageband_man117043"/>
          <p:cNvPicPr>
            <a:picLocks noChangeAspect="1" noChangeArrowheads="1"/>
          </p:cNvPicPr>
          <p:nvPr/>
        </p:nvPicPr>
        <p:blipFill>
          <a:blip r:embed="rId2" cstate="print"/>
          <a:srcRect/>
          <a:stretch>
            <a:fillRect/>
          </a:stretch>
        </p:blipFill>
        <p:spPr bwMode="auto">
          <a:xfrm>
            <a:off x="7344365" y="1573826"/>
            <a:ext cx="1622367" cy="1620330"/>
          </a:xfrm>
          <a:prstGeom prst="rect">
            <a:avLst/>
          </a:prstGeom>
          <a:noFill/>
          <a:ln w="9525">
            <a:noFill/>
            <a:miter lim="800000"/>
            <a:headEnd/>
            <a:tailEnd/>
          </a:ln>
        </p:spPr>
      </p:pic>
      <p:sp>
        <p:nvSpPr>
          <p:cNvPr id="2" name="Title 1"/>
          <p:cNvSpPr>
            <a:spLocks noGrp="1"/>
          </p:cNvSpPr>
          <p:nvPr>
            <p:ph type="title"/>
          </p:nvPr>
        </p:nvSpPr>
        <p:spPr>
          <a:xfrm>
            <a:off x="426027" y="190501"/>
            <a:ext cx="11440391" cy="885825"/>
          </a:xfrm>
        </p:spPr>
        <p:txBody>
          <a:bodyPr/>
          <a:lstStyle/>
          <a:p>
            <a:r>
              <a:rPr lang="en-US" sz="2800" dirty="0"/>
              <a:t>Leverage Analysts to Enable Your Sales-force to Improve Sales Knowledge and Deal Win Rates</a:t>
            </a:r>
          </a:p>
        </p:txBody>
      </p:sp>
      <p:grpSp>
        <p:nvGrpSpPr>
          <p:cNvPr id="3" name="Group 18"/>
          <p:cNvGrpSpPr/>
          <p:nvPr/>
        </p:nvGrpSpPr>
        <p:grpSpPr>
          <a:xfrm>
            <a:off x="2139618" y="2681859"/>
            <a:ext cx="4764965" cy="3231058"/>
            <a:chOff x="935191" y="1682750"/>
            <a:chExt cx="6799109" cy="4481513"/>
          </a:xfrm>
        </p:grpSpPr>
        <p:sp>
          <p:nvSpPr>
            <p:cNvPr id="20" name="Freeform 20"/>
            <p:cNvSpPr>
              <a:spLocks/>
            </p:cNvSpPr>
            <p:nvPr/>
          </p:nvSpPr>
          <p:spPr bwMode="gray">
            <a:xfrm>
              <a:off x="2889250" y="1682750"/>
              <a:ext cx="2876550" cy="2235200"/>
            </a:xfrm>
            <a:custGeom>
              <a:avLst/>
              <a:gdLst/>
              <a:ahLst/>
              <a:cxnLst/>
              <a:rect l="l" t="t" r="r" b="b"/>
              <a:pathLst>
                <a:path w="2876550" h="2235200">
                  <a:moveTo>
                    <a:pt x="0" y="108760"/>
                  </a:moveTo>
                  <a:cubicBezTo>
                    <a:pt x="0" y="108760"/>
                    <a:pt x="0" y="108760"/>
                    <a:pt x="920115" y="108760"/>
                  </a:cubicBezTo>
                  <a:lnTo>
                    <a:pt x="920115" y="109538"/>
                  </a:lnTo>
                  <a:lnTo>
                    <a:pt x="424" y="109538"/>
                  </a:lnTo>
                  <a:close/>
                  <a:moveTo>
                    <a:pt x="2569018" y="0"/>
                  </a:moveTo>
                  <a:cubicBezTo>
                    <a:pt x="2569018" y="0"/>
                    <a:pt x="2569018" y="0"/>
                    <a:pt x="2876550" y="562550"/>
                  </a:cubicBezTo>
                  <a:cubicBezTo>
                    <a:pt x="2876550" y="562550"/>
                    <a:pt x="2876550" y="562550"/>
                    <a:pt x="2569018" y="1125101"/>
                  </a:cubicBezTo>
                  <a:cubicBezTo>
                    <a:pt x="2569018" y="1125101"/>
                    <a:pt x="2569018" y="1125101"/>
                    <a:pt x="2569018" y="1023842"/>
                  </a:cubicBezTo>
                  <a:cubicBezTo>
                    <a:pt x="1957704" y="1068846"/>
                    <a:pt x="1470154" y="1593893"/>
                    <a:pt x="1466403" y="2235200"/>
                  </a:cubicBezTo>
                  <a:cubicBezTo>
                    <a:pt x="1466403" y="2235200"/>
                    <a:pt x="1466403" y="2235200"/>
                    <a:pt x="1023857" y="1980177"/>
                  </a:cubicBezTo>
                  <a:cubicBezTo>
                    <a:pt x="1023857" y="1980177"/>
                    <a:pt x="1023857" y="1980177"/>
                    <a:pt x="577560" y="2235200"/>
                  </a:cubicBezTo>
                  <a:cubicBezTo>
                    <a:pt x="581108" y="1805910"/>
                    <a:pt x="705485" y="1410182"/>
                    <a:pt x="920115" y="1077345"/>
                  </a:cubicBezTo>
                  <a:lnTo>
                    <a:pt x="920115" y="1125538"/>
                  </a:lnTo>
                  <a:lnTo>
                    <a:pt x="1226502" y="563563"/>
                  </a:lnTo>
                  <a:lnTo>
                    <a:pt x="979243" y="108760"/>
                  </a:lnTo>
                  <a:cubicBezTo>
                    <a:pt x="1350567" y="108760"/>
                    <a:pt x="1862695" y="108760"/>
                    <a:pt x="2569018" y="108760"/>
                  </a:cubicBezTo>
                  <a:cubicBezTo>
                    <a:pt x="2569018" y="108760"/>
                    <a:pt x="2569018" y="108760"/>
                    <a:pt x="2569018" y="0"/>
                  </a:cubicBezTo>
                  <a:close/>
                </a:path>
              </a:pathLst>
            </a:custGeom>
            <a:solidFill>
              <a:srgbClr val="6E96D5"/>
            </a:solidFill>
            <a:ln w="19050" cap="flat" cmpd="sng">
              <a:solidFill>
                <a:schemeClr val="bg1"/>
              </a:solidFill>
              <a:prstDash val="solid"/>
              <a:miter lim="800000"/>
              <a:headEnd/>
              <a:tailEnd/>
            </a:ln>
            <a:effectLst/>
          </p:spPr>
          <p:txBody>
            <a:bodyPr wrap="none" anchor="ctr"/>
            <a:lstStyle/>
            <a:p>
              <a:pPr eaLnBrk="1" hangingPunct="1">
                <a:lnSpc>
                  <a:spcPct val="100000"/>
                </a:lnSpc>
                <a:spcBef>
                  <a:spcPct val="50000"/>
                </a:spcBef>
                <a:spcAft>
                  <a:spcPct val="0"/>
                </a:spcAft>
              </a:pPr>
              <a:endParaRPr lang="en-US" sz="2000" b="1" dirty="0">
                <a:solidFill>
                  <a:srgbClr val="000000"/>
                </a:solidFill>
                <a:latin typeface="Arial" pitchFamily="34" charset="0"/>
              </a:endParaRPr>
            </a:p>
          </p:txBody>
        </p:sp>
        <p:grpSp>
          <p:nvGrpSpPr>
            <p:cNvPr id="4" name="Group 7"/>
            <p:cNvGrpSpPr/>
            <p:nvPr/>
          </p:nvGrpSpPr>
          <p:grpSpPr>
            <a:xfrm>
              <a:off x="935191" y="1682750"/>
              <a:ext cx="3141510" cy="1517668"/>
              <a:chOff x="935191" y="1682750"/>
              <a:chExt cx="3141510" cy="1517668"/>
            </a:xfrm>
          </p:grpSpPr>
          <p:sp>
            <p:nvSpPr>
              <p:cNvPr id="32" name="Freeform 21"/>
              <p:cNvSpPr>
                <a:spLocks/>
              </p:cNvSpPr>
              <p:nvPr/>
            </p:nvSpPr>
            <p:spPr bwMode="gray">
              <a:xfrm>
                <a:off x="935191" y="1682750"/>
                <a:ext cx="3140556" cy="1125538"/>
              </a:xfrm>
              <a:custGeom>
                <a:avLst/>
                <a:gdLst>
                  <a:gd name="connsiteX0" fmla="*/ 2824644 w 3131031"/>
                  <a:gd name="connsiteY0" fmla="*/ 0 h 1125538"/>
                  <a:gd name="connsiteX1" fmla="*/ 3131031 w 3131031"/>
                  <a:gd name="connsiteY1" fmla="*/ 563563 h 1125538"/>
                  <a:gd name="connsiteX2" fmla="*/ 2824644 w 3131031"/>
                  <a:gd name="connsiteY2" fmla="*/ 1125538 h 1125538"/>
                  <a:gd name="connsiteX3" fmla="*/ 2824644 w 3131031"/>
                  <a:gd name="connsiteY3" fmla="*/ 1020763 h 1125538"/>
                  <a:gd name="connsiteX4" fmla="*/ 1173644 w 3131031"/>
                  <a:gd name="connsiteY4" fmla="*/ 1020763 h 1125538"/>
                  <a:gd name="connsiteX5" fmla="*/ 1179375 w 3131031"/>
                  <a:gd name="connsiteY5" fmla="*/ 1010383 h 1125538"/>
                  <a:gd name="connsiteX6" fmla="*/ 0 w 3131031"/>
                  <a:gd name="connsiteY6" fmla="*/ 1010383 h 1125538"/>
                  <a:gd name="connsiteX7" fmla="*/ 234195 w 3131031"/>
                  <a:gd name="connsiteY7" fmla="*/ 566899 h 1125538"/>
                  <a:gd name="connsiteX8" fmla="*/ 0 w 3131031"/>
                  <a:gd name="connsiteY8" fmla="*/ 123415 h 1125538"/>
                  <a:gd name="connsiteX9" fmla="*/ 1173644 w 3131031"/>
                  <a:gd name="connsiteY9" fmla="*/ 109538 h 1125538"/>
                  <a:gd name="connsiteX10" fmla="*/ 2824644 w 3131031"/>
                  <a:gd name="connsiteY10" fmla="*/ 109538 h 1125538"/>
                  <a:gd name="connsiteX11" fmla="*/ 2824644 w 3131031"/>
                  <a:gd name="connsiteY11" fmla="*/ 0 h 1125538"/>
                  <a:gd name="connsiteX0" fmla="*/ 2824644 w 3131031"/>
                  <a:gd name="connsiteY0" fmla="*/ 0 h 1125538"/>
                  <a:gd name="connsiteX1" fmla="*/ 3131031 w 3131031"/>
                  <a:gd name="connsiteY1" fmla="*/ 563563 h 1125538"/>
                  <a:gd name="connsiteX2" fmla="*/ 2824644 w 3131031"/>
                  <a:gd name="connsiteY2" fmla="*/ 1125538 h 1125538"/>
                  <a:gd name="connsiteX3" fmla="*/ 2824644 w 3131031"/>
                  <a:gd name="connsiteY3" fmla="*/ 1020763 h 1125538"/>
                  <a:gd name="connsiteX4" fmla="*/ 1173644 w 3131031"/>
                  <a:gd name="connsiteY4" fmla="*/ 1020763 h 1125538"/>
                  <a:gd name="connsiteX5" fmla="*/ 0 w 3131031"/>
                  <a:gd name="connsiteY5" fmla="*/ 1010383 h 1125538"/>
                  <a:gd name="connsiteX6" fmla="*/ 234195 w 3131031"/>
                  <a:gd name="connsiteY6" fmla="*/ 566899 h 1125538"/>
                  <a:gd name="connsiteX7" fmla="*/ 0 w 3131031"/>
                  <a:gd name="connsiteY7" fmla="*/ 123415 h 1125538"/>
                  <a:gd name="connsiteX8" fmla="*/ 1173644 w 3131031"/>
                  <a:gd name="connsiteY8" fmla="*/ 109538 h 1125538"/>
                  <a:gd name="connsiteX9" fmla="*/ 2824644 w 3131031"/>
                  <a:gd name="connsiteY9" fmla="*/ 109538 h 1125538"/>
                  <a:gd name="connsiteX10" fmla="*/ 2824644 w 3131031"/>
                  <a:gd name="connsiteY10" fmla="*/ 0 h 1125538"/>
                  <a:gd name="connsiteX0" fmla="*/ 2824644 w 3131031"/>
                  <a:gd name="connsiteY0" fmla="*/ 0 h 1125538"/>
                  <a:gd name="connsiteX1" fmla="*/ 3131031 w 3131031"/>
                  <a:gd name="connsiteY1" fmla="*/ 563563 h 1125538"/>
                  <a:gd name="connsiteX2" fmla="*/ 2824644 w 3131031"/>
                  <a:gd name="connsiteY2" fmla="*/ 1125538 h 1125538"/>
                  <a:gd name="connsiteX3" fmla="*/ 2824644 w 3131031"/>
                  <a:gd name="connsiteY3" fmla="*/ 1020763 h 1125538"/>
                  <a:gd name="connsiteX4" fmla="*/ 1173644 w 3131031"/>
                  <a:gd name="connsiteY4" fmla="*/ 1020763 h 1125538"/>
                  <a:gd name="connsiteX5" fmla="*/ 0 w 3131031"/>
                  <a:gd name="connsiteY5" fmla="*/ 1010383 h 1125538"/>
                  <a:gd name="connsiteX6" fmla="*/ 234195 w 3131031"/>
                  <a:gd name="connsiteY6" fmla="*/ 566899 h 1125538"/>
                  <a:gd name="connsiteX7" fmla="*/ 0 w 3131031"/>
                  <a:gd name="connsiteY7" fmla="*/ 109127 h 1125538"/>
                  <a:gd name="connsiteX8" fmla="*/ 1173644 w 3131031"/>
                  <a:gd name="connsiteY8" fmla="*/ 109538 h 1125538"/>
                  <a:gd name="connsiteX9" fmla="*/ 2824644 w 3131031"/>
                  <a:gd name="connsiteY9" fmla="*/ 109538 h 1125538"/>
                  <a:gd name="connsiteX10" fmla="*/ 2824644 w 3131031"/>
                  <a:gd name="connsiteY10" fmla="*/ 0 h 1125538"/>
                  <a:gd name="connsiteX0" fmla="*/ 2834169 w 3140556"/>
                  <a:gd name="connsiteY0" fmla="*/ 0 h 1125538"/>
                  <a:gd name="connsiteX1" fmla="*/ 3140556 w 3140556"/>
                  <a:gd name="connsiteY1" fmla="*/ 563563 h 1125538"/>
                  <a:gd name="connsiteX2" fmla="*/ 2834169 w 3140556"/>
                  <a:gd name="connsiteY2" fmla="*/ 1125538 h 1125538"/>
                  <a:gd name="connsiteX3" fmla="*/ 2834169 w 3140556"/>
                  <a:gd name="connsiteY3" fmla="*/ 1020763 h 1125538"/>
                  <a:gd name="connsiteX4" fmla="*/ 1183169 w 3140556"/>
                  <a:gd name="connsiteY4" fmla="*/ 1020763 h 1125538"/>
                  <a:gd name="connsiteX5" fmla="*/ 0 w 3140556"/>
                  <a:gd name="connsiteY5" fmla="*/ 1019908 h 1125538"/>
                  <a:gd name="connsiteX6" fmla="*/ 243720 w 3140556"/>
                  <a:gd name="connsiteY6" fmla="*/ 566899 h 1125538"/>
                  <a:gd name="connsiteX7" fmla="*/ 9525 w 3140556"/>
                  <a:gd name="connsiteY7" fmla="*/ 109127 h 1125538"/>
                  <a:gd name="connsiteX8" fmla="*/ 1183169 w 3140556"/>
                  <a:gd name="connsiteY8" fmla="*/ 109538 h 1125538"/>
                  <a:gd name="connsiteX9" fmla="*/ 2834169 w 3140556"/>
                  <a:gd name="connsiteY9" fmla="*/ 109538 h 1125538"/>
                  <a:gd name="connsiteX10" fmla="*/ 2834169 w 3140556"/>
                  <a:gd name="connsiteY10" fmla="*/ 0 h 1125538"/>
                  <a:gd name="connsiteX0" fmla="*/ 2834169 w 3140556"/>
                  <a:gd name="connsiteY0" fmla="*/ 0 h 1125538"/>
                  <a:gd name="connsiteX1" fmla="*/ 3140556 w 3140556"/>
                  <a:gd name="connsiteY1" fmla="*/ 563563 h 1125538"/>
                  <a:gd name="connsiteX2" fmla="*/ 2834169 w 3140556"/>
                  <a:gd name="connsiteY2" fmla="*/ 1125538 h 1125538"/>
                  <a:gd name="connsiteX3" fmla="*/ 2834169 w 3140556"/>
                  <a:gd name="connsiteY3" fmla="*/ 1020763 h 1125538"/>
                  <a:gd name="connsiteX4" fmla="*/ 0 w 3140556"/>
                  <a:gd name="connsiteY4" fmla="*/ 1019908 h 1125538"/>
                  <a:gd name="connsiteX5" fmla="*/ 243720 w 3140556"/>
                  <a:gd name="connsiteY5" fmla="*/ 566899 h 1125538"/>
                  <a:gd name="connsiteX6" fmla="*/ 9525 w 3140556"/>
                  <a:gd name="connsiteY6" fmla="*/ 109127 h 1125538"/>
                  <a:gd name="connsiteX7" fmla="*/ 1183169 w 3140556"/>
                  <a:gd name="connsiteY7" fmla="*/ 109538 h 1125538"/>
                  <a:gd name="connsiteX8" fmla="*/ 2834169 w 3140556"/>
                  <a:gd name="connsiteY8" fmla="*/ 109538 h 1125538"/>
                  <a:gd name="connsiteX9" fmla="*/ 2834169 w 3140556"/>
                  <a:gd name="connsiteY9" fmla="*/ 0 h 1125538"/>
                  <a:gd name="connsiteX0" fmla="*/ 2834169 w 3140556"/>
                  <a:gd name="connsiteY0" fmla="*/ 0 h 1125538"/>
                  <a:gd name="connsiteX1" fmla="*/ 3140556 w 3140556"/>
                  <a:gd name="connsiteY1" fmla="*/ 563563 h 1125538"/>
                  <a:gd name="connsiteX2" fmla="*/ 2834169 w 3140556"/>
                  <a:gd name="connsiteY2" fmla="*/ 1125538 h 1125538"/>
                  <a:gd name="connsiteX3" fmla="*/ 2834169 w 3140556"/>
                  <a:gd name="connsiteY3" fmla="*/ 1020763 h 1125538"/>
                  <a:gd name="connsiteX4" fmla="*/ 0 w 3140556"/>
                  <a:gd name="connsiteY4" fmla="*/ 1019908 h 1125538"/>
                  <a:gd name="connsiteX5" fmla="*/ 243720 w 3140556"/>
                  <a:gd name="connsiteY5" fmla="*/ 566899 h 1125538"/>
                  <a:gd name="connsiteX6" fmla="*/ 9525 w 3140556"/>
                  <a:gd name="connsiteY6" fmla="*/ 109127 h 1125538"/>
                  <a:gd name="connsiteX7" fmla="*/ 2834169 w 3140556"/>
                  <a:gd name="connsiteY7" fmla="*/ 109538 h 1125538"/>
                  <a:gd name="connsiteX8" fmla="*/ 2834169 w 3140556"/>
                  <a:gd name="connsiteY8"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556" h="1125538">
                    <a:moveTo>
                      <a:pt x="2834169" y="0"/>
                    </a:moveTo>
                    <a:lnTo>
                      <a:pt x="3140556" y="563563"/>
                    </a:lnTo>
                    <a:lnTo>
                      <a:pt x="2834169" y="1125538"/>
                    </a:lnTo>
                    <a:lnTo>
                      <a:pt x="2834169" y="1020763"/>
                    </a:lnTo>
                    <a:lnTo>
                      <a:pt x="0" y="1019908"/>
                    </a:lnTo>
                    <a:lnTo>
                      <a:pt x="243720" y="566899"/>
                    </a:lnTo>
                    <a:lnTo>
                      <a:pt x="9525" y="109127"/>
                    </a:lnTo>
                    <a:lnTo>
                      <a:pt x="2834169" y="109538"/>
                    </a:lnTo>
                    <a:lnTo>
                      <a:pt x="2834169" y="0"/>
                    </a:lnTo>
                    <a:close/>
                  </a:path>
                </a:pathLst>
              </a:custGeom>
              <a:solidFill>
                <a:srgbClr val="6E96D5"/>
              </a:solidFill>
              <a:ln w="19050" cap="flat" cmpd="sng">
                <a:solidFill>
                  <a:schemeClr val="bg1"/>
                </a:solidFill>
                <a:prstDash val="solid"/>
                <a:miter lim="800000"/>
                <a:headEnd/>
                <a:tailEnd/>
              </a:ln>
              <a:effectLst/>
            </p:spPr>
            <p:txBody>
              <a:bodyPr wrap="none" anchor="ctr"/>
              <a:lstStyle/>
              <a:p>
                <a:pPr eaLnBrk="1" hangingPunct="1">
                  <a:lnSpc>
                    <a:spcPct val="100000"/>
                  </a:lnSpc>
                  <a:spcBef>
                    <a:spcPct val="50000"/>
                  </a:spcBef>
                  <a:spcAft>
                    <a:spcPct val="0"/>
                  </a:spcAft>
                </a:pPr>
                <a:endParaRPr lang="en-US" sz="2000" b="1" dirty="0">
                  <a:solidFill>
                    <a:srgbClr val="000000"/>
                  </a:solidFill>
                  <a:latin typeface="Arial" pitchFamily="34" charset="0"/>
                </a:endParaRPr>
              </a:p>
            </p:txBody>
          </p:sp>
          <p:sp>
            <p:nvSpPr>
              <p:cNvPr id="33" name="Text Box 81"/>
              <p:cNvSpPr txBox="1">
                <a:spLocks noChangeArrowheads="1"/>
              </p:cNvSpPr>
              <p:nvPr/>
            </p:nvSpPr>
            <p:spPr bwMode="gray">
              <a:xfrm>
                <a:off x="1016287" y="1919749"/>
                <a:ext cx="3060414" cy="1280669"/>
              </a:xfrm>
              <a:prstGeom prst="rect">
                <a:avLst/>
              </a:prstGeom>
              <a:noFill/>
              <a:ln w="12700" algn="ctr">
                <a:noFill/>
                <a:miter lim="800000"/>
                <a:headEnd/>
                <a:tailEnd/>
              </a:ln>
              <a:effectLst/>
            </p:spPr>
            <p:txBody>
              <a:bodyPr wrap="square" tIns="91440" bIns="91440">
                <a:spAutoFit/>
              </a:bodyPr>
              <a:lstStyle/>
              <a:p>
                <a:pPr eaLnBrk="1" hangingPunct="1">
                  <a:lnSpc>
                    <a:spcPct val="100000"/>
                  </a:lnSpc>
                  <a:spcBef>
                    <a:spcPct val="50000"/>
                  </a:spcBef>
                  <a:spcAft>
                    <a:spcPct val="0"/>
                  </a:spcAft>
                </a:pPr>
                <a:r>
                  <a:rPr lang="en-US" sz="1600" b="1" dirty="0">
                    <a:solidFill>
                      <a:srgbClr val="FFFFFF"/>
                    </a:solidFill>
                    <a:latin typeface="Arial" pitchFamily="34" charset="0"/>
                  </a:rPr>
                  <a:t>Assemble Mobile Application Strategy Team</a:t>
                </a:r>
              </a:p>
            </p:txBody>
          </p:sp>
        </p:grpSp>
        <p:sp>
          <p:nvSpPr>
            <p:cNvPr id="22" name="Freeform 17"/>
            <p:cNvSpPr>
              <a:spLocks/>
            </p:cNvSpPr>
            <p:nvPr/>
          </p:nvSpPr>
          <p:spPr bwMode="gray">
            <a:xfrm>
              <a:off x="5559425" y="1792288"/>
              <a:ext cx="2174875" cy="2354262"/>
            </a:xfrm>
            <a:custGeom>
              <a:avLst/>
              <a:gdLst/>
              <a:ahLst/>
              <a:cxnLst>
                <a:cxn ang="0">
                  <a:pos x="0" y="243"/>
                </a:cxn>
                <a:cxn ang="0">
                  <a:pos x="315" y="544"/>
                </a:cxn>
                <a:cxn ang="0">
                  <a:pos x="288" y="544"/>
                </a:cxn>
                <a:cxn ang="0">
                  <a:pos x="434" y="628"/>
                </a:cxn>
                <a:cxn ang="0">
                  <a:pos x="580" y="544"/>
                </a:cxn>
                <a:cxn ang="0">
                  <a:pos x="552" y="544"/>
                </a:cxn>
                <a:cxn ang="0">
                  <a:pos x="0" y="0"/>
                </a:cxn>
                <a:cxn ang="0">
                  <a:pos x="66" y="121"/>
                </a:cxn>
                <a:cxn ang="0">
                  <a:pos x="0" y="243"/>
                </a:cxn>
              </a:cxnLst>
              <a:rect l="0" t="0" r="r" b="b"/>
              <a:pathLst>
                <a:path w="580" h="628">
                  <a:moveTo>
                    <a:pt x="0" y="243"/>
                  </a:moveTo>
                  <a:cubicBezTo>
                    <a:pt x="166" y="244"/>
                    <a:pt x="302" y="377"/>
                    <a:pt x="315" y="544"/>
                  </a:cubicBezTo>
                  <a:cubicBezTo>
                    <a:pt x="288" y="544"/>
                    <a:pt x="288" y="544"/>
                    <a:pt x="288" y="544"/>
                  </a:cubicBezTo>
                  <a:cubicBezTo>
                    <a:pt x="434" y="628"/>
                    <a:pt x="434" y="628"/>
                    <a:pt x="434" y="628"/>
                  </a:cubicBezTo>
                  <a:cubicBezTo>
                    <a:pt x="580" y="544"/>
                    <a:pt x="580" y="544"/>
                    <a:pt x="580" y="544"/>
                  </a:cubicBezTo>
                  <a:cubicBezTo>
                    <a:pt x="552" y="544"/>
                    <a:pt x="552" y="544"/>
                    <a:pt x="552" y="544"/>
                  </a:cubicBezTo>
                  <a:cubicBezTo>
                    <a:pt x="539" y="243"/>
                    <a:pt x="297" y="1"/>
                    <a:pt x="0" y="0"/>
                  </a:cubicBezTo>
                  <a:cubicBezTo>
                    <a:pt x="66" y="121"/>
                    <a:pt x="66" y="121"/>
                    <a:pt x="66" y="121"/>
                  </a:cubicBezTo>
                  <a:lnTo>
                    <a:pt x="0" y="243"/>
                  </a:lnTo>
                  <a:close/>
                </a:path>
              </a:pathLst>
            </a:custGeom>
            <a:solidFill>
              <a:srgbClr val="6E96D5"/>
            </a:solidFill>
            <a:ln w="19050" cap="flat" cmpd="sng">
              <a:solidFill>
                <a:schemeClr val="bg1"/>
              </a:solidFill>
              <a:prstDash val="solid"/>
              <a:miter lim="800000"/>
              <a:headEnd/>
              <a:tailEnd/>
            </a:ln>
            <a:effectLst/>
          </p:spPr>
          <p:txBody>
            <a:bodyPr wrap="none" anchor="ctr"/>
            <a:lstStyle/>
            <a:p>
              <a:pPr eaLnBrk="1" hangingPunct="1">
                <a:lnSpc>
                  <a:spcPct val="100000"/>
                </a:lnSpc>
                <a:spcBef>
                  <a:spcPct val="50000"/>
                </a:spcBef>
                <a:spcAft>
                  <a:spcPct val="0"/>
                </a:spcAft>
              </a:pPr>
              <a:endParaRPr lang="en-US" sz="2000" b="1" dirty="0">
                <a:solidFill>
                  <a:srgbClr val="000000"/>
                </a:solidFill>
                <a:latin typeface="Arial" pitchFamily="34" charset="0"/>
              </a:endParaRPr>
            </a:p>
          </p:txBody>
        </p:sp>
        <p:sp>
          <p:nvSpPr>
            <p:cNvPr id="23" name="Freeform 18"/>
            <p:cNvSpPr>
              <a:spLocks/>
            </p:cNvSpPr>
            <p:nvPr/>
          </p:nvSpPr>
          <p:spPr bwMode="gray">
            <a:xfrm>
              <a:off x="5334000" y="3933825"/>
              <a:ext cx="2298700" cy="2230438"/>
            </a:xfrm>
            <a:custGeom>
              <a:avLst/>
              <a:gdLst/>
              <a:ahLst/>
              <a:cxnLst>
                <a:cxn ang="0">
                  <a:pos x="376" y="0"/>
                </a:cxn>
                <a:cxn ang="0">
                  <a:pos x="81" y="323"/>
                </a:cxn>
                <a:cxn ang="0">
                  <a:pos x="81" y="296"/>
                </a:cxn>
                <a:cxn ang="0">
                  <a:pos x="0" y="446"/>
                </a:cxn>
                <a:cxn ang="0">
                  <a:pos x="81" y="595"/>
                </a:cxn>
                <a:cxn ang="0">
                  <a:pos x="81" y="566"/>
                </a:cxn>
                <a:cxn ang="0">
                  <a:pos x="613" y="0"/>
                </a:cxn>
                <a:cxn ang="0">
                  <a:pos x="494" y="68"/>
                </a:cxn>
                <a:cxn ang="0">
                  <a:pos x="376" y="0"/>
                </a:cxn>
              </a:cxnLst>
              <a:rect l="0" t="0" r="r" b="b"/>
              <a:pathLst>
                <a:path w="613" h="595">
                  <a:moveTo>
                    <a:pt x="376" y="0"/>
                  </a:moveTo>
                  <a:cubicBezTo>
                    <a:pt x="374" y="171"/>
                    <a:pt x="245" y="310"/>
                    <a:pt x="81" y="323"/>
                  </a:cubicBezTo>
                  <a:cubicBezTo>
                    <a:pt x="81" y="296"/>
                    <a:pt x="81" y="296"/>
                    <a:pt x="81" y="296"/>
                  </a:cubicBezTo>
                  <a:cubicBezTo>
                    <a:pt x="0" y="446"/>
                    <a:pt x="0" y="446"/>
                    <a:pt x="0" y="446"/>
                  </a:cubicBezTo>
                  <a:cubicBezTo>
                    <a:pt x="81" y="595"/>
                    <a:pt x="81" y="595"/>
                    <a:pt x="81" y="595"/>
                  </a:cubicBezTo>
                  <a:cubicBezTo>
                    <a:pt x="81" y="566"/>
                    <a:pt x="81" y="566"/>
                    <a:pt x="81" y="566"/>
                  </a:cubicBezTo>
                  <a:cubicBezTo>
                    <a:pt x="376" y="553"/>
                    <a:pt x="611" y="305"/>
                    <a:pt x="613" y="0"/>
                  </a:cubicBezTo>
                  <a:cubicBezTo>
                    <a:pt x="494" y="68"/>
                    <a:pt x="494" y="68"/>
                    <a:pt x="494" y="68"/>
                  </a:cubicBezTo>
                  <a:lnTo>
                    <a:pt x="376" y="0"/>
                  </a:lnTo>
                  <a:close/>
                </a:path>
              </a:pathLst>
            </a:custGeom>
            <a:solidFill>
              <a:srgbClr val="6E96D5"/>
            </a:solidFill>
            <a:ln w="19050" cap="flat" cmpd="sng">
              <a:solidFill>
                <a:schemeClr val="bg1"/>
              </a:solidFill>
              <a:prstDash val="solid"/>
              <a:miter lim="800000"/>
              <a:headEnd/>
              <a:tailEnd/>
            </a:ln>
            <a:effectLst/>
          </p:spPr>
          <p:txBody>
            <a:bodyPr wrap="none" anchor="ctr"/>
            <a:lstStyle/>
            <a:p>
              <a:pPr eaLnBrk="1" hangingPunct="1">
                <a:lnSpc>
                  <a:spcPct val="100000"/>
                </a:lnSpc>
                <a:spcBef>
                  <a:spcPct val="50000"/>
                </a:spcBef>
                <a:spcAft>
                  <a:spcPct val="0"/>
                </a:spcAft>
              </a:pPr>
              <a:endParaRPr lang="en-US" sz="2000" b="1" dirty="0">
                <a:solidFill>
                  <a:srgbClr val="000000"/>
                </a:solidFill>
                <a:latin typeface="Arial" pitchFamily="34" charset="0"/>
              </a:endParaRPr>
            </a:p>
          </p:txBody>
        </p:sp>
        <p:sp>
          <p:nvSpPr>
            <p:cNvPr id="24" name="Freeform 19"/>
            <p:cNvSpPr>
              <a:spLocks/>
            </p:cNvSpPr>
            <p:nvPr/>
          </p:nvSpPr>
          <p:spPr bwMode="gray">
            <a:xfrm>
              <a:off x="3362325" y="3705225"/>
              <a:ext cx="2178050" cy="2354263"/>
            </a:xfrm>
            <a:custGeom>
              <a:avLst/>
              <a:gdLst/>
              <a:ahLst/>
              <a:cxnLst>
                <a:cxn ang="0">
                  <a:pos x="581" y="385"/>
                </a:cxn>
                <a:cxn ang="0">
                  <a:pos x="266" y="84"/>
                </a:cxn>
                <a:cxn ang="0">
                  <a:pos x="293" y="84"/>
                </a:cxn>
                <a:cxn ang="0">
                  <a:pos x="147" y="0"/>
                </a:cxn>
                <a:cxn ang="0">
                  <a:pos x="0" y="84"/>
                </a:cxn>
                <a:cxn ang="0">
                  <a:pos x="29" y="84"/>
                </a:cxn>
                <a:cxn ang="0">
                  <a:pos x="581" y="628"/>
                </a:cxn>
                <a:cxn ang="0">
                  <a:pos x="515" y="507"/>
                </a:cxn>
                <a:cxn ang="0">
                  <a:pos x="581" y="385"/>
                </a:cxn>
              </a:cxnLst>
              <a:rect l="0" t="0" r="r" b="b"/>
              <a:pathLst>
                <a:path w="581" h="628">
                  <a:moveTo>
                    <a:pt x="581" y="385"/>
                  </a:moveTo>
                  <a:cubicBezTo>
                    <a:pt x="415" y="384"/>
                    <a:pt x="278" y="251"/>
                    <a:pt x="266" y="84"/>
                  </a:cubicBezTo>
                  <a:cubicBezTo>
                    <a:pt x="293" y="84"/>
                    <a:pt x="293" y="84"/>
                    <a:pt x="293" y="84"/>
                  </a:cubicBezTo>
                  <a:cubicBezTo>
                    <a:pt x="147" y="0"/>
                    <a:pt x="147" y="0"/>
                    <a:pt x="147" y="0"/>
                  </a:cubicBezTo>
                  <a:cubicBezTo>
                    <a:pt x="0" y="84"/>
                    <a:pt x="0" y="84"/>
                    <a:pt x="0" y="84"/>
                  </a:cubicBezTo>
                  <a:cubicBezTo>
                    <a:pt x="29" y="84"/>
                    <a:pt x="29" y="84"/>
                    <a:pt x="29" y="84"/>
                  </a:cubicBezTo>
                  <a:cubicBezTo>
                    <a:pt x="41" y="385"/>
                    <a:pt x="284" y="627"/>
                    <a:pt x="581" y="628"/>
                  </a:cubicBezTo>
                  <a:cubicBezTo>
                    <a:pt x="515" y="507"/>
                    <a:pt x="515" y="507"/>
                    <a:pt x="515" y="507"/>
                  </a:cubicBezTo>
                  <a:lnTo>
                    <a:pt x="581" y="385"/>
                  </a:lnTo>
                  <a:close/>
                </a:path>
              </a:pathLst>
            </a:custGeom>
            <a:solidFill>
              <a:srgbClr val="6E96D5"/>
            </a:solidFill>
            <a:ln w="19050" cap="flat" cmpd="sng">
              <a:solidFill>
                <a:schemeClr val="bg1"/>
              </a:solidFill>
              <a:prstDash val="solid"/>
              <a:miter lim="800000"/>
              <a:headEnd/>
              <a:tailEnd/>
            </a:ln>
            <a:effectLst/>
          </p:spPr>
          <p:txBody>
            <a:bodyPr wrap="none" anchor="ctr"/>
            <a:lstStyle/>
            <a:p>
              <a:pPr eaLnBrk="1" hangingPunct="1">
                <a:lnSpc>
                  <a:spcPct val="100000"/>
                </a:lnSpc>
                <a:spcBef>
                  <a:spcPct val="50000"/>
                </a:spcBef>
                <a:spcAft>
                  <a:spcPct val="0"/>
                </a:spcAft>
              </a:pPr>
              <a:endParaRPr lang="en-US" sz="2000" b="1" dirty="0">
                <a:solidFill>
                  <a:srgbClr val="000000"/>
                </a:solidFill>
                <a:latin typeface="Arial" pitchFamily="34" charset="0"/>
              </a:endParaRPr>
            </a:p>
          </p:txBody>
        </p:sp>
        <p:sp>
          <p:nvSpPr>
            <p:cNvPr id="25" name="Text Box 85"/>
            <p:cNvSpPr txBox="1">
              <a:spLocks noChangeArrowheads="1"/>
            </p:cNvSpPr>
            <p:nvPr/>
          </p:nvSpPr>
          <p:spPr bwMode="gray">
            <a:xfrm rot="19080000">
              <a:off x="4110592" y="2648560"/>
              <a:ext cx="1782506" cy="1181862"/>
            </a:xfrm>
            <a:prstGeom prst="rect">
              <a:avLst/>
            </a:prstGeom>
            <a:noFill/>
            <a:ln w="12700" algn="ctr">
              <a:noFill/>
              <a:miter lim="800000"/>
              <a:headEnd/>
              <a:tailEnd/>
            </a:ln>
            <a:effectLst/>
          </p:spPr>
          <p:txBody>
            <a:bodyPr spcFirstLastPara="1" tIns="91440" bIns="91440" numCol="1">
              <a:prstTxWarp prst="textArchUp">
                <a:avLst/>
              </a:prstTxWarp>
              <a:spAutoFit/>
            </a:bodyPr>
            <a:lstStyle/>
            <a:p>
              <a:pPr eaLnBrk="1" hangingPunct="1">
                <a:lnSpc>
                  <a:spcPct val="100000"/>
                </a:lnSpc>
                <a:spcBef>
                  <a:spcPct val="50000"/>
                </a:spcBef>
                <a:spcAft>
                  <a:spcPct val="0"/>
                </a:spcAft>
              </a:pPr>
              <a:r>
                <a:rPr lang="en-US" sz="1600" b="1" dirty="0">
                  <a:solidFill>
                    <a:srgbClr val="FFFFFF"/>
                  </a:solidFill>
                  <a:latin typeface="Arial" pitchFamily="34" charset="0"/>
                </a:rPr>
                <a:t>Assess</a:t>
              </a:r>
              <a:br>
                <a:rPr lang="en-US" sz="1600" b="1" dirty="0">
                  <a:solidFill>
                    <a:srgbClr val="FFFFFF"/>
                  </a:solidFill>
                  <a:latin typeface="Arial" pitchFamily="34" charset="0"/>
                </a:rPr>
              </a:br>
              <a:r>
                <a:rPr lang="en-US" sz="1600" b="1" dirty="0">
                  <a:solidFill>
                    <a:srgbClr val="FFFFFF"/>
                  </a:solidFill>
                  <a:latin typeface="Arial" pitchFamily="34" charset="0"/>
                </a:rPr>
                <a:t>Opportunities</a:t>
              </a:r>
            </a:p>
          </p:txBody>
        </p:sp>
        <p:grpSp>
          <p:nvGrpSpPr>
            <p:cNvPr id="5" name="Group 17"/>
            <p:cNvGrpSpPr/>
            <p:nvPr/>
          </p:nvGrpSpPr>
          <p:grpSpPr>
            <a:xfrm>
              <a:off x="935191" y="1682750"/>
              <a:ext cx="3141510" cy="1125538"/>
              <a:chOff x="935191" y="1682750"/>
              <a:chExt cx="3141510" cy="1125538"/>
            </a:xfrm>
            <a:solidFill>
              <a:schemeClr val="accent2"/>
            </a:solidFill>
          </p:grpSpPr>
          <p:sp>
            <p:nvSpPr>
              <p:cNvPr id="30" name="Freeform 21"/>
              <p:cNvSpPr>
                <a:spLocks/>
              </p:cNvSpPr>
              <p:nvPr/>
            </p:nvSpPr>
            <p:spPr bwMode="gray">
              <a:xfrm>
                <a:off x="935191" y="1682750"/>
                <a:ext cx="3140556" cy="1125538"/>
              </a:xfrm>
              <a:custGeom>
                <a:avLst/>
                <a:gdLst>
                  <a:gd name="connsiteX0" fmla="*/ 2824644 w 3131031"/>
                  <a:gd name="connsiteY0" fmla="*/ 0 h 1125538"/>
                  <a:gd name="connsiteX1" fmla="*/ 3131031 w 3131031"/>
                  <a:gd name="connsiteY1" fmla="*/ 563563 h 1125538"/>
                  <a:gd name="connsiteX2" fmla="*/ 2824644 w 3131031"/>
                  <a:gd name="connsiteY2" fmla="*/ 1125538 h 1125538"/>
                  <a:gd name="connsiteX3" fmla="*/ 2824644 w 3131031"/>
                  <a:gd name="connsiteY3" fmla="*/ 1020763 h 1125538"/>
                  <a:gd name="connsiteX4" fmla="*/ 1173644 w 3131031"/>
                  <a:gd name="connsiteY4" fmla="*/ 1020763 h 1125538"/>
                  <a:gd name="connsiteX5" fmla="*/ 1179375 w 3131031"/>
                  <a:gd name="connsiteY5" fmla="*/ 1010383 h 1125538"/>
                  <a:gd name="connsiteX6" fmla="*/ 0 w 3131031"/>
                  <a:gd name="connsiteY6" fmla="*/ 1010383 h 1125538"/>
                  <a:gd name="connsiteX7" fmla="*/ 234195 w 3131031"/>
                  <a:gd name="connsiteY7" fmla="*/ 566899 h 1125538"/>
                  <a:gd name="connsiteX8" fmla="*/ 0 w 3131031"/>
                  <a:gd name="connsiteY8" fmla="*/ 123415 h 1125538"/>
                  <a:gd name="connsiteX9" fmla="*/ 1173644 w 3131031"/>
                  <a:gd name="connsiteY9" fmla="*/ 109538 h 1125538"/>
                  <a:gd name="connsiteX10" fmla="*/ 2824644 w 3131031"/>
                  <a:gd name="connsiteY10" fmla="*/ 109538 h 1125538"/>
                  <a:gd name="connsiteX11" fmla="*/ 2824644 w 3131031"/>
                  <a:gd name="connsiteY11" fmla="*/ 0 h 1125538"/>
                  <a:gd name="connsiteX0" fmla="*/ 2824644 w 3131031"/>
                  <a:gd name="connsiteY0" fmla="*/ 0 h 1125538"/>
                  <a:gd name="connsiteX1" fmla="*/ 3131031 w 3131031"/>
                  <a:gd name="connsiteY1" fmla="*/ 563563 h 1125538"/>
                  <a:gd name="connsiteX2" fmla="*/ 2824644 w 3131031"/>
                  <a:gd name="connsiteY2" fmla="*/ 1125538 h 1125538"/>
                  <a:gd name="connsiteX3" fmla="*/ 2824644 w 3131031"/>
                  <a:gd name="connsiteY3" fmla="*/ 1020763 h 1125538"/>
                  <a:gd name="connsiteX4" fmla="*/ 1173644 w 3131031"/>
                  <a:gd name="connsiteY4" fmla="*/ 1020763 h 1125538"/>
                  <a:gd name="connsiteX5" fmla="*/ 0 w 3131031"/>
                  <a:gd name="connsiteY5" fmla="*/ 1010383 h 1125538"/>
                  <a:gd name="connsiteX6" fmla="*/ 234195 w 3131031"/>
                  <a:gd name="connsiteY6" fmla="*/ 566899 h 1125538"/>
                  <a:gd name="connsiteX7" fmla="*/ 0 w 3131031"/>
                  <a:gd name="connsiteY7" fmla="*/ 123415 h 1125538"/>
                  <a:gd name="connsiteX8" fmla="*/ 1173644 w 3131031"/>
                  <a:gd name="connsiteY8" fmla="*/ 109538 h 1125538"/>
                  <a:gd name="connsiteX9" fmla="*/ 2824644 w 3131031"/>
                  <a:gd name="connsiteY9" fmla="*/ 109538 h 1125538"/>
                  <a:gd name="connsiteX10" fmla="*/ 2824644 w 3131031"/>
                  <a:gd name="connsiteY10" fmla="*/ 0 h 1125538"/>
                  <a:gd name="connsiteX0" fmla="*/ 2824644 w 3131031"/>
                  <a:gd name="connsiteY0" fmla="*/ 0 h 1125538"/>
                  <a:gd name="connsiteX1" fmla="*/ 3131031 w 3131031"/>
                  <a:gd name="connsiteY1" fmla="*/ 563563 h 1125538"/>
                  <a:gd name="connsiteX2" fmla="*/ 2824644 w 3131031"/>
                  <a:gd name="connsiteY2" fmla="*/ 1125538 h 1125538"/>
                  <a:gd name="connsiteX3" fmla="*/ 2824644 w 3131031"/>
                  <a:gd name="connsiteY3" fmla="*/ 1020763 h 1125538"/>
                  <a:gd name="connsiteX4" fmla="*/ 1173644 w 3131031"/>
                  <a:gd name="connsiteY4" fmla="*/ 1020763 h 1125538"/>
                  <a:gd name="connsiteX5" fmla="*/ 0 w 3131031"/>
                  <a:gd name="connsiteY5" fmla="*/ 1010383 h 1125538"/>
                  <a:gd name="connsiteX6" fmla="*/ 234195 w 3131031"/>
                  <a:gd name="connsiteY6" fmla="*/ 566899 h 1125538"/>
                  <a:gd name="connsiteX7" fmla="*/ 0 w 3131031"/>
                  <a:gd name="connsiteY7" fmla="*/ 109127 h 1125538"/>
                  <a:gd name="connsiteX8" fmla="*/ 1173644 w 3131031"/>
                  <a:gd name="connsiteY8" fmla="*/ 109538 h 1125538"/>
                  <a:gd name="connsiteX9" fmla="*/ 2824644 w 3131031"/>
                  <a:gd name="connsiteY9" fmla="*/ 109538 h 1125538"/>
                  <a:gd name="connsiteX10" fmla="*/ 2824644 w 3131031"/>
                  <a:gd name="connsiteY10" fmla="*/ 0 h 1125538"/>
                  <a:gd name="connsiteX0" fmla="*/ 2834169 w 3140556"/>
                  <a:gd name="connsiteY0" fmla="*/ 0 h 1125538"/>
                  <a:gd name="connsiteX1" fmla="*/ 3140556 w 3140556"/>
                  <a:gd name="connsiteY1" fmla="*/ 563563 h 1125538"/>
                  <a:gd name="connsiteX2" fmla="*/ 2834169 w 3140556"/>
                  <a:gd name="connsiteY2" fmla="*/ 1125538 h 1125538"/>
                  <a:gd name="connsiteX3" fmla="*/ 2834169 w 3140556"/>
                  <a:gd name="connsiteY3" fmla="*/ 1020763 h 1125538"/>
                  <a:gd name="connsiteX4" fmla="*/ 1183169 w 3140556"/>
                  <a:gd name="connsiteY4" fmla="*/ 1020763 h 1125538"/>
                  <a:gd name="connsiteX5" fmla="*/ 0 w 3140556"/>
                  <a:gd name="connsiteY5" fmla="*/ 1019908 h 1125538"/>
                  <a:gd name="connsiteX6" fmla="*/ 243720 w 3140556"/>
                  <a:gd name="connsiteY6" fmla="*/ 566899 h 1125538"/>
                  <a:gd name="connsiteX7" fmla="*/ 9525 w 3140556"/>
                  <a:gd name="connsiteY7" fmla="*/ 109127 h 1125538"/>
                  <a:gd name="connsiteX8" fmla="*/ 1183169 w 3140556"/>
                  <a:gd name="connsiteY8" fmla="*/ 109538 h 1125538"/>
                  <a:gd name="connsiteX9" fmla="*/ 2834169 w 3140556"/>
                  <a:gd name="connsiteY9" fmla="*/ 109538 h 1125538"/>
                  <a:gd name="connsiteX10" fmla="*/ 2834169 w 3140556"/>
                  <a:gd name="connsiteY10" fmla="*/ 0 h 1125538"/>
                  <a:gd name="connsiteX0" fmla="*/ 2834169 w 3140556"/>
                  <a:gd name="connsiteY0" fmla="*/ 0 h 1125538"/>
                  <a:gd name="connsiteX1" fmla="*/ 3140556 w 3140556"/>
                  <a:gd name="connsiteY1" fmla="*/ 563563 h 1125538"/>
                  <a:gd name="connsiteX2" fmla="*/ 2834169 w 3140556"/>
                  <a:gd name="connsiteY2" fmla="*/ 1125538 h 1125538"/>
                  <a:gd name="connsiteX3" fmla="*/ 2834169 w 3140556"/>
                  <a:gd name="connsiteY3" fmla="*/ 1020763 h 1125538"/>
                  <a:gd name="connsiteX4" fmla="*/ 0 w 3140556"/>
                  <a:gd name="connsiteY4" fmla="*/ 1019908 h 1125538"/>
                  <a:gd name="connsiteX5" fmla="*/ 243720 w 3140556"/>
                  <a:gd name="connsiteY5" fmla="*/ 566899 h 1125538"/>
                  <a:gd name="connsiteX6" fmla="*/ 9525 w 3140556"/>
                  <a:gd name="connsiteY6" fmla="*/ 109127 h 1125538"/>
                  <a:gd name="connsiteX7" fmla="*/ 1183169 w 3140556"/>
                  <a:gd name="connsiteY7" fmla="*/ 109538 h 1125538"/>
                  <a:gd name="connsiteX8" fmla="*/ 2834169 w 3140556"/>
                  <a:gd name="connsiteY8" fmla="*/ 109538 h 1125538"/>
                  <a:gd name="connsiteX9" fmla="*/ 2834169 w 3140556"/>
                  <a:gd name="connsiteY9" fmla="*/ 0 h 1125538"/>
                  <a:gd name="connsiteX0" fmla="*/ 2834169 w 3140556"/>
                  <a:gd name="connsiteY0" fmla="*/ 0 h 1125538"/>
                  <a:gd name="connsiteX1" fmla="*/ 3140556 w 3140556"/>
                  <a:gd name="connsiteY1" fmla="*/ 563563 h 1125538"/>
                  <a:gd name="connsiteX2" fmla="*/ 2834169 w 3140556"/>
                  <a:gd name="connsiteY2" fmla="*/ 1125538 h 1125538"/>
                  <a:gd name="connsiteX3" fmla="*/ 2834169 w 3140556"/>
                  <a:gd name="connsiteY3" fmla="*/ 1020763 h 1125538"/>
                  <a:gd name="connsiteX4" fmla="*/ 0 w 3140556"/>
                  <a:gd name="connsiteY4" fmla="*/ 1019908 h 1125538"/>
                  <a:gd name="connsiteX5" fmla="*/ 243720 w 3140556"/>
                  <a:gd name="connsiteY5" fmla="*/ 566899 h 1125538"/>
                  <a:gd name="connsiteX6" fmla="*/ 9525 w 3140556"/>
                  <a:gd name="connsiteY6" fmla="*/ 109127 h 1125538"/>
                  <a:gd name="connsiteX7" fmla="*/ 2834169 w 3140556"/>
                  <a:gd name="connsiteY7" fmla="*/ 109538 h 1125538"/>
                  <a:gd name="connsiteX8" fmla="*/ 2834169 w 3140556"/>
                  <a:gd name="connsiteY8"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556" h="1125538">
                    <a:moveTo>
                      <a:pt x="2834169" y="0"/>
                    </a:moveTo>
                    <a:lnTo>
                      <a:pt x="3140556" y="563563"/>
                    </a:lnTo>
                    <a:lnTo>
                      <a:pt x="2834169" y="1125538"/>
                    </a:lnTo>
                    <a:lnTo>
                      <a:pt x="2834169" y="1020763"/>
                    </a:lnTo>
                    <a:lnTo>
                      <a:pt x="0" y="1019908"/>
                    </a:lnTo>
                    <a:lnTo>
                      <a:pt x="243720" y="566899"/>
                    </a:lnTo>
                    <a:lnTo>
                      <a:pt x="9525" y="109127"/>
                    </a:lnTo>
                    <a:lnTo>
                      <a:pt x="2834169" y="109538"/>
                    </a:lnTo>
                    <a:lnTo>
                      <a:pt x="2834169" y="0"/>
                    </a:lnTo>
                    <a:close/>
                  </a:path>
                </a:pathLst>
              </a:custGeom>
              <a:grpFill/>
              <a:ln w="19050" cap="flat" cmpd="sng">
                <a:solidFill>
                  <a:schemeClr val="bg1"/>
                </a:solidFill>
                <a:prstDash val="solid"/>
                <a:miter lim="800000"/>
                <a:headEnd/>
                <a:tailEnd/>
              </a:ln>
              <a:effectLst/>
            </p:spPr>
            <p:txBody>
              <a:bodyPr wrap="none" anchor="ctr"/>
              <a:lstStyle/>
              <a:p>
                <a:pPr eaLnBrk="1" hangingPunct="1">
                  <a:lnSpc>
                    <a:spcPct val="100000"/>
                  </a:lnSpc>
                  <a:spcBef>
                    <a:spcPct val="50000"/>
                  </a:spcBef>
                  <a:spcAft>
                    <a:spcPct val="0"/>
                  </a:spcAft>
                </a:pPr>
                <a:endParaRPr lang="en-US" sz="2000" b="1" dirty="0">
                  <a:solidFill>
                    <a:srgbClr val="FFFFFF"/>
                  </a:solidFill>
                  <a:latin typeface="Arial" pitchFamily="34" charset="0"/>
                </a:endParaRPr>
              </a:p>
            </p:txBody>
          </p:sp>
          <p:sp>
            <p:nvSpPr>
              <p:cNvPr id="31" name="Text Box 81"/>
              <p:cNvSpPr txBox="1">
                <a:spLocks noChangeArrowheads="1"/>
              </p:cNvSpPr>
              <p:nvPr/>
            </p:nvSpPr>
            <p:spPr bwMode="gray">
              <a:xfrm>
                <a:off x="1016287" y="1919749"/>
                <a:ext cx="3060414" cy="597645"/>
              </a:xfrm>
              <a:prstGeom prst="rect">
                <a:avLst/>
              </a:prstGeom>
              <a:noFill/>
              <a:ln w="12700" algn="ctr">
                <a:noFill/>
                <a:miter lim="800000"/>
                <a:headEnd/>
                <a:tailEnd/>
              </a:ln>
              <a:effectLst/>
            </p:spPr>
            <p:txBody>
              <a:bodyPr wrap="square" tIns="91440" bIns="91440">
                <a:spAutoFit/>
              </a:bodyPr>
              <a:lstStyle/>
              <a:p>
                <a:pPr eaLnBrk="1" hangingPunct="1">
                  <a:lnSpc>
                    <a:spcPct val="100000"/>
                  </a:lnSpc>
                  <a:spcBef>
                    <a:spcPct val="50000"/>
                  </a:spcBef>
                  <a:spcAft>
                    <a:spcPct val="0"/>
                  </a:spcAft>
                </a:pPr>
                <a:r>
                  <a:rPr lang="en-US" sz="1600" b="1" dirty="0">
                    <a:solidFill>
                      <a:srgbClr val="FFFFFF"/>
                    </a:solidFill>
                    <a:latin typeface="Arial" pitchFamily="34" charset="0"/>
                  </a:rPr>
                  <a:t>Develop Strategy</a:t>
                </a:r>
              </a:p>
            </p:txBody>
          </p:sp>
        </p:grpSp>
        <p:sp>
          <p:nvSpPr>
            <p:cNvPr id="27" name="Text Box 83"/>
            <p:cNvSpPr txBox="1">
              <a:spLocks noChangeArrowheads="1"/>
            </p:cNvSpPr>
            <p:nvPr/>
          </p:nvSpPr>
          <p:spPr bwMode="gray">
            <a:xfrm rot="3120000">
              <a:off x="3882096" y="4130782"/>
              <a:ext cx="1811804" cy="932563"/>
            </a:xfrm>
            <a:prstGeom prst="rect">
              <a:avLst/>
            </a:prstGeom>
            <a:noFill/>
            <a:ln w="12700" algn="ctr">
              <a:noFill/>
              <a:miter lim="800000"/>
              <a:headEnd/>
              <a:tailEnd/>
            </a:ln>
            <a:effectLst/>
          </p:spPr>
          <p:txBody>
            <a:bodyPr spcFirstLastPara="1" wrap="square" tIns="91440" bIns="91440" numCol="1">
              <a:prstTxWarp prst="textArchDown">
                <a:avLst/>
              </a:prstTxWarp>
              <a:spAutoFit/>
            </a:bodyPr>
            <a:lstStyle/>
            <a:p>
              <a:pPr eaLnBrk="1" hangingPunct="1">
                <a:lnSpc>
                  <a:spcPct val="100000"/>
                </a:lnSpc>
                <a:spcBef>
                  <a:spcPct val="50000"/>
                </a:spcBef>
                <a:spcAft>
                  <a:spcPct val="0"/>
                </a:spcAft>
              </a:pPr>
              <a:r>
                <a:rPr lang="en-US" sz="1600" b="1" dirty="0">
                  <a:solidFill>
                    <a:srgbClr val="FFFFFF"/>
                  </a:solidFill>
                  <a:latin typeface="Arial" pitchFamily="34" charset="0"/>
                </a:rPr>
                <a:t>Develop an</a:t>
              </a:r>
              <a:br>
                <a:rPr lang="en-US" sz="1600" b="1" dirty="0">
                  <a:solidFill>
                    <a:srgbClr val="FFFFFF"/>
                  </a:solidFill>
                  <a:latin typeface="Arial" pitchFamily="34" charset="0"/>
                </a:rPr>
              </a:br>
              <a:r>
                <a:rPr lang="en-US" sz="1600" b="1" dirty="0">
                  <a:solidFill>
                    <a:srgbClr val="FFFFFF"/>
                  </a:solidFill>
                  <a:latin typeface="Arial" pitchFamily="34" charset="0"/>
                </a:rPr>
                <a:t>Execution Plan</a:t>
              </a:r>
            </a:p>
          </p:txBody>
        </p:sp>
        <p:sp>
          <p:nvSpPr>
            <p:cNvPr id="28" name="Text Box 83"/>
            <p:cNvSpPr txBox="1">
              <a:spLocks noChangeArrowheads="1"/>
            </p:cNvSpPr>
            <p:nvPr/>
          </p:nvSpPr>
          <p:spPr bwMode="gray">
            <a:xfrm rot="19080000">
              <a:off x="5190506" y="4264132"/>
              <a:ext cx="1976284" cy="932563"/>
            </a:xfrm>
            <a:prstGeom prst="rect">
              <a:avLst/>
            </a:prstGeom>
            <a:noFill/>
            <a:ln w="12700" algn="ctr">
              <a:noFill/>
              <a:miter lim="800000"/>
              <a:headEnd/>
              <a:tailEnd/>
            </a:ln>
            <a:effectLst/>
          </p:spPr>
          <p:txBody>
            <a:bodyPr spcFirstLastPara="1" wrap="square" tIns="91440" bIns="91440" numCol="1">
              <a:prstTxWarp prst="textArchDown">
                <a:avLst/>
              </a:prstTxWarp>
              <a:spAutoFit/>
            </a:bodyPr>
            <a:lstStyle/>
            <a:p>
              <a:pPr eaLnBrk="1" hangingPunct="1">
                <a:lnSpc>
                  <a:spcPct val="100000"/>
                </a:lnSpc>
                <a:spcBef>
                  <a:spcPct val="50000"/>
                </a:spcBef>
                <a:spcAft>
                  <a:spcPct val="0"/>
                </a:spcAft>
              </a:pPr>
              <a:r>
                <a:rPr lang="en-US" sz="1600" b="1" dirty="0">
                  <a:solidFill>
                    <a:srgbClr val="FFFFFF"/>
                  </a:solidFill>
                  <a:latin typeface="Arial" pitchFamily="34" charset="0"/>
                </a:rPr>
                <a:t>Establish</a:t>
              </a:r>
              <a:br>
                <a:rPr lang="en-US" sz="1600" b="1" dirty="0">
                  <a:solidFill>
                    <a:srgbClr val="FFFFFF"/>
                  </a:solidFill>
                  <a:latin typeface="Arial" pitchFamily="34" charset="0"/>
                </a:rPr>
              </a:br>
              <a:r>
                <a:rPr lang="en-US" sz="1600" b="1" dirty="0">
                  <a:solidFill>
                    <a:srgbClr val="FFFFFF"/>
                  </a:solidFill>
                  <a:latin typeface="Arial" pitchFamily="34" charset="0"/>
                </a:rPr>
                <a:t>Guidelines and Metrics</a:t>
              </a:r>
            </a:p>
          </p:txBody>
        </p:sp>
        <p:sp>
          <p:nvSpPr>
            <p:cNvPr id="29" name="Text Box 85"/>
            <p:cNvSpPr txBox="1">
              <a:spLocks noChangeArrowheads="1"/>
            </p:cNvSpPr>
            <p:nvPr/>
          </p:nvSpPr>
          <p:spPr bwMode="gray">
            <a:xfrm rot="3060000">
              <a:off x="5300300" y="2746889"/>
              <a:ext cx="1782506" cy="1181862"/>
            </a:xfrm>
            <a:prstGeom prst="rect">
              <a:avLst/>
            </a:prstGeom>
            <a:noFill/>
            <a:ln w="12700" algn="ctr">
              <a:noFill/>
              <a:miter lim="800000"/>
              <a:headEnd/>
              <a:tailEnd/>
            </a:ln>
            <a:effectLst/>
          </p:spPr>
          <p:txBody>
            <a:bodyPr spcFirstLastPara="1" tIns="91440" bIns="91440" numCol="1">
              <a:prstTxWarp prst="textArchUp">
                <a:avLst/>
              </a:prstTxWarp>
              <a:spAutoFit/>
            </a:bodyPr>
            <a:lstStyle/>
            <a:p>
              <a:pPr eaLnBrk="1" hangingPunct="1">
                <a:lnSpc>
                  <a:spcPct val="100000"/>
                </a:lnSpc>
                <a:spcBef>
                  <a:spcPct val="50000"/>
                </a:spcBef>
                <a:spcAft>
                  <a:spcPct val="0"/>
                </a:spcAft>
              </a:pPr>
              <a:r>
                <a:rPr lang="en-US" sz="1600" b="1" dirty="0">
                  <a:solidFill>
                    <a:srgbClr val="FFFFFF"/>
                  </a:solidFill>
                  <a:latin typeface="Arial" pitchFamily="34" charset="0"/>
                </a:rPr>
                <a:t>Assess </a:t>
              </a:r>
              <a:br>
                <a:rPr lang="en-US" sz="1600" b="1" dirty="0">
                  <a:solidFill>
                    <a:srgbClr val="FFFFFF"/>
                  </a:solidFill>
                  <a:latin typeface="Arial" pitchFamily="34" charset="0"/>
                </a:rPr>
              </a:br>
              <a:r>
                <a:rPr lang="en-US" sz="1600" b="1" dirty="0">
                  <a:solidFill>
                    <a:srgbClr val="FFFFFF"/>
                  </a:solidFill>
                  <a:latin typeface="Arial" pitchFamily="34" charset="0"/>
                </a:rPr>
                <a:t>Current State</a:t>
              </a:r>
            </a:p>
          </p:txBody>
        </p:sp>
      </p:grpSp>
      <p:sp>
        <p:nvSpPr>
          <p:cNvPr id="34" name="TextBox 33"/>
          <p:cNvSpPr txBox="1"/>
          <p:nvPr/>
        </p:nvSpPr>
        <p:spPr>
          <a:xfrm>
            <a:off x="4473550" y="3835723"/>
            <a:ext cx="1721921" cy="923330"/>
          </a:xfrm>
          <a:prstGeom prst="rect">
            <a:avLst/>
          </a:prstGeom>
          <a:noFill/>
        </p:spPr>
        <p:txBody>
          <a:bodyPr wrap="square" rtlCol="0">
            <a:spAutoFit/>
          </a:bodyPr>
          <a:lstStyle/>
          <a:p>
            <a:pPr eaLnBrk="1" hangingPunct="1">
              <a:lnSpc>
                <a:spcPct val="100000"/>
              </a:lnSpc>
              <a:spcBef>
                <a:spcPct val="50000"/>
              </a:spcBef>
              <a:spcAft>
                <a:spcPct val="0"/>
              </a:spcAft>
            </a:pPr>
            <a:r>
              <a:rPr lang="en-US" sz="1800" b="1" dirty="0">
                <a:solidFill>
                  <a:srgbClr val="000000"/>
                </a:solidFill>
                <a:latin typeface="Arial" pitchFamily="34" charset="0"/>
              </a:rPr>
              <a:t>Customer Decision Cycle</a:t>
            </a:r>
          </a:p>
        </p:txBody>
      </p:sp>
      <p:sp>
        <p:nvSpPr>
          <p:cNvPr id="40" name="Rectangle 3"/>
          <p:cNvSpPr>
            <a:spLocks noChangeArrowheads="1"/>
          </p:cNvSpPr>
          <p:nvPr/>
        </p:nvSpPr>
        <p:spPr bwMode="gray">
          <a:xfrm>
            <a:off x="378875" y="1191174"/>
            <a:ext cx="6790852" cy="1468898"/>
          </a:xfrm>
          <a:prstGeom prst="rect">
            <a:avLst/>
          </a:prstGeom>
          <a:noFill/>
          <a:ln w="9525">
            <a:noFill/>
            <a:miter lim="800000"/>
            <a:headEnd/>
            <a:tailEnd/>
          </a:ln>
          <a:effectLst/>
        </p:spPr>
        <p:txBody>
          <a:bodyPr/>
          <a:lstStyle/>
          <a:p>
            <a:pPr marL="228600" indent="-228600" algn="l" eaLnBrk="1" hangingPunct="1">
              <a:lnSpc>
                <a:spcPct val="95000"/>
              </a:lnSpc>
              <a:spcBef>
                <a:spcPct val="40000"/>
              </a:spcBef>
              <a:buClr>
                <a:srgbClr val="00529B"/>
              </a:buClr>
            </a:pPr>
            <a:r>
              <a:rPr lang="en-US" sz="1600" b="1" dirty="0">
                <a:solidFill>
                  <a:srgbClr val="0070C0"/>
                </a:solidFill>
                <a:latin typeface="Arial" pitchFamily="34" charset="0"/>
              </a:rPr>
              <a:t>Improve Deal Velocity</a:t>
            </a:r>
            <a:endParaRPr lang="en-US" sz="1600" dirty="0">
              <a:solidFill>
                <a:srgbClr val="0070C0"/>
              </a:solidFill>
              <a:latin typeface="Arial" pitchFamily="34" charset="0"/>
            </a:endParaRPr>
          </a:p>
          <a:p>
            <a:pPr marL="228600" indent="-228600" algn="l" eaLnBrk="1" hangingPunct="1">
              <a:lnSpc>
                <a:spcPct val="95000"/>
              </a:lnSpc>
              <a:spcBef>
                <a:spcPct val="40000"/>
              </a:spcBef>
              <a:buClr>
                <a:srgbClr val="00529B"/>
              </a:buClr>
              <a:buFont typeface="Times" pitchFamily="18" charset="0"/>
              <a:buChar char="•"/>
            </a:pPr>
            <a:r>
              <a:rPr lang="en-US" sz="1600" b="1" dirty="0">
                <a:solidFill>
                  <a:srgbClr val="000000"/>
                </a:solidFill>
                <a:latin typeface="Arial" pitchFamily="34" charset="0"/>
              </a:rPr>
              <a:t>Gartner analysts will help executives and salespeople handle sales objections, and get answers to issues that slow down sales cycles</a:t>
            </a:r>
          </a:p>
        </p:txBody>
      </p:sp>
      <p:sp>
        <p:nvSpPr>
          <p:cNvPr id="43" name="Rectangle 2"/>
          <p:cNvSpPr txBox="1">
            <a:spLocks noChangeArrowheads="1"/>
          </p:cNvSpPr>
          <p:nvPr/>
        </p:nvSpPr>
        <p:spPr bwMode="auto">
          <a:xfrm>
            <a:off x="4334806" y="6277595"/>
            <a:ext cx="1437586" cy="323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91440" rIns="91440" bIns="91440" numCol="1" anchor="b" anchorCtr="0" compatLnSpc="1">
            <a:prstTxWarp prst="textNoShape">
              <a:avLst/>
            </a:prstTxWarp>
          </a:bodyPr>
          <a:lstStyle/>
          <a:p>
            <a:pPr>
              <a:spcBef>
                <a:spcPct val="0"/>
              </a:spcBef>
              <a:spcAft>
                <a:spcPct val="0"/>
              </a:spcAft>
              <a:defRPr/>
            </a:pPr>
            <a:endParaRPr lang="en-US" sz="1400" b="1" kern="0" dirty="0">
              <a:solidFill>
                <a:srgbClr val="00529B"/>
              </a:solidFill>
              <a:latin typeface="Arial"/>
              <a:ea typeface="ＭＳ Ｐゴシック" charset="0"/>
              <a:cs typeface="Arial Unicode MS"/>
            </a:endParaRPr>
          </a:p>
        </p:txBody>
      </p:sp>
      <p:sp>
        <p:nvSpPr>
          <p:cNvPr id="35" name="Rectangle 2"/>
          <p:cNvSpPr txBox="1">
            <a:spLocks noChangeArrowheads="1"/>
          </p:cNvSpPr>
          <p:nvPr/>
        </p:nvSpPr>
        <p:spPr bwMode="auto">
          <a:xfrm>
            <a:off x="7614847" y="3095790"/>
            <a:ext cx="1437586" cy="323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91440" rIns="91440" bIns="91440" numCol="1" anchor="t" anchorCtr="0" compatLnSpc="1">
            <a:prstTxWarp prst="textNoShape">
              <a:avLst/>
            </a:prstTxWarp>
          </a:bodyPr>
          <a:lstStyle/>
          <a:p>
            <a:pPr>
              <a:spcBef>
                <a:spcPct val="0"/>
              </a:spcBef>
              <a:spcAft>
                <a:spcPct val="0"/>
              </a:spcAft>
              <a:defRPr/>
            </a:pPr>
            <a:endParaRPr lang="en-US" sz="1400" b="1" kern="0" dirty="0">
              <a:solidFill>
                <a:srgbClr val="00529B"/>
              </a:solidFill>
              <a:latin typeface="Arial"/>
              <a:ea typeface="ＭＳ Ｐゴシック" charset="0"/>
              <a:cs typeface="Arial Unicode MS"/>
            </a:endParaRPr>
          </a:p>
        </p:txBody>
      </p:sp>
      <p:sp>
        <p:nvSpPr>
          <p:cNvPr id="45" name="Rectangle 3"/>
          <p:cNvSpPr>
            <a:spLocks noChangeArrowheads="1"/>
          </p:cNvSpPr>
          <p:nvPr/>
        </p:nvSpPr>
        <p:spPr bwMode="gray">
          <a:xfrm>
            <a:off x="-156361" y="3960084"/>
            <a:ext cx="3466419" cy="2432815"/>
          </a:xfrm>
          <a:prstGeom prst="rect">
            <a:avLst/>
          </a:prstGeom>
          <a:noFill/>
          <a:ln w="9525">
            <a:noFill/>
            <a:miter lim="800000"/>
            <a:headEnd/>
            <a:tailEnd/>
          </a:ln>
          <a:effectLst/>
        </p:spPr>
        <p:txBody>
          <a:bodyPr/>
          <a:lstStyle/>
          <a:p>
            <a:pPr marL="685800" lvl="1" indent="-228600" algn="l" eaLnBrk="1" hangingPunct="1">
              <a:lnSpc>
                <a:spcPct val="95000"/>
              </a:lnSpc>
              <a:spcBef>
                <a:spcPct val="40000"/>
              </a:spcBef>
              <a:buClr>
                <a:srgbClr val="00529B"/>
              </a:buClr>
              <a:buFont typeface="Times" pitchFamily="18" charset="0"/>
              <a:buChar char="•"/>
            </a:pPr>
            <a:r>
              <a:rPr lang="en-US" sz="1400" b="1" dirty="0">
                <a:solidFill>
                  <a:srgbClr val="000000"/>
                </a:solidFill>
                <a:latin typeface="Arial" pitchFamily="34" charset="0"/>
              </a:rPr>
              <a:t>Understand buyer Decision Cycles</a:t>
            </a:r>
          </a:p>
          <a:p>
            <a:pPr marL="685800" lvl="1" indent="-228600" algn="l" eaLnBrk="1" hangingPunct="1">
              <a:lnSpc>
                <a:spcPct val="95000"/>
              </a:lnSpc>
              <a:spcBef>
                <a:spcPct val="40000"/>
              </a:spcBef>
              <a:buClr>
                <a:srgbClr val="00529B"/>
              </a:buClr>
              <a:buFont typeface="Times" pitchFamily="18" charset="0"/>
              <a:buChar char="•"/>
            </a:pPr>
            <a:r>
              <a:rPr lang="en-US" sz="1400" b="1" dirty="0">
                <a:solidFill>
                  <a:srgbClr val="000000"/>
                </a:solidFill>
                <a:latin typeface="Arial" pitchFamily="34" charset="0"/>
              </a:rPr>
              <a:t>Determine roles of decision makers</a:t>
            </a:r>
          </a:p>
          <a:p>
            <a:pPr marL="685800" lvl="1" indent="-228600" algn="l" eaLnBrk="1" hangingPunct="1">
              <a:lnSpc>
                <a:spcPct val="95000"/>
              </a:lnSpc>
              <a:spcBef>
                <a:spcPct val="40000"/>
              </a:spcBef>
              <a:buClr>
                <a:srgbClr val="00529B"/>
              </a:buClr>
              <a:buFont typeface="Times" pitchFamily="18" charset="0"/>
              <a:buChar char="•"/>
            </a:pPr>
            <a:r>
              <a:rPr lang="en-US" sz="1400" b="1" dirty="0">
                <a:solidFill>
                  <a:srgbClr val="000000"/>
                </a:solidFill>
                <a:latin typeface="Arial" pitchFamily="34" charset="0"/>
              </a:rPr>
              <a:t>Position Your Company vs. Competitors</a:t>
            </a:r>
          </a:p>
          <a:p>
            <a:pPr marL="685800" lvl="1" indent="-228600" algn="l" eaLnBrk="1" hangingPunct="1">
              <a:lnSpc>
                <a:spcPct val="95000"/>
              </a:lnSpc>
              <a:spcBef>
                <a:spcPct val="40000"/>
              </a:spcBef>
              <a:buClr>
                <a:srgbClr val="00529B"/>
              </a:buClr>
              <a:buFont typeface="Times" pitchFamily="18" charset="0"/>
              <a:buChar char="•"/>
            </a:pPr>
            <a:r>
              <a:rPr lang="en-US" sz="1400" b="1" dirty="0">
                <a:solidFill>
                  <a:srgbClr val="000000"/>
                </a:solidFill>
                <a:latin typeface="Arial" pitchFamily="34" charset="0"/>
              </a:rPr>
              <a:t>Stay educated about the directions of technologies and markets</a:t>
            </a:r>
          </a:p>
        </p:txBody>
      </p:sp>
      <p:sp>
        <p:nvSpPr>
          <p:cNvPr id="46" name="Rectangle 2"/>
          <p:cNvSpPr txBox="1">
            <a:spLocks noChangeArrowheads="1"/>
          </p:cNvSpPr>
          <p:nvPr/>
        </p:nvSpPr>
        <p:spPr bwMode="auto">
          <a:xfrm>
            <a:off x="235516" y="3465648"/>
            <a:ext cx="2505690" cy="39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91440" rIns="91440" bIns="91440" numCol="1" anchor="t" anchorCtr="0" compatLnSpc="1">
            <a:prstTxWarp prst="textNoShape">
              <a:avLst/>
            </a:prstTxWarp>
          </a:bodyPr>
          <a:lstStyle/>
          <a:p>
            <a:pPr>
              <a:spcBef>
                <a:spcPct val="0"/>
              </a:spcBef>
              <a:spcAft>
                <a:spcPct val="0"/>
              </a:spcAft>
              <a:defRPr/>
            </a:pPr>
            <a:r>
              <a:rPr lang="en-US" sz="1400" b="1" kern="0" dirty="0">
                <a:solidFill>
                  <a:srgbClr val="00529B"/>
                </a:solidFill>
                <a:latin typeface="Arial"/>
                <a:cs typeface="Arial Unicode MS"/>
              </a:rPr>
              <a:t>Your Sellers Will Use Gartner Research to</a:t>
            </a:r>
            <a:r>
              <a:rPr lang="en-US" sz="1400" b="1" kern="0" dirty="0">
                <a:solidFill>
                  <a:srgbClr val="00529B"/>
                </a:solidFill>
                <a:latin typeface="Arial"/>
                <a:ea typeface="ＭＳ Ｐゴシック" charset="0"/>
                <a:cs typeface="Arial Unicode MS"/>
              </a:rPr>
              <a:t>:</a:t>
            </a:r>
          </a:p>
          <a:p>
            <a:pPr>
              <a:spcBef>
                <a:spcPct val="0"/>
              </a:spcBef>
              <a:spcAft>
                <a:spcPct val="0"/>
              </a:spcAft>
              <a:defRPr/>
            </a:pPr>
            <a:endParaRPr lang="en-US" sz="1400" b="1" kern="0" dirty="0">
              <a:solidFill>
                <a:srgbClr val="00529B"/>
              </a:solidFill>
              <a:latin typeface="Arial"/>
              <a:ea typeface="ＭＳ Ｐゴシック" charset="0"/>
              <a:cs typeface="Arial Unicode MS"/>
            </a:endParaRPr>
          </a:p>
        </p:txBody>
      </p:sp>
    </p:spTree>
    <p:extLst>
      <p:ext uri="{BB962C8B-B14F-4D97-AF65-F5344CB8AC3E}">
        <p14:creationId xmlns:p14="http://schemas.microsoft.com/office/powerpoint/2010/main" val="268408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2"/>
          <p:cNvSpPr txBox="1">
            <a:spLocks noChangeArrowheads="1"/>
          </p:cNvSpPr>
          <p:nvPr/>
        </p:nvSpPr>
        <p:spPr bwMode="invGray">
          <a:xfrm>
            <a:off x="1801813" y="190501"/>
            <a:ext cx="8305800" cy="885825"/>
          </a:xfrm>
          <a:prstGeom prst="rect">
            <a:avLst/>
          </a:prstGeom>
          <a:noFill/>
          <a:ln w="9525" algn="ctr">
            <a:noFill/>
            <a:miter lim="800000"/>
            <a:headEnd/>
            <a:tailEnd/>
          </a:ln>
        </p:spPr>
        <p:txBody>
          <a:bodyPr anchor="b"/>
          <a:lstStyle/>
          <a:p>
            <a:pPr algn="l" eaLnBrk="1" hangingPunct="1">
              <a:spcBef>
                <a:spcPct val="0"/>
              </a:spcBef>
              <a:spcAft>
                <a:spcPct val="0"/>
              </a:spcAft>
              <a:defRPr/>
            </a:pPr>
            <a:r>
              <a:rPr lang="en-US" sz="3200" kern="0">
                <a:solidFill>
                  <a:srgbClr val="FFFFFF"/>
                </a:solidFill>
                <a:latin typeface="Arial"/>
                <a:ea typeface="Arial Unicode MS"/>
                <a:cs typeface="Arial Unicode MS"/>
              </a:rPr>
              <a:t>Levels of Maturity for Compliance</a:t>
            </a:r>
            <a:endParaRPr lang="en-US" sz="3200" kern="0" dirty="0">
              <a:solidFill>
                <a:srgbClr val="FFFFFF"/>
              </a:solidFill>
              <a:latin typeface="Arial"/>
              <a:ea typeface="Arial Unicode MS"/>
              <a:cs typeface="Arial Unicode MS"/>
            </a:endParaRPr>
          </a:p>
        </p:txBody>
      </p:sp>
      <p:cxnSp>
        <p:nvCxnSpPr>
          <p:cNvPr id="45060" name="Straight Connector 176"/>
          <p:cNvCxnSpPr>
            <a:cxnSpLocks noChangeShapeType="1"/>
          </p:cNvCxnSpPr>
          <p:nvPr/>
        </p:nvCxnSpPr>
        <p:spPr bwMode="auto">
          <a:xfrm rot="5400000">
            <a:off x="1681956" y="3312319"/>
            <a:ext cx="393223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61" name="Straight Connector 177"/>
          <p:cNvCxnSpPr>
            <a:cxnSpLocks noChangeShapeType="1"/>
          </p:cNvCxnSpPr>
          <p:nvPr/>
        </p:nvCxnSpPr>
        <p:spPr bwMode="auto">
          <a:xfrm rot="5400000">
            <a:off x="2778919" y="3312319"/>
            <a:ext cx="393223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62" name="Straight Connector 178"/>
          <p:cNvCxnSpPr>
            <a:cxnSpLocks noChangeShapeType="1"/>
          </p:cNvCxnSpPr>
          <p:nvPr/>
        </p:nvCxnSpPr>
        <p:spPr bwMode="auto">
          <a:xfrm rot="5400000">
            <a:off x="3877469" y="3312319"/>
            <a:ext cx="393223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63" name="Straight Connector 179"/>
          <p:cNvCxnSpPr>
            <a:cxnSpLocks noChangeShapeType="1"/>
          </p:cNvCxnSpPr>
          <p:nvPr/>
        </p:nvCxnSpPr>
        <p:spPr bwMode="auto">
          <a:xfrm rot="5400000">
            <a:off x="4974431" y="3312319"/>
            <a:ext cx="393223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5064" name="TextBox 85"/>
          <p:cNvSpPr txBox="1">
            <a:spLocks noChangeArrowheads="1"/>
          </p:cNvSpPr>
          <p:nvPr/>
        </p:nvSpPr>
        <p:spPr bwMode="auto">
          <a:xfrm>
            <a:off x="2551113" y="1346200"/>
            <a:ext cx="1096962" cy="457200"/>
          </a:xfrm>
          <a:prstGeom prst="rect">
            <a:avLst/>
          </a:prstGeom>
          <a:solidFill>
            <a:srgbClr val="6E96D5"/>
          </a:solidFill>
          <a:ln w="12700">
            <a:solidFill>
              <a:schemeClr val="tx1"/>
            </a:solidFill>
            <a:miter lim="800000"/>
            <a:headEnd/>
            <a:tailEnd/>
          </a:ln>
        </p:spPr>
        <p:txBody>
          <a:bodyPr wrap="none"/>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400">
                <a:solidFill>
                  <a:srgbClr val="FFFFFF"/>
                </a:solidFill>
              </a:rPr>
              <a:t>Zero AR</a:t>
            </a:r>
          </a:p>
        </p:txBody>
      </p:sp>
      <p:sp>
        <p:nvSpPr>
          <p:cNvPr id="45065" name="TextBox 86"/>
          <p:cNvSpPr txBox="1">
            <a:spLocks noChangeArrowheads="1"/>
          </p:cNvSpPr>
          <p:nvPr/>
        </p:nvSpPr>
        <p:spPr bwMode="auto">
          <a:xfrm>
            <a:off x="3648076" y="1346200"/>
            <a:ext cx="1096963" cy="457200"/>
          </a:xfrm>
          <a:prstGeom prst="rect">
            <a:avLst/>
          </a:prstGeom>
          <a:solidFill>
            <a:srgbClr val="6E96D5"/>
          </a:solidFill>
          <a:ln w="12700">
            <a:solidFill>
              <a:schemeClr val="tx1"/>
            </a:solidFill>
            <a:miter lim="800000"/>
            <a:headEnd/>
            <a:tailEnd/>
          </a:ln>
        </p:spPr>
        <p:txBody>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400" dirty="0">
                <a:solidFill>
                  <a:srgbClr val="FFFFFF"/>
                </a:solidFill>
              </a:rPr>
              <a:t>Outbound  Focused</a:t>
            </a:r>
          </a:p>
        </p:txBody>
      </p:sp>
      <p:sp>
        <p:nvSpPr>
          <p:cNvPr id="45066" name="TextBox 87"/>
          <p:cNvSpPr txBox="1">
            <a:spLocks noChangeArrowheads="1"/>
          </p:cNvSpPr>
          <p:nvPr/>
        </p:nvSpPr>
        <p:spPr bwMode="auto">
          <a:xfrm>
            <a:off x="4745038" y="1346200"/>
            <a:ext cx="1098550" cy="457200"/>
          </a:xfrm>
          <a:prstGeom prst="rect">
            <a:avLst/>
          </a:prstGeom>
          <a:solidFill>
            <a:srgbClr val="6E96D5"/>
          </a:solidFill>
          <a:ln w="12700">
            <a:solidFill>
              <a:schemeClr val="tx1"/>
            </a:solidFill>
            <a:miter lim="800000"/>
            <a:headEnd/>
            <a:tailEnd/>
          </a:ln>
        </p:spPr>
        <p:txBody>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400">
                <a:solidFill>
                  <a:srgbClr val="FFFFFF"/>
                </a:solidFill>
              </a:rPr>
              <a:t>In Transition</a:t>
            </a:r>
          </a:p>
        </p:txBody>
      </p:sp>
      <p:sp>
        <p:nvSpPr>
          <p:cNvPr id="45067" name="TextBox 88"/>
          <p:cNvSpPr txBox="1">
            <a:spLocks noChangeArrowheads="1"/>
          </p:cNvSpPr>
          <p:nvPr/>
        </p:nvSpPr>
        <p:spPr bwMode="auto">
          <a:xfrm>
            <a:off x="5843589" y="1350963"/>
            <a:ext cx="1087437" cy="457200"/>
          </a:xfrm>
          <a:prstGeom prst="rect">
            <a:avLst/>
          </a:prstGeom>
          <a:solidFill>
            <a:srgbClr val="6E96D5"/>
          </a:solidFill>
          <a:ln w="12700">
            <a:solidFill>
              <a:schemeClr val="tx1"/>
            </a:solidFill>
            <a:miter lim="800000"/>
            <a:headEnd/>
            <a:tailEnd/>
          </a:ln>
        </p:spPr>
        <p:txBody>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400">
                <a:solidFill>
                  <a:srgbClr val="FFFFFF"/>
                </a:solidFill>
              </a:rPr>
              <a:t>Inbound Focused</a:t>
            </a:r>
          </a:p>
        </p:txBody>
      </p:sp>
      <p:sp>
        <p:nvSpPr>
          <p:cNvPr id="45068" name="TextBox 89"/>
          <p:cNvSpPr txBox="1">
            <a:spLocks noChangeArrowheads="1"/>
          </p:cNvSpPr>
          <p:nvPr/>
        </p:nvSpPr>
        <p:spPr bwMode="auto">
          <a:xfrm>
            <a:off x="6940551" y="1346200"/>
            <a:ext cx="1096963" cy="457200"/>
          </a:xfrm>
          <a:prstGeom prst="rect">
            <a:avLst/>
          </a:prstGeom>
          <a:solidFill>
            <a:srgbClr val="6E96D5"/>
          </a:solidFill>
          <a:ln w="12700">
            <a:solidFill>
              <a:schemeClr val="tx1"/>
            </a:solidFill>
            <a:miter lim="800000"/>
            <a:headEnd/>
            <a:tailEnd/>
          </a:ln>
        </p:spPr>
        <p:txBody>
          <a:bodyPr wrap="none"/>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400">
                <a:solidFill>
                  <a:srgbClr val="FFFFFF"/>
                </a:solidFill>
              </a:rPr>
              <a:t>Innovative</a:t>
            </a:r>
            <a:br>
              <a:rPr lang="en-US" altLang="en-US" sz="1400">
                <a:solidFill>
                  <a:srgbClr val="FFFFFF"/>
                </a:solidFill>
              </a:rPr>
            </a:br>
            <a:r>
              <a:rPr lang="en-US" altLang="en-US" sz="1400">
                <a:solidFill>
                  <a:srgbClr val="FFFFFF"/>
                </a:solidFill>
              </a:rPr>
              <a:t>AR</a:t>
            </a:r>
          </a:p>
        </p:txBody>
      </p:sp>
      <p:sp>
        <p:nvSpPr>
          <p:cNvPr id="45069" name="Freeform 92"/>
          <p:cNvSpPr>
            <a:spLocks noChangeArrowheads="1"/>
          </p:cNvSpPr>
          <p:nvPr/>
        </p:nvSpPr>
        <p:spPr bwMode="auto">
          <a:xfrm>
            <a:off x="2551113" y="2851151"/>
            <a:ext cx="5486400" cy="1820863"/>
          </a:xfrm>
          <a:custGeom>
            <a:avLst/>
            <a:gdLst>
              <a:gd name="T0" fmla="*/ 0 w 5343525"/>
              <a:gd name="T1" fmla="*/ 1816034 h 1815306"/>
              <a:gd name="T2" fmla="*/ 1309326 w 5343525"/>
              <a:gd name="T3" fmla="*/ 1575819 h 1815306"/>
              <a:gd name="T4" fmla="*/ 2185646 w 5343525"/>
              <a:gd name="T5" fmla="*/ 1186670 h 1815306"/>
              <a:gd name="T6" fmla="*/ 3154753 w 5343525"/>
              <a:gd name="T7" fmla="*/ 1047343 h 1815306"/>
              <a:gd name="T8" fmla="*/ 4062002 w 5343525"/>
              <a:gd name="T9" fmla="*/ 634171 h 1815306"/>
              <a:gd name="T10" fmla="*/ 4876464 w 5343525"/>
              <a:gd name="T11" fmla="*/ 240216 h 1815306"/>
              <a:gd name="T12" fmla="*/ 5783715 w 5343525"/>
              <a:gd name="T13" fmla="*/ 0 h 1815306"/>
              <a:gd name="T14" fmla="*/ 0 60000 65536"/>
              <a:gd name="T15" fmla="*/ 0 60000 65536"/>
              <a:gd name="T16" fmla="*/ 0 60000 65536"/>
              <a:gd name="T17" fmla="*/ 0 60000 65536"/>
              <a:gd name="T18" fmla="*/ 0 60000 65536"/>
              <a:gd name="T19" fmla="*/ 0 60000 65536"/>
              <a:gd name="T20" fmla="*/ 0 60000 65536"/>
              <a:gd name="T21" fmla="*/ 0 w 5343525"/>
              <a:gd name="T22" fmla="*/ 0 h 1815306"/>
              <a:gd name="T23" fmla="*/ 5343525 w 5343525"/>
              <a:gd name="T24" fmla="*/ 1815306 h 1815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43525" h="1815306">
                <a:moveTo>
                  <a:pt x="0" y="1800225"/>
                </a:moveTo>
                <a:cubicBezTo>
                  <a:pt x="456406" y="1815306"/>
                  <a:pt x="862013" y="1768476"/>
                  <a:pt x="1209675" y="1562100"/>
                </a:cubicBezTo>
                <a:cubicBezTo>
                  <a:pt x="1506538" y="1408113"/>
                  <a:pt x="1735138" y="1263650"/>
                  <a:pt x="2019300" y="1176338"/>
                </a:cubicBezTo>
                <a:cubicBezTo>
                  <a:pt x="2327275" y="1103313"/>
                  <a:pt x="2625725" y="1115218"/>
                  <a:pt x="2914650" y="1038225"/>
                </a:cubicBezTo>
                <a:cubicBezTo>
                  <a:pt x="3203575" y="946944"/>
                  <a:pt x="3497263" y="833437"/>
                  <a:pt x="3752850" y="628650"/>
                </a:cubicBezTo>
                <a:cubicBezTo>
                  <a:pt x="4022725" y="419100"/>
                  <a:pt x="4240212" y="342900"/>
                  <a:pt x="4505325" y="238125"/>
                </a:cubicBezTo>
                <a:cubicBezTo>
                  <a:pt x="4770438" y="133350"/>
                  <a:pt x="5203825" y="36512"/>
                  <a:pt x="5343525" y="0"/>
                </a:cubicBezTo>
              </a:path>
            </a:pathLst>
          </a:custGeom>
          <a:noFill/>
          <a:ln w="44450" algn="ctr">
            <a:solidFill>
              <a:srgbClr val="00529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lnSpc>
                <a:spcPct val="100000"/>
              </a:lnSpc>
              <a:spcBef>
                <a:spcPct val="50000"/>
              </a:spcBef>
              <a:spcAft>
                <a:spcPct val="0"/>
              </a:spcAft>
            </a:pPr>
            <a:endParaRPr lang="en-US" sz="2800" b="1">
              <a:solidFill>
                <a:srgbClr val="000000"/>
              </a:solidFill>
              <a:latin typeface="Arial" pitchFamily="34" charset="0"/>
            </a:endParaRPr>
          </a:p>
        </p:txBody>
      </p:sp>
      <p:sp>
        <p:nvSpPr>
          <p:cNvPr id="45070" name="TextBox 93"/>
          <p:cNvSpPr txBox="1">
            <a:spLocks noChangeArrowheads="1"/>
          </p:cNvSpPr>
          <p:nvPr/>
        </p:nvSpPr>
        <p:spPr bwMode="auto">
          <a:xfrm>
            <a:off x="2632076" y="2637983"/>
            <a:ext cx="75406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Executives take notice that Gartner has written about their company</a:t>
            </a:r>
          </a:p>
        </p:txBody>
      </p:sp>
      <p:cxnSp>
        <p:nvCxnSpPr>
          <p:cNvPr id="45071" name="Straight Arrow Connector 95"/>
          <p:cNvCxnSpPr>
            <a:cxnSpLocks noChangeShapeType="1"/>
          </p:cNvCxnSpPr>
          <p:nvPr/>
        </p:nvCxnSpPr>
        <p:spPr bwMode="auto">
          <a:xfrm rot="5400000">
            <a:off x="2404270" y="4020345"/>
            <a:ext cx="1158875" cy="1587"/>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sp>
        <p:nvSpPr>
          <p:cNvPr id="45072" name="TextBox 143"/>
          <p:cNvSpPr txBox="1">
            <a:spLocks noChangeArrowheads="1"/>
          </p:cNvSpPr>
          <p:nvPr/>
        </p:nvSpPr>
        <p:spPr bwMode="auto">
          <a:xfrm>
            <a:off x="4889501" y="4322763"/>
            <a:ext cx="95091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Inbound analyst insights emerge &amp; outbound messaging decreases as % of mix</a:t>
            </a:r>
          </a:p>
        </p:txBody>
      </p:sp>
      <p:cxnSp>
        <p:nvCxnSpPr>
          <p:cNvPr id="45073" name="Straight Arrow Connector 144"/>
          <p:cNvCxnSpPr>
            <a:cxnSpLocks noChangeShapeType="1"/>
          </p:cNvCxnSpPr>
          <p:nvPr/>
        </p:nvCxnSpPr>
        <p:spPr bwMode="auto">
          <a:xfrm rot="5400000" flipH="1" flipV="1">
            <a:off x="5080000" y="4184650"/>
            <a:ext cx="312738" cy="1588"/>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sp>
        <p:nvSpPr>
          <p:cNvPr id="45074" name="Rectangle 174"/>
          <p:cNvSpPr>
            <a:spLocks noChangeArrowheads="1"/>
          </p:cNvSpPr>
          <p:nvPr/>
        </p:nvSpPr>
        <p:spPr bwMode="auto">
          <a:xfrm>
            <a:off x="2551113" y="1346200"/>
            <a:ext cx="5486400" cy="3932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spcBef>
                <a:spcPct val="50000"/>
              </a:spcBef>
              <a:spcAft>
                <a:spcPct val="0"/>
              </a:spcAft>
            </a:pPr>
            <a:endParaRPr lang="en-US" altLang="en-US" sz="1800" b="0">
              <a:solidFill>
                <a:srgbClr val="000000"/>
              </a:solidFill>
            </a:endParaRPr>
          </a:p>
        </p:txBody>
      </p:sp>
      <p:sp>
        <p:nvSpPr>
          <p:cNvPr id="45077" name="TextBox 69"/>
          <p:cNvSpPr txBox="1">
            <a:spLocks noChangeArrowheads="1"/>
          </p:cNvSpPr>
          <p:nvPr/>
        </p:nvSpPr>
        <p:spPr bwMode="auto">
          <a:xfrm>
            <a:off x="3898901" y="2525270"/>
            <a:ext cx="85407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Sees Gartner through PR-only of “is Gartner writing good things about us” </a:t>
            </a:r>
          </a:p>
        </p:txBody>
      </p:sp>
      <p:sp>
        <p:nvSpPr>
          <p:cNvPr id="45079" name="TextBox 75"/>
          <p:cNvSpPr txBox="1">
            <a:spLocks noChangeArrowheads="1"/>
          </p:cNvSpPr>
          <p:nvPr/>
        </p:nvSpPr>
        <p:spPr bwMode="auto">
          <a:xfrm>
            <a:off x="4926015" y="2581277"/>
            <a:ext cx="96043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fontAlgn="t" hangingPunct="1">
              <a:spcBef>
                <a:spcPts val="400"/>
              </a:spcBef>
              <a:spcAft>
                <a:spcPct val="0"/>
              </a:spcAft>
            </a:pPr>
            <a:r>
              <a:rPr lang="en-US" altLang="en-US" sz="900" b="0" dirty="0">
                <a:solidFill>
                  <a:srgbClr val="000000"/>
                </a:solidFill>
              </a:rPr>
              <a:t>AR works around execs PR mindset to build real analyst relationships</a:t>
            </a:r>
          </a:p>
        </p:txBody>
      </p:sp>
      <p:cxnSp>
        <p:nvCxnSpPr>
          <p:cNvPr id="45080" name="Straight Arrow Connector 76"/>
          <p:cNvCxnSpPr>
            <a:cxnSpLocks noChangeShapeType="1"/>
          </p:cNvCxnSpPr>
          <p:nvPr/>
        </p:nvCxnSpPr>
        <p:spPr bwMode="auto">
          <a:xfrm flipH="1">
            <a:off x="5383214" y="3346451"/>
            <a:ext cx="23019" cy="190500"/>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sp>
        <p:nvSpPr>
          <p:cNvPr id="45081" name="TextBox 81"/>
          <p:cNvSpPr txBox="1">
            <a:spLocks noChangeArrowheads="1"/>
          </p:cNvSpPr>
          <p:nvPr/>
        </p:nvSpPr>
        <p:spPr bwMode="auto">
          <a:xfrm>
            <a:off x="5867400" y="1868108"/>
            <a:ext cx="84613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AR transforms to analyst Relationship builder</a:t>
            </a:r>
          </a:p>
        </p:txBody>
      </p:sp>
      <p:sp>
        <p:nvSpPr>
          <p:cNvPr id="45084" name="TextBox 166"/>
          <p:cNvSpPr txBox="1">
            <a:spLocks noChangeArrowheads="1"/>
          </p:cNvSpPr>
          <p:nvPr/>
        </p:nvSpPr>
        <p:spPr bwMode="auto">
          <a:xfrm>
            <a:off x="6140450" y="3648075"/>
            <a:ext cx="81438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fontAlgn="t" hangingPunct="1">
              <a:spcBef>
                <a:spcPts val="400"/>
              </a:spcBef>
              <a:spcAft>
                <a:spcPct val="0"/>
              </a:spcAft>
            </a:pPr>
            <a:r>
              <a:rPr lang="en-US" altLang="en-US" sz="900" b="0">
                <a:solidFill>
                  <a:srgbClr val="000000"/>
                </a:solidFill>
              </a:rPr>
              <a:t>Inbound Value predominates; outbound is tailored to analysts</a:t>
            </a:r>
          </a:p>
        </p:txBody>
      </p:sp>
      <p:cxnSp>
        <p:nvCxnSpPr>
          <p:cNvPr id="45087" name="Straight Arrow Connector 175"/>
          <p:cNvCxnSpPr>
            <a:cxnSpLocks noChangeShapeType="1"/>
          </p:cNvCxnSpPr>
          <p:nvPr/>
        </p:nvCxnSpPr>
        <p:spPr bwMode="auto">
          <a:xfrm rot="5400000" flipH="1" flipV="1">
            <a:off x="6596857" y="3532982"/>
            <a:ext cx="312737" cy="0"/>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sp>
        <p:nvSpPr>
          <p:cNvPr id="45088" name="TextBox 182"/>
          <p:cNvSpPr txBox="1">
            <a:spLocks noChangeArrowheads="1"/>
          </p:cNvSpPr>
          <p:nvPr/>
        </p:nvSpPr>
        <p:spPr bwMode="auto">
          <a:xfrm>
            <a:off x="6964364" y="3340100"/>
            <a:ext cx="73183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Works to mutual benefit for company and analysts</a:t>
            </a:r>
          </a:p>
        </p:txBody>
      </p:sp>
      <p:cxnSp>
        <p:nvCxnSpPr>
          <p:cNvPr id="45089" name="Straight Arrow Connector 183"/>
          <p:cNvCxnSpPr>
            <a:cxnSpLocks noChangeShapeType="1"/>
          </p:cNvCxnSpPr>
          <p:nvPr/>
        </p:nvCxnSpPr>
        <p:spPr bwMode="auto">
          <a:xfrm rot="5400000" flipH="1" flipV="1">
            <a:off x="7080250" y="3244850"/>
            <a:ext cx="179388" cy="1588"/>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sp>
        <p:nvSpPr>
          <p:cNvPr id="45090" name="TextBox 61"/>
          <p:cNvSpPr txBox="1">
            <a:spLocks noChangeArrowheads="1"/>
          </p:cNvSpPr>
          <p:nvPr/>
        </p:nvSpPr>
        <p:spPr bwMode="auto">
          <a:xfrm>
            <a:off x="6945314" y="1809751"/>
            <a:ext cx="82232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Proactivity and tailored outreach in all efforts</a:t>
            </a:r>
          </a:p>
        </p:txBody>
      </p:sp>
      <p:sp>
        <p:nvSpPr>
          <p:cNvPr id="45094" name="Text Box 37"/>
          <p:cNvSpPr txBox="1">
            <a:spLocks noChangeArrowheads="1"/>
          </p:cNvSpPr>
          <p:nvPr/>
        </p:nvSpPr>
        <p:spPr bwMode="auto">
          <a:xfrm>
            <a:off x="3762375" y="5561014"/>
            <a:ext cx="941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200">
                <a:solidFill>
                  <a:srgbClr val="00529B"/>
                </a:solidFill>
              </a:rPr>
              <a:t>“The Analysts Are Not Listening”</a:t>
            </a:r>
          </a:p>
        </p:txBody>
      </p:sp>
      <p:sp>
        <p:nvSpPr>
          <p:cNvPr id="45095" name="Text Box 38"/>
          <p:cNvSpPr txBox="1">
            <a:spLocks noChangeArrowheads="1"/>
          </p:cNvSpPr>
          <p:nvPr/>
        </p:nvSpPr>
        <p:spPr bwMode="auto">
          <a:xfrm>
            <a:off x="4892675" y="5653089"/>
            <a:ext cx="960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200">
                <a:solidFill>
                  <a:srgbClr val="00529B"/>
                </a:solidFill>
              </a:rPr>
              <a:t>“Strategic AR Might Work”</a:t>
            </a:r>
          </a:p>
        </p:txBody>
      </p:sp>
      <p:sp>
        <p:nvSpPr>
          <p:cNvPr id="45096" name="Text Box 39"/>
          <p:cNvSpPr txBox="1">
            <a:spLocks noChangeArrowheads="1"/>
          </p:cNvSpPr>
          <p:nvPr/>
        </p:nvSpPr>
        <p:spPr bwMode="auto">
          <a:xfrm>
            <a:off x="5895975" y="5561014"/>
            <a:ext cx="1100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200">
                <a:solidFill>
                  <a:srgbClr val="00529B"/>
                </a:solidFill>
              </a:rPr>
              <a:t>“Our Execs See The Analyst Value”</a:t>
            </a:r>
          </a:p>
        </p:txBody>
      </p:sp>
      <p:sp>
        <p:nvSpPr>
          <p:cNvPr id="45097" name="Text Box 40"/>
          <p:cNvSpPr txBox="1">
            <a:spLocks noChangeArrowheads="1"/>
          </p:cNvSpPr>
          <p:nvPr/>
        </p:nvSpPr>
        <p:spPr bwMode="auto">
          <a:xfrm>
            <a:off x="7051675" y="5561014"/>
            <a:ext cx="985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200">
                <a:solidFill>
                  <a:srgbClr val="00529B"/>
                </a:solidFill>
              </a:rPr>
              <a:t>“All Major Moves Involve Analysts”</a:t>
            </a:r>
          </a:p>
        </p:txBody>
      </p:sp>
      <p:sp>
        <p:nvSpPr>
          <p:cNvPr id="45098" name="Text Box 41"/>
          <p:cNvSpPr txBox="1">
            <a:spLocks noChangeArrowheads="1"/>
          </p:cNvSpPr>
          <p:nvPr/>
        </p:nvSpPr>
        <p:spPr bwMode="auto">
          <a:xfrm>
            <a:off x="1524000" y="5667376"/>
            <a:ext cx="103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hangingPunct="1">
              <a:lnSpc>
                <a:spcPct val="100000"/>
              </a:lnSpc>
              <a:spcBef>
                <a:spcPct val="50000"/>
              </a:spcBef>
              <a:spcAft>
                <a:spcPct val="0"/>
              </a:spcAft>
            </a:pPr>
            <a:r>
              <a:rPr lang="en-US" altLang="en-US" sz="1600">
                <a:solidFill>
                  <a:srgbClr val="00529B"/>
                </a:solidFill>
              </a:rPr>
              <a:t>Vendor Mindset</a:t>
            </a:r>
          </a:p>
        </p:txBody>
      </p:sp>
      <p:sp>
        <p:nvSpPr>
          <p:cNvPr id="45099" name="Text Box 42"/>
          <p:cNvSpPr txBox="1">
            <a:spLocks noChangeArrowheads="1"/>
          </p:cNvSpPr>
          <p:nvPr/>
        </p:nvSpPr>
        <p:spPr bwMode="auto">
          <a:xfrm>
            <a:off x="2505075" y="5561014"/>
            <a:ext cx="1100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200">
                <a:solidFill>
                  <a:srgbClr val="00529B"/>
                </a:solidFill>
              </a:rPr>
              <a:t>“Who are these Analysts anyway?</a:t>
            </a:r>
          </a:p>
        </p:txBody>
      </p:sp>
      <p:sp>
        <p:nvSpPr>
          <p:cNvPr id="45100" name="TextBox 93"/>
          <p:cNvSpPr txBox="1">
            <a:spLocks noChangeArrowheads="1"/>
          </p:cNvSpPr>
          <p:nvPr/>
        </p:nvSpPr>
        <p:spPr bwMode="auto">
          <a:xfrm>
            <a:off x="2670176" y="4677983"/>
            <a:ext cx="9953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Vendor Customers do inquiry with Gartner analysts</a:t>
            </a:r>
          </a:p>
        </p:txBody>
      </p:sp>
      <p:sp>
        <p:nvSpPr>
          <p:cNvPr id="45101" name="Text Box 44"/>
          <p:cNvSpPr txBox="1">
            <a:spLocks noChangeArrowheads="1"/>
          </p:cNvSpPr>
          <p:nvPr/>
        </p:nvSpPr>
        <p:spPr bwMode="auto">
          <a:xfrm>
            <a:off x="1331913" y="2843214"/>
            <a:ext cx="136525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Bef>
                <a:spcPct val="50000"/>
              </a:spcBef>
              <a:spcAft>
                <a:spcPct val="0"/>
              </a:spcAft>
            </a:pPr>
            <a:r>
              <a:rPr lang="en-US" altLang="en-US" sz="1600">
                <a:solidFill>
                  <a:srgbClr val="00529B"/>
                </a:solidFill>
              </a:rPr>
              <a:t>Analysts Observe</a:t>
            </a:r>
          </a:p>
        </p:txBody>
      </p:sp>
      <p:sp>
        <p:nvSpPr>
          <p:cNvPr id="45102" name="TextBox 143"/>
          <p:cNvSpPr txBox="1">
            <a:spLocks noChangeArrowheads="1"/>
          </p:cNvSpPr>
          <p:nvPr/>
        </p:nvSpPr>
        <p:spPr bwMode="auto">
          <a:xfrm>
            <a:off x="4102101" y="4545013"/>
            <a:ext cx="65881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fontAlgn="t" hangingPunct="1">
              <a:spcBef>
                <a:spcPts val="400"/>
              </a:spcBef>
              <a:spcAft>
                <a:spcPct val="0"/>
              </a:spcAft>
            </a:pPr>
            <a:r>
              <a:rPr lang="en-US" altLang="en-US" sz="900" b="0">
                <a:solidFill>
                  <a:srgbClr val="000000"/>
                </a:solidFill>
              </a:rPr>
              <a:t>Spin is everything</a:t>
            </a:r>
            <a:endParaRPr lang="en-US" altLang="en-US" sz="900">
              <a:solidFill>
                <a:srgbClr val="000000"/>
              </a:solidFill>
            </a:endParaRPr>
          </a:p>
        </p:txBody>
      </p:sp>
      <p:cxnSp>
        <p:nvCxnSpPr>
          <p:cNvPr id="45103" name="Straight Arrow Connector 144"/>
          <p:cNvCxnSpPr>
            <a:cxnSpLocks noChangeShapeType="1"/>
          </p:cNvCxnSpPr>
          <p:nvPr/>
        </p:nvCxnSpPr>
        <p:spPr bwMode="auto">
          <a:xfrm rot="5400000" flipH="1" flipV="1">
            <a:off x="4203700" y="4381500"/>
            <a:ext cx="312738" cy="1588"/>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cxnSp>
        <p:nvCxnSpPr>
          <p:cNvPr id="45105" name="Straight Arrow Connector 95"/>
          <p:cNvCxnSpPr>
            <a:cxnSpLocks noChangeShapeType="1"/>
          </p:cNvCxnSpPr>
          <p:nvPr/>
        </p:nvCxnSpPr>
        <p:spPr bwMode="auto">
          <a:xfrm rot="5400000">
            <a:off x="5401470" y="3055145"/>
            <a:ext cx="1158875" cy="1587"/>
          </a:xfrm>
          <a:prstGeom prst="straightConnector1">
            <a:avLst/>
          </a:prstGeom>
          <a:noFill/>
          <a:ln w="19050" algn="ctr">
            <a:solidFill>
              <a:srgbClr val="6E96D5"/>
            </a:solidFill>
            <a:round/>
            <a:headEnd/>
            <a:tailEnd type="triangle" w="med" len="med"/>
          </a:ln>
          <a:extLst>
            <a:ext uri="{909E8E84-426E-40DD-AFC4-6F175D3DCCD1}">
              <a14:hiddenFill xmlns:a14="http://schemas.microsoft.com/office/drawing/2010/main">
                <a:noFill/>
              </a14:hiddenFill>
            </a:ext>
          </a:extLst>
        </p:spPr>
      </p:cxnSp>
      <p:cxnSp>
        <p:nvCxnSpPr>
          <p:cNvPr id="45107" name="Straight Arrow Connector 144"/>
          <p:cNvCxnSpPr>
            <a:cxnSpLocks noChangeShapeType="1"/>
          </p:cNvCxnSpPr>
          <p:nvPr/>
        </p:nvCxnSpPr>
        <p:spPr bwMode="auto">
          <a:xfrm rot="5400000" flipH="1" flipV="1">
            <a:off x="6997700" y="2813050"/>
            <a:ext cx="312738" cy="1588"/>
          </a:xfrm>
          <a:prstGeom prst="straightConnector1">
            <a:avLst/>
          </a:prstGeom>
          <a:noFill/>
          <a:ln w="19050" algn="ctr">
            <a:solidFill>
              <a:srgbClr val="6E96D5"/>
            </a:solidFill>
            <a:round/>
            <a:headEnd type="triangle" w="med" len="med"/>
            <a:tailEnd/>
          </a:ln>
          <a:extLst>
            <a:ext uri="{909E8E84-426E-40DD-AFC4-6F175D3DCCD1}">
              <a14:hiddenFill xmlns:a14="http://schemas.microsoft.com/office/drawing/2010/main">
                <a:noFill/>
              </a14:hiddenFill>
            </a:ext>
          </a:extLst>
        </p:spPr>
      </p:cxnSp>
      <p:sp>
        <p:nvSpPr>
          <p:cNvPr id="45111" name="Rectangle 54"/>
          <p:cNvSpPr>
            <a:spLocks noChangeArrowheads="1"/>
          </p:cNvSpPr>
          <p:nvPr/>
        </p:nvSpPr>
        <p:spPr bwMode="gray">
          <a:xfrm>
            <a:off x="1642369" y="88901"/>
            <a:ext cx="902563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50000"/>
              </a:spcBef>
              <a:spcAft>
                <a:spcPct val="0"/>
              </a:spcAft>
              <a:defRPr sz="2800" b="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l" eaLnBrk="1" hangingPunct="1">
              <a:lnSpc>
                <a:spcPct val="100000"/>
              </a:lnSpc>
              <a:spcBef>
                <a:spcPct val="0"/>
              </a:spcBef>
              <a:spcAft>
                <a:spcPct val="0"/>
              </a:spcAft>
            </a:pPr>
            <a:r>
              <a:rPr lang="en-US" altLang="en-US" sz="3200" dirty="0">
                <a:solidFill>
                  <a:srgbClr val="00529B"/>
                </a:solidFill>
              </a:rPr>
              <a:t>	AR Program Maturity</a:t>
            </a:r>
          </a:p>
        </p:txBody>
      </p:sp>
      <p:sp>
        <p:nvSpPr>
          <p:cNvPr id="45112" name="Line 55"/>
          <p:cNvSpPr>
            <a:spLocks noChangeShapeType="1"/>
          </p:cNvSpPr>
          <p:nvPr/>
        </p:nvSpPr>
        <p:spPr bwMode="auto">
          <a:xfrm>
            <a:off x="4381500" y="3390900"/>
            <a:ext cx="0" cy="647700"/>
          </a:xfrm>
          <a:prstGeom prst="line">
            <a:avLst/>
          </a:prstGeom>
          <a:noFill/>
          <a:ln w="9525">
            <a:solidFill>
              <a:schemeClr val="hlink"/>
            </a:solidFill>
            <a:round/>
            <a:headEnd type="none" w="lg" len="lg"/>
            <a:tailEnd type="triangle" w="med" len="sm"/>
          </a:ln>
          <a:extLst>
            <a:ext uri="{909E8E84-426E-40DD-AFC4-6F175D3DCCD1}">
              <a14:hiddenFill xmlns:a14="http://schemas.microsoft.com/office/drawing/2010/main">
                <a:noFill/>
              </a14:hiddenFill>
            </a:ext>
          </a:extLst>
        </p:spPr>
        <p:txBody>
          <a:bodyPr wrap="none" anchor="ctr"/>
          <a:lstStyle/>
          <a:p>
            <a:pPr algn="l" eaLnBrk="1" hangingPunct="1">
              <a:lnSpc>
                <a:spcPct val="100000"/>
              </a:lnSpc>
              <a:spcBef>
                <a:spcPct val="50000"/>
              </a:spcBef>
              <a:spcAft>
                <a:spcPct val="0"/>
              </a:spcAft>
            </a:pPr>
            <a:endParaRPr lang="en-US" sz="2800" b="1">
              <a:solidFill>
                <a:srgbClr val="000000"/>
              </a:solidFill>
              <a:latin typeface="Arial" pitchFamily="34" charset="0"/>
            </a:endParaRPr>
          </a:p>
        </p:txBody>
      </p:sp>
    </p:spTree>
    <p:extLst>
      <p:ext uri="{BB962C8B-B14F-4D97-AF65-F5344CB8AC3E}">
        <p14:creationId xmlns:p14="http://schemas.microsoft.com/office/powerpoint/2010/main" val="366792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 </a:t>
            </a:r>
            <a:fld id="{3AFD2A99-7D22-4C31-A072-683A31C424CF}" type="slidenum">
              <a:rPr lang="en-US" smtClean="0"/>
              <a:pPr>
                <a:defRPr/>
              </a:pPr>
              <a:t>15</a:t>
            </a:fld>
            <a:endParaRPr lang="en-US" dirty="0"/>
          </a:p>
        </p:txBody>
      </p:sp>
      <p:sp>
        <p:nvSpPr>
          <p:cNvPr id="3" name="TextBox 2"/>
          <p:cNvSpPr txBox="1"/>
          <p:nvPr/>
        </p:nvSpPr>
        <p:spPr>
          <a:xfrm>
            <a:off x="-710213" y="550416"/>
            <a:ext cx="5619564" cy="646331"/>
          </a:xfrm>
          <a:prstGeom prst="rect">
            <a:avLst/>
          </a:prstGeom>
          <a:noFill/>
        </p:spPr>
        <p:txBody>
          <a:bodyPr wrap="square" rtlCol="0">
            <a:spAutoFit/>
          </a:bodyPr>
          <a:lstStyle/>
          <a:p>
            <a:r>
              <a:rPr lang="en-GB" sz="4000" dirty="0"/>
              <a:t>Summary</a:t>
            </a:r>
          </a:p>
        </p:txBody>
      </p:sp>
      <p:sp>
        <p:nvSpPr>
          <p:cNvPr id="4" name="TextBox 3"/>
          <p:cNvSpPr txBox="1"/>
          <p:nvPr/>
        </p:nvSpPr>
        <p:spPr>
          <a:xfrm>
            <a:off x="2676713" y="2286000"/>
            <a:ext cx="8820363" cy="2031325"/>
          </a:xfrm>
          <a:prstGeom prst="rect">
            <a:avLst/>
          </a:prstGeom>
          <a:noFill/>
        </p:spPr>
        <p:txBody>
          <a:bodyPr wrap="none" rtlCol="0">
            <a:spAutoFit/>
          </a:bodyPr>
          <a:lstStyle/>
          <a:p>
            <a:pPr marL="347663" lvl="0" indent="-347663" algn="l">
              <a:buClr>
                <a:srgbClr val="00529B"/>
              </a:buClr>
              <a:buFont typeface="Times" pitchFamily="18" charset="0"/>
              <a:buChar char="•"/>
            </a:pPr>
            <a:r>
              <a:rPr lang="en-GB" sz="3600" kern="0" dirty="0">
                <a:solidFill>
                  <a:srgbClr val="000000"/>
                </a:solidFill>
                <a:latin typeface="Arial"/>
                <a:ea typeface="Arial Unicode MS"/>
                <a:cs typeface="Arial Unicode MS"/>
              </a:rPr>
              <a:t>Analysts Influence Buying Cycles</a:t>
            </a:r>
          </a:p>
          <a:p>
            <a:pPr marL="347663" lvl="0" indent="-347663" algn="l">
              <a:buClr>
                <a:srgbClr val="00529B"/>
              </a:buClr>
              <a:buFont typeface="Times" pitchFamily="18" charset="0"/>
              <a:buChar char="•"/>
            </a:pPr>
            <a:r>
              <a:rPr lang="en-GB" sz="3600" kern="0" dirty="0">
                <a:solidFill>
                  <a:srgbClr val="000000"/>
                </a:solidFill>
                <a:latin typeface="Arial"/>
                <a:ea typeface="Arial Unicode MS"/>
                <a:cs typeface="Arial Unicode MS"/>
              </a:rPr>
              <a:t>Be Strategic in Your Analyst Relations</a:t>
            </a:r>
          </a:p>
          <a:p>
            <a:pPr marL="347663" lvl="0" indent="-347663" algn="l">
              <a:buClr>
                <a:srgbClr val="00529B"/>
              </a:buClr>
              <a:buFont typeface="Times" pitchFamily="18" charset="0"/>
              <a:buChar char="•"/>
            </a:pPr>
            <a:r>
              <a:rPr lang="en-US" sz="3600" kern="0" dirty="0">
                <a:solidFill>
                  <a:srgbClr val="000000"/>
                </a:solidFill>
                <a:latin typeface="Arial"/>
                <a:ea typeface="Arial Unicode MS"/>
                <a:cs typeface="Arial Unicode MS"/>
              </a:rPr>
              <a:t>Good AR Can Shorten Your Sales Cycle</a:t>
            </a:r>
          </a:p>
        </p:txBody>
      </p:sp>
    </p:spTree>
    <p:extLst>
      <p:ext uri="{BB962C8B-B14F-4D97-AF65-F5344CB8AC3E}">
        <p14:creationId xmlns:p14="http://schemas.microsoft.com/office/powerpoint/2010/main" val="179048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0"/>
          </p:nvPr>
        </p:nvSpPr>
        <p:spPr>
          <a:noFill/>
        </p:spPr>
        <p:txBody>
          <a:bodyPr/>
          <a:lstStyle/>
          <a:p>
            <a:r>
              <a:rPr lang="en-US" dirty="0">
                <a:latin typeface="Arial" pitchFamily="34" charset="0"/>
              </a:rPr>
              <a:t> </a:t>
            </a:r>
            <a:fld id="{80A55614-83AB-46B4-BA2B-DFFD66C48BF8}" type="slidenum">
              <a:rPr lang="en-US">
                <a:latin typeface="Arial" pitchFamily="34" charset="0"/>
              </a:rPr>
              <a:pPr/>
              <a:t>1</a:t>
            </a:fld>
            <a:endParaRPr lang="en-US" dirty="0">
              <a:latin typeface="Arial" pitchFamily="34" charset="0"/>
            </a:endParaRPr>
          </a:p>
        </p:txBody>
      </p:sp>
      <p:sp>
        <p:nvSpPr>
          <p:cNvPr id="2054" name="Text Box 4"/>
          <p:cNvSpPr txBox="1">
            <a:spLocks noChangeArrowheads="1"/>
          </p:cNvSpPr>
          <p:nvPr/>
        </p:nvSpPr>
        <p:spPr bwMode="auto">
          <a:xfrm>
            <a:off x="926520" y="2042385"/>
            <a:ext cx="1627188" cy="1015655"/>
          </a:xfrm>
          <a:prstGeom prst="rect">
            <a:avLst/>
          </a:prstGeom>
          <a:noFill/>
          <a:ln w="9525">
            <a:noFill/>
            <a:miter lim="800000"/>
            <a:headEnd/>
            <a:tailEnd/>
          </a:ln>
        </p:spPr>
        <p:txBody>
          <a:bodyPr lIns="91432" tIns="45716" rIns="91432" bIns="45716">
            <a:spAutoFit/>
          </a:bodyPr>
          <a:lstStyle/>
          <a:p>
            <a:pPr algn="l">
              <a:lnSpc>
                <a:spcPct val="100000"/>
              </a:lnSpc>
              <a:spcBef>
                <a:spcPct val="20000"/>
              </a:spcBef>
              <a:spcAft>
                <a:spcPct val="0"/>
              </a:spcAft>
            </a:pPr>
            <a:r>
              <a:rPr lang="en-US" sz="1200" dirty="0">
                <a:solidFill>
                  <a:srgbClr val="000000"/>
                </a:solidFill>
                <a:latin typeface="Arial" pitchFamily="34" charset="0"/>
              </a:rPr>
              <a:t>Viewed by </a:t>
            </a:r>
            <a:br>
              <a:rPr lang="en-US" sz="1200" dirty="0">
                <a:solidFill>
                  <a:srgbClr val="000000"/>
                </a:solidFill>
                <a:latin typeface="Arial" pitchFamily="34" charset="0"/>
              </a:rPr>
            </a:br>
            <a:r>
              <a:rPr lang="en-US" sz="1200" dirty="0">
                <a:solidFill>
                  <a:srgbClr val="000000"/>
                </a:solidFill>
                <a:latin typeface="Arial" pitchFamily="34" charset="0"/>
              </a:rPr>
              <a:t>Fortune 1000 decision makers </a:t>
            </a:r>
            <a:br>
              <a:rPr lang="en-US" sz="1200" dirty="0">
                <a:solidFill>
                  <a:srgbClr val="000000"/>
                </a:solidFill>
                <a:latin typeface="Arial" pitchFamily="34" charset="0"/>
              </a:rPr>
            </a:br>
            <a:r>
              <a:rPr lang="en-US" sz="1200" dirty="0">
                <a:solidFill>
                  <a:srgbClr val="000000"/>
                </a:solidFill>
                <a:latin typeface="Arial" pitchFamily="34" charset="0"/>
              </a:rPr>
              <a:t>as critical to </a:t>
            </a:r>
            <a:br>
              <a:rPr lang="en-US" sz="1200" dirty="0">
                <a:solidFill>
                  <a:srgbClr val="000000"/>
                </a:solidFill>
                <a:latin typeface="Arial" pitchFamily="34" charset="0"/>
              </a:rPr>
            </a:br>
            <a:r>
              <a:rPr lang="en-US" sz="1200" dirty="0">
                <a:solidFill>
                  <a:srgbClr val="000000"/>
                </a:solidFill>
                <a:latin typeface="Arial" pitchFamily="34" charset="0"/>
              </a:rPr>
              <a:t>making a short list</a:t>
            </a:r>
          </a:p>
        </p:txBody>
      </p:sp>
      <p:sp>
        <p:nvSpPr>
          <p:cNvPr id="2055" name="Rectangle 5"/>
          <p:cNvSpPr>
            <a:spLocks noGrp="1" noChangeArrowheads="1"/>
          </p:cNvSpPr>
          <p:nvPr>
            <p:ph type="title"/>
          </p:nvPr>
        </p:nvSpPr>
        <p:spPr>
          <a:xfrm>
            <a:off x="443126" y="130239"/>
            <a:ext cx="8745537" cy="885825"/>
          </a:xfrm>
        </p:spPr>
        <p:txBody>
          <a:bodyPr/>
          <a:lstStyle/>
          <a:p>
            <a:pPr eaLnBrk="1" hangingPunct="1"/>
            <a:r>
              <a:rPr lang="en-US" sz="2800" dirty="0"/>
              <a:t>Analysts Influence Global IT Spend</a:t>
            </a:r>
          </a:p>
        </p:txBody>
      </p:sp>
      <p:graphicFrame>
        <p:nvGraphicFramePr>
          <p:cNvPr id="2050" name="Rectangle 6" hidden="1"/>
          <p:cNvGraphicFramePr>
            <a:graphicFrameLocks/>
          </p:cNvGraphicFramePr>
          <p:nvPr>
            <p:custDataLst>
              <p:tags r:id="rId2"/>
            </p:custDataLst>
            <p:extLst>
              <p:ext uri="{D42A27DB-BD31-4B8C-83A1-F6EECF244321}">
                <p14:modId xmlns:p14="http://schemas.microsoft.com/office/powerpoint/2010/main" val="3959881567"/>
              </p:ext>
            </p:extLst>
          </p:nvPr>
        </p:nvGraphicFramePr>
        <p:xfrm>
          <a:off x="1524000" y="3"/>
          <a:ext cx="158750" cy="158751"/>
        </p:xfrm>
        <a:graphic>
          <a:graphicData uri="http://schemas.openxmlformats.org/presentationml/2006/ole">
            <mc:AlternateContent xmlns:mc="http://schemas.openxmlformats.org/markup-compatibility/2006">
              <mc:Choice xmlns:v="urn:schemas-microsoft-com:vml" Requires="v">
                <p:oleObj spid="_x0000_s6222"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3"/>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6" name="Rectangle 7"/>
          <p:cNvSpPr>
            <a:spLocks noChangeArrowheads="1"/>
          </p:cNvSpPr>
          <p:nvPr/>
        </p:nvSpPr>
        <p:spPr bwMode="gray">
          <a:xfrm>
            <a:off x="924938" y="1582007"/>
            <a:ext cx="8288337" cy="2336800"/>
          </a:xfrm>
          <a:prstGeom prst="rect">
            <a:avLst/>
          </a:prstGeom>
          <a:noFill/>
          <a:ln w="25400" algn="ctr">
            <a:solidFill>
              <a:srgbClr val="DDDDDD"/>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grpSp>
        <p:nvGrpSpPr>
          <p:cNvPr id="2" name="Group 8"/>
          <p:cNvGrpSpPr>
            <a:grpSpLocks/>
          </p:cNvGrpSpPr>
          <p:nvPr/>
        </p:nvGrpSpPr>
        <p:grpSpPr bwMode="auto">
          <a:xfrm>
            <a:off x="3087112" y="1807435"/>
            <a:ext cx="363538" cy="1731963"/>
            <a:chOff x="1613" y="1084"/>
            <a:chExt cx="229" cy="1091"/>
          </a:xfrm>
        </p:grpSpPr>
        <p:sp>
          <p:nvSpPr>
            <p:cNvPr id="2331" name="Rectangle 9"/>
            <p:cNvSpPr>
              <a:spLocks noChangeArrowheads="1"/>
            </p:cNvSpPr>
            <p:nvPr/>
          </p:nvSpPr>
          <p:spPr bwMode="auto">
            <a:xfrm>
              <a:off x="1683" y="2097"/>
              <a:ext cx="94" cy="78"/>
            </a:xfrm>
            <a:prstGeom prst="rect">
              <a:avLst/>
            </a:prstGeom>
            <a:noFill/>
            <a:ln w="9525">
              <a:noFill/>
              <a:miter lim="800000"/>
              <a:headEnd/>
              <a:tailEnd/>
            </a:ln>
          </p:spPr>
          <p:txBody>
            <a:bodyPr wrap="none" lIns="0" tIns="0" rIns="0" bIns="0">
              <a:spAutoFit/>
            </a:bodyPr>
            <a:lstStyle/>
            <a:p>
              <a:pPr algn="r" eaLnBrk="1" hangingPunct="1">
                <a:lnSpc>
                  <a:spcPct val="100000"/>
                </a:lnSpc>
                <a:spcBef>
                  <a:spcPct val="50000"/>
                </a:spcBef>
                <a:spcAft>
                  <a:spcPct val="0"/>
                </a:spcAft>
              </a:pPr>
              <a:r>
                <a:rPr lang="en-US" sz="800" dirty="0">
                  <a:solidFill>
                    <a:srgbClr val="000000"/>
                  </a:solidFill>
                  <a:latin typeface="Arial" pitchFamily="34" charset="0"/>
                </a:rPr>
                <a:t>0%</a:t>
              </a:r>
            </a:p>
          </p:txBody>
        </p:sp>
        <p:sp>
          <p:nvSpPr>
            <p:cNvPr id="2332" name="Rectangle 10"/>
            <p:cNvSpPr>
              <a:spLocks noChangeArrowheads="1"/>
            </p:cNvSpPr>
            <p:nvPr/>
          </p:nvSpPr>
          <p:spPr bwMode="auto">
            <a:xfrm>
              <a:off x="1649" y="1898"/>
              <a:ext cx="130" cy="78"/>
            </a:xfrm>
            <a:prstGeom prst="rect">
              <a:avLst/>
            </a:prstGeom>
            <a:noFill/>
            <a:ln w="9525">
              <a:noFill/>
              <a:miter lim="800000"/>
              <a:headEnd/>
              <a:tailEnd/>
            </a:ln>
          </p:spPr>
          <p:txBody>
            <a:bodyPr wrap="none" lIns="0" tIns="0" rIns="0" bIns="0">
              <a:spAutoFit/>
            </a:bodyPr>
            <a:lstStyle/>
            <a:p>
              <a:pPr algn="r" eaLnBrk="1" hangingPunct="1">
                <a:lnSpc>
                  <a:spcPct val="100000"/>
                </a:lnSpc>
                <a:spcBef>
                  <a:spcPct val="50000"/>
                </a:spcBef>
                <a:spcAft>
                  <a:spcPct val="0"/>
                </a:spcAft>
              </a:pPr>
              <a:r>
                <a:rPr lang="en-US" sz="800" dirty="0">
                  <a:solidFill>
                    <a:srgbClr val="000000"/>
                  </a:solidFill>
                  <a:latin typeface="Arial" pitchFamily="34" charset="0"/>
                </a:rPr>
                <a:t>20%</a:t>
              </a:r>
            </a:p>
          </p:txBody>
        </p:sp>
        <p:sp>
          <p:nvSpPr>
            <p:cNvPr id="2333" name="Rectangle 11"/>
            <p:cNvSpPr>
              <a:spLocks noChangeArrowheads="1"/>
            </p:cNvSpPr>
            <p:nvPr/>
          </p:nvSpPr>
          <p:spPr bwMode="auto">
            <a:xfrm>
              <a:off x="1649" y="1695"/>
              <a:ext cx="130" cy="78"/>
            </a:xfrm>
            <a:prstGeom prst="rect">
              <a:avLst/>
            </a:prstGeom>
            <a:noFill/>
            <a:ln w="9525">
              <a:noFill/>
              <a:miter lim="800000"/>
              <a:headEnd/>
              <a:tailEnd/>
            </a:ln>
          </p:spPr>
          <p:txBody>
            <a:bodyPr wrap="none" lIns="0" tIns="0" rIns="0" bIns="0">
              <a:spAutoFit/>
            </a:bodyPr>
            <a:lstStyle/>
            <a:p>
              <a:pPr algn="r" eaLnBrk="1" hangingPunct="1">
                <a:lnSpc>
                  <a:spcPct val="100000"/>
                </a:lnSpc>
                <a:spcBef>
                  <a:spcPct val="50000"/>
                </a:spcBef>
                <a:spcAft>
                  <a:spcPct val="0"/>
                </a:spcAft>
              </a:pPr>
              <a:r>
                <a:rPr lang="en-US" sz="800" dirty="0">
                  <a:solidFill>
                    <a:srgbClr val="000000"/>
                  </a:solidFill>
                  <a:latin typeface="Arial" pitchFamily="34" charset="0"/>
                </a:rPr>
                <a:t>40%</a:t>
              </a:r>
            </a:p>
          </p:txBody>
        </p:sp>
        <p:sp>
          <p:nvSpPr>
            <p:cNvPr id="2334" name="Rectangle 12"/>
            <p:cNvSpPr>
              <a:spLocks noChangeArrowheads="1"/>
            </p:cNvSpPr>
            <p:nvPr/>
          </p:nvSpPr>
          <p:spPr bwMode="auto">
            <a:xfrm>
              <a:off x="1649" y="1493"/>
              <a:ext cx="130" cy="78"/>
            </a:xfrm>
            <a:prstGeom prst="rect">
              <a:avLst/>
            </a:prstGeom>
            <a:noFill/>
            <a:ln w="9525">
              <a:noFill/>
              <a:miter lim="800000"/>
              <a:headEnd/>
              <a:tailEnd/>
            </a:ln>
          </p:spPr>
          <p:txBody>
            <a:bodyPr wrap="none" lIns="0" tIns="0" rIns="0" bIns="0">
              <a:spAutoFit/>
            </a:bodyPr>
            <a:lstStyle/>
            <a:p>
              <a:pPr algn="r" eaLnBrk="1" hangingPunct="1">
                <a:lnSpc>
                  <a:spcPct val="100000"/>
                </a:lnSpc>
                <a:spcBef>
                  <a:spcPct val="50000"/>
                </a:spcBef>
                <a:spcAft>
                  <a:spcPct val="0"/>
                </a:spcAft>
              </a:pPr>
              <a:r>
                <a:rPr lang="en-US" sz="800" dirty="0">
                  <a:solidFill>
                    <a:srgbClr val="000000"/>
                  </a:solidFill>
                  <a:latin typeface="Arial" pitchFamily="34" charset="0"/>
                </a:rPr>
                <a:t>60%</a:t>
              </a:r>
            </a:p>
          </p:txBody>
        </p:sp>
        <p:sp>
          <p:nvSpPr>
            <p:cNvPr id="2335" name="Rectangle 13"/>
            <p:cNvSpPr>
              <a:spLocks noChangeArrowheads="1"/>
            </p:cNvSpPr>
            <p:nvPr/>
          </p:nvSpPr>
          <p:spPr bwMode="auto">
            <a:xfrm>
              <a:off x="1649" y="1290"/>
              <a:ext cx="130" cy="78"/>
            </a:xfrm>
            <a:prstGeom prst="rect">
              <a:avLst/>
            </a:prstGeom>
            <a:noFill/>
            <a:ln w="9525">
              <a:noFill/>
              <a:miter lim="800000"/>
              <a:headEnd/>
              <a:tailEnd/>
            </a:ln>
          </p:spPr>
          <p:txBody>
            <a:bodyPr wrap="none" lIns="0" tIns="0" rIns="0" bIns="0">
              <a:spAutoFit/>
            </a:bodyPr>
            <a:lstStyle/>
            <a:p>
              <a:pPr algn="r" eaLnBrk="1" hangingPunct="1">
                <a:lnSpc>
                  <a:spcPct val="100000"/>
                </a:lnSpc>
                <a:spcBef>
                  <a:spcPct val="50000"/>
                </a:spcBef>
                <a:spcAft>
                  <a:spcPct val="0"/>
                </a:spcAft>
              </a:pPr>
              <a:r>
                <a:rPr lang="en-US" sz="800" dirty="0">
                  <a:solidFill>
                    <a:srgbClr val="000000"/>
                  </a:solidFill>
                  <a:latin typeface="Arial" pitchFamily="34" charset="0"/>
                </a:rPr>
                <a:t>80%</a:t>
              </a:r>
            </a:p>
          </p:txBody>
        </p:sp>
        <p:sp>
          <p:nvSpPr>
            <p:cNvPr id="2336" name="Rectangle 14"/>
            <p:cNvSpPr>
              <a:spLocks noChangeArrowheads="1"/>
            </p:cNvSpPr>
            <p:nvPr/>
          </p:nvSpPr>
          <p:spPr bwMode="auto">
            <a:xfrm>
              <a:off x="1613" y="1084"/>
              <a:ext cx="167" cy="78"/>
            </a:xfrm>
            <a:prstGeom prst="rect">
              <a:avLst/>
            </a:prstGeom>
            <a:noFill/>
            <a:ln w="9525">
              <a:noFill/>
              <a:miter lim="800000"/>
              <a:headEnd/>
              <a:tailEnd/>
            </a:ln>
          </p:spPr>
          <p:txBody>
            <a:bodyPr wrap="none" lIns="0" tIns="0" rIns="0" bIns="0">
              <a:spAutoFit/>
            </a:bodyPr>
            <a:lstStyle/>
            <a:p>
              <a:pPr algn="r" eaLnBrk="1" hangingPunct="1">
                <a:lnSpc>
                  <a:spcPct val="100000"/>
                </a:lnSpc>
                <a:spcBef>
                  <a:spcPct val="50000"/>
                </a:spcBef>
                <a:spcAft>
                  <a:spcPct val="0"/>
                </a:spcAft>
              </a:pPr>
              <a:r>
                <a:rPr lang="en-US" sz="800" dirty="0">
                  <a:solidFill>
                    <a:srgbClr val="000000"/>
                  </a:solidFill>
                  <a:latin typeface="Arial" pitchFamily="34" charset="0"/>
                </a:rPr>
                <a:t>100%</a:t>
              </a:r>
            </a:p>
          </p:txBody>
        </p:sp>
        <p:sp>
          <p:nvSpPr>
            <p:cNvPr id="2337" name="Line 15"/>
            <p:cNvSpPr>
              <a:spLocks noChangeShapeType="1"/>
            </p:cNvSpPr>
            <p:nvPr/>
          </p:nvSpPr>
          <p:spPr bwMode="auto">
            <a:xfrm rot="5400000">
              <a:off x="1328" y="1626"/>
              <a:ext cx="1021" cy="6"/>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38" name="Line 16"/>
            <p:cNvSpPr>
              <a:spLocks noChangeShapeType="1"/>
            </p:cNvSpPr>
            <p:nvPr/>
          </p:nvSpPr>
          <p:spPr bwMode="auto">
            <a:xfrm rot="5400000">
              <a:off x="1824" y="1110"/>
              <a:ext cx="0" cy="27"/>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39" name="Line 17"/>
            <p:cNvSpPr>
              <a:spLocks noChangeShapeType="1"/>
            </p:cNvSpPr>
            <p:nvPr/>
          </p:nvSpPr>
          <p:spPr bwMode="auto">
            <a:xfrm rot="5400000">
              <a:off x="1824" y="1722"/>
              <a:ext cx="0" cy="27"/>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40" name="Line 18"/>
            <p:cNvSpPr>
              <a:spLocks noChangeShapeType="1"/>
            </p:cNvSpPr>
            <p:nvPr/>
          </p:nvSpPr>
          <p:spPr bwMode="auto">
            <a:xfrm rot="5400000">
              <a:off x="1824" y="1519"/>
              <a:ext cx="0" cy="27"/>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41" name="Line 19"/>
            <p:cNvSpPr>
              <a:spLocks noChangeShapeType="1"/>
            </p:cNvSpPr>
            <p:nvPr/>
          </p:nvSpPr>
          <p:spPr bwMode="auto">
            <a:xfrm rot="5400000">
              <a:off x="1824" y="1926"/>
              <a:ext cx="0" cy="27"/>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42" name="Line 20"/>
            <p:cNvSpPr>
              <a:spLocks noChangeShapeType="1"/>
            </p:cNvSpPr>
            <p:nvPr/>
          </p:nvSpPr>
          <p:spPr bwMode="auto">
            <a:xfrm rot="5400000">
              <a:off x="1824" y="1316"/>
              <a:ext cx="0" cy="27"/>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43" name="Line 21"/>
            <p:cNvSpPr>
              <a:spLocks noChangeShapeType="1"/>
            </p:cNvSpPr>
            <p:nvPr/>
          </p:nvSpPr>
          <p:spPr bwMode="auto">
            <a:xfrm rot="5400000">
              <a:off x="1821" y="2122"/>
              <a:ext cx="0" cy="27"/>
            </a:xfrm>
            <a:prstGeom prst="line">
              <a:avLst/>
            </a:prstGeom>
            <a:noFill/>
            <a:ln w="12700">
              <a:solidFill>
                <a:srgbClr val="808080"/>
              </a:solidFill>
              <a:round/>
              <a:headEnd type="none" w="lg" len="lg"/>
              <a:tailEnd type="none" w="lg" len="lg"/>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grpSp>
      <p:sp>
        <p:nvSpPr>
          <p:cNvPr id="2058" name="Rectangle 22"/>
          <p:cNvSpPr>
            <a:spLocks noChangeArrowheads="1"/>
          </p:cNvSpPr>
          <p:nvPr/>
        </p:nvSpPr>
        <p:spPr bwMode="gray">
          <a:xfrm>
            <a:off x="5139745" y="26900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59" name="Rectangle 23"/>
          <p:cNvSpPr>
            <a:spLocks noChangeArrowheads="1"/>
          </p:cNvSpPr>
          <p:nvPr/>
        </p:nvSpPr>
        <p:spPr bwMode="gray">
          <a:xfrm>
            <a:off x="5139745" y="2852011"/>
            <a:ext cx="165100" cy="163513"/>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0" name="Rectangle 24"/>
          <p:cNvSpPr>
            <a:spLocks noChangeArrowheads="1"/>
          </p:cNvSpPr>
          <p:nvPr/>
        </p:nvSpPr>
        <p:spPr bwMode="gray">
          <a:xfrm>
            <a:off x="5139745" y="3009171"/>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1" name="Rectangle 25"/>
          <p:cNvSpPr>
            <a:spLocks noChangeArrowheads="1"/>
          </p:cNvSpPr>
          <p:nvPr/>
        </p:nvSpPr>
        <p:spPr bwMode="gray">
          <a:xfrm>
            <a:off x="5139745" y="3164747"/>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2" name="Rectangle 26"/>
          <p:cNvSpPr>
            <a:spLocks noChangeArrowheads="1"/>
          </p:cNvSpPr>
          <p:nvPr/>
        </p:nvSpPr>
        <p:spPr bwMode="gray">
          <a:xfrm>
            <a:off x="5139745" y="3329847"/>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3" name="Rectangle 27"/>
          <p:cNvSpPr>
            <a:spLocks noChangeArrowheads="1"/>
          </p:cNvSpPr>
          <p:nvPr/>
        </p:nvSpPr>
        <p:spPr bwMode="gray">
          <a:xfrm>
            <a:off x="5139745" y="18899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4" name="Rectangle 28"/>
          <p:cNvSpPr>
            <a:spLocks noChangeArrowheads="1"/>
          </p:cNvSpPr>
          <p:nvPr/>
        </p:nvSpPr>
        <p:spPr bwMode="gray">
          <a:xfrm>
            <a:off x="5139745" y="2053495"/>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5" name="Rectangle 29"/>
          <p:cNvSpPr>
            <a:spLocks noChangeArrowheads="1"/>
          </p:cNvSpPr>
          <p:nvPr/>
        </p:nvSpPr>
        <p:spPr bwMode="gray">
          <a:xfrm>
            <a:off x="5139745" y="22106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6" name="Rectangle 30"/>
          <p:cNvSpPr>
            <a:spLocks noChangeArrowheads="1"/>
          </p:cNvSpPr>
          <p:nvPr/>
        </p:nvSpPr>
        <p:spPr bwMode="gray">
          <a:xfrm>
            <a:off x="5139745" y="23725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7" name="Rectangle 31"/>
          <p:cNvSpPr>
            <a:spLocks noChangeArrowheads="1"/>
          </p:cNvSpPr>
          <p:nvPr/>
        </p:nvSpPr>
        <p:spPr bwMode="gray">
          <a:xfrm>
            <a:off x="5139745" y="2529747"/>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8" name="Rectangle 32"/>
          <p:cNvSpPr>
            <a:spLocks noChangeArrowheads="1"/>
          </p:cNvSpPr>
          <p:nvPr/>
        </p:nvSpPr>
        <p:spPr bwMode="gray">
          <a:xfrm>
            <a:off x="5611233" y="26900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69" name="Rectangle 33"/>
          <p:cNvSpPr>
            <a:spLocks noChangeArrowheads="1"/>
          </p:cNvSpPr>
          <p:nvPr/>
        </p:nvSpPr>
        <p:spPr bwMode="gray">
          <a:xfrm>
            <a:off x="5611233" y="2852011"/>
            <a:ext cx="165100" cy="163513"/>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0" name="Rectangle 34"/>
          <p:cNvSpPr>
            <a:spLocks noChangeArrowheads="1"/>
          </p:cNvSpPr>
          <p:nvPr/>
        </p:nvSpPr>
        <p:spPr bwMode="gray">
          <a:xfrm>
            <a:off x="5611233" y="3009171"/>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1" name="Rectangle 35"/>
          <p:cNvSpPr>
            <a:spLocks noChangeArrowheads="1"/>
          </p:cNvSpPr>
          <p:nvPr/>
        </p:nvSpPr>
        <p:spPr bwMode="gray">
          <a:xfrm>
            <a:off x="5611233" y="3164747"/>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2" name="Rectangle 36"/>
          <p:cNvSpPr>
            <a:spLocks noChangeArrowheads="1"/>
          </p:cNvSpPr>
          <p:nvPr/>
        </p:nvSpPr>
        <p:spPr bwMode="gray">
          <a:xfrm>
            <a:off x="5611233" y="3329847"/>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3" name="Rectangle 37"/>
          <p:cNvSpPr>
            <a:spLocks noChangeArrowheads="1"/>
          </p:cNvSpPr>
          <p:nvPr/>
        </p:nvSpPr>
        <p:spPr bwMode="gray">
          <a:xfrm>
            <a:off x="5611233" y="18899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4" name="Rectangle 38"/>
          <p:cNvSpPr>
            <a:spLocks noChangeArrowheads="1"/>
          </p:cNvSpPr>
          <p:nvPr/>
        </p:nvSpPr>
        <p:spPr bwMode="gray">
          <a:xfrm>
            <a:off x="5611233" y="2053495"/>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5" name="Rectangle 39"/>
          <p:cNvSpPr>
            <a:spLocks noChangeArrowheads="1"/>
          </p:cNvSpPr>
          <p:nvPr/>
        </p:nvSpPr>
        <p:spPr bwMode="gray">
          <a:xfrm>
            <a:off x="5611233" y="22106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6" name="Rectangle 40"/>
          <p:cNvSpPr>
            <a:spLocks noChangeArrowheads="1"/>
          </p:cNvSpPr>
          <p:nvPr/>
        </p:nvSpPr>
        <p:spPr bwMode="gray">
          <a:xfrm>
            <a:off x="5611233" y="23725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7" name="Rectangle 41"/>
          <p:cNvSpPr>
            <a:spLocks noChangeArrowheads="1"/>
          </p:cNvSpPr>
          <p:nvPr/>
        </p:nvSpPr>
        <p:spPr bwMode="gray">
          <a:xfrm>
            <a:off x="5611233" y="2529747"/>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8" name="Rectangle 42"/>
          <p:cNvSpPr>
            <a:spLocks noChangeArrowheads="1"/>
          </p:cNvSpPr>
          <p:nvPr/>
        </p:nvSpPr>
        <p:spPr bwMode="gray">
          <a:xfrm>
            <a:off x="6103358" y="2699610"/>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79" name="Rectangle 43"/>
          <p:cNvSpPr>
            <a:spLocks noChangeArrowheads="1"/>
          </p:cNvSpPr>
          <p:nvPr/>
        </p:nvSpPr>
        <p:spPr bwMode="gray">
          <a:xfrm>
            <a:off x="6103358" y="2861536"/>
            <a:ext cx="165100" cy="163513"/>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0" name="Rectangle 44"/>
          <p:cNvSpPr>
            <a:spLocks noChangeArrowheads="1"/>
          </p:cNvSpPr>
          <p:nvPr/>
        </p:nvSpPr>
        <p:spPr bwMode="gray">
          <a:xfrm>
            <a:off x="6103358" y="3018698"/>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1" name="Rectangle 45"/>
          <p:cNvSpPr>
            <a:spLocks noChangeArrowheads="1"/>
          </p:cNvSpPr>
          <p:nvPr/>
        </p:nvSpPr>
        <p:spPr bwMode="gray">
          <a:xfrm>
            <a:off x="6103358" y="3174271"/>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2" name="Rectangle 46"/>
          <p:cNvSpPr>
            <a:spLocks noChangeArrowheads="1"/>
          </p:cNvSpPr>
          <p:nvPr/>
        </p:nvSpPr>
        <p:spPr bwMode="gray">
          <a:xfrm>
            <a:off x="6103358" y="3339371"/>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3" name="Rectangle 47"/>
          <p:cNvSpPr>
            <a:spLocks noChangeArrowheads="1"/>
          </p:cNvSpPr>
          <p:nvPr/>
        </p:nvSpPr>
        <p:spPr bwMode="gray">
          <a:xfrm>
            <a:off x="6103358" y="1899510"/>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4" name="Rectangle 48"/>
          <p:cNvSpPr>
            <a:spLocks noChangeArrowheads="1"/>
          </p:cNvSpPr>
          <p:nvPr/>
        </p:nvSpPr>
        <p:spPr bwMode="gray">
          <a:xfrm>
            <a:off x="6103358" y="2063021"/>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5" name="Rectangle 49"/>
          <p:cNvSpPr>
            <a:spLocks noChangeArrowheads="1"/>
          </p:cNvSpPr>
          <p:nvPr/>
        </p:nvSpPr>
        <p:spPr bwMode="gray">
          <a:xfrm>
            <a:off x="6103358" y="22201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6" name="Rectangle 50"/>
          <p:cNvSpPr>
            <a:spLocks noChangeArrowheads="1"/>
          </p:cNvSpPr>
          <p:nvPr/>
        </p:nvSpPr>
        <p:spPr bwMode="gray">
          <a:xfrm>
            <a:off x="6103358" y="2382110"/>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7" name="Rectangle 51"/>
          <p:cNvSpPr>
            <a:spLocks noChangeArrowheads="1"/>
          </p:cNvSpPr>
          <p:nvPr/>
        </p:nvSpPr>
        <p:spPr bwMode="gray">
          <a:xfrm>
            <a:off x="6103358" y="25392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8" name="Rectangle 52"/>
          <p:cNvSpPr>
            <a:spLocks noChangeArrowheads="1"/>
          </p:cNvSpPr>
          <p:nvPr/>
        </p:nvSpPr>
        <p:spPr bwMode="gray">
          <a:xfrm>
            <a:off x="6592308" y="27043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89" name="Rectangle 53"/>
          <p:cNvSpPr>
            <a:spLocks noChangeArrowheads="1"/>
          </p:cNvSpPr>
          <p:nvPr/>
        </p:nvSpPr>
        <p:spPr bwMode="gray">
          <a:xfrm>
            <a:off x="6592308" y="2866295"/>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0" name="Rectangle 54"/>
          <p:cNvSpPr>
            <a:spLocks noChangeArrowheads="1"/>
          </p:cNvSpPr>
          <p:nvPr/>
        </p:nvSpPr>
        <p:spPr bwMode="gray">
          <a:xfrm>
            <a:off x="6592308" y="3023459"/>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1" name="Rectangle 55"/>
          <p:cNvSpPr>
            <a:spLocks noChangeArrowheads="1"/>
          </p:cNvSpPr>
          <p:nvPr/>
        </p:nvSpPr>
        <p:spPr bwMode="gray">
          <a:xfrm>
            <a:off x="6592308" y="3179035"/>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2" name="Rectangle 56"/>
          <p:cNvSpPr>
            <a:spLocks noChangeArrowheads="1"/>
          </p:cNvSpPr>
          <p:nvPr/>
        </p:nvSpPr>
        <p:spPr bwMode="gray">
          <a:xfrm>
            <a:off x="6592308" y="3344135"/>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3" name="Rectangle 57"/>
          <p:cNvSpPr>
            <a:spLocks noChangeArrowheads="1"/>
          </p:cNvSpPr>
          <p:nvPr/>
        </p:nvSpPr>
        <p:spPr bwMode="gray">
          <a:xfrm>
            <a:off x="6592308" y="19042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4" name="Rectangle 58"/>
          <p:cNvSpPr>
            <a:spLocks noChangeArrowheads="1"/>
          </p:cNvSpPr>
          <p:nvPr/>
        </p:nvSpPr>
        <p:spPr bwMode="gray">
          <a:xfrm>
            <a:off x="6592308" y="2067785"/>
            <a:ext cx="165100" cy="16351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5" name="Rectangle 59"/>
          <p:cNvSpPr>
            <a:spLocks noChangeArrowheads="1"/>
          </p:cNvSpPr>
          <p:nvPr/>
        </p:nvSpPr>
        <p:spPr bwMode="gray">
          <a:xfrm>
            <a:off x="6592308" y="2224946"/>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6" name="Rectangle 60"/>
          <p:cNvSpPr>
            <a:spLocks noChangeArrowheads="1"/>
          </p:cNvSpPr>
          <p:nvPr/>
        </p:nvSpPr>
        <p:spPr bwMode="gray">
          <a:xfrm>
            <a:off x="6592308" y="23868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7" name="Rectangle 61"/>
          <p:cNvSpPr>
            <a:spLocks noChangeArrowheads="1"/>
          </p:cNvSpPr>
          <p:nvPr/>
        </p:nvSpPr>
        <p:spPr bwMode="gray">
          <a:xfrm>
            <a:off x="6592308" y="2544035"/>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8" name="Rectangle 62"/>
          <p:cNvSpPr>
            <a:spLocks noChangeArrowheads="1"/>
          </p:cNvSpPr>
          <p:nvPr/>
        </p:nvSpPr>
        <p:spPr bwMode="gray">
          <a:xfrm>
            <a:off x="7076495" y="27043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099" name="Rectangle 63"/>
          <p:cNvSpPr>
            <a:spLocks noChangeArrowheads="1"/>
          </p:cNvSpPr>
          <p:nvPr/>
        </p:nvSpPr>
        <p:spPr bwMode="gray">
          <a:xfrm>
            <a:off x="7076495" y="2866295"/>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0" name="Rectangle 64"/>
          <p:cNvSpPr>
            <a:spLocks noChangeArrowheads="1"/>
          </p:cNvSpPr>
          <p:nvPr/>
        </p:nvSpPr>
        <p:spPr bwMode="gray">
          <a:xfrm>
            <a:off x="7076495" y="30234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1" name="Rectangle 65"/>
          <p:cNvSpPr>
            <a:spLocks noChangeArrowheads="1"/>
          </p:cNvSpPr>
          <p:nvPr/>
        </p:nvSpPr>
        <p:spPr bwMode="gray">
          <a:xfrm>
            <a:off x="7076495" y="3179035"/>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2" name="Rectangle 66"/>
          <p:cNvSpPr>
            <a:spLocks noChangeArrowheads="1"/>
          </p:cNvSpPr>
          <p:nvPr/>
        </p:nvSpPr>
        <p:spPr bwMode="gray">
          <a:xfrm>
            <a:off x="7076495" y="3344135"/>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3" name="Rectangle 67"/>
          <p:cNvSpPr>
            <a:spLocks noChangeArrowheads="1"/>
          </p:cNvSpPr>
          <p:nvPr/>
        </p:nvSpPr>
        <p:spPr bwMode="gray">
          <a:xfrm>
            <a:off x="7076495" y="19042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4" name="Rectangle 68"/>
          <p:cNvSpPr>
            <a:spLocks noChangeArrowheads="1"/>
          </p:cNvSpPr>
          <p:nvPr/>
        </p:nvSpPr>
        <p:spPr bwMode="gray">
          <a:xfrm>
            <a:off x="7076495" y="2067785"/>
            <a:ext cx="165100" cy="16351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5" name="Rectangle 69"/>
          <p:cNvSpPr>
            <a:spLocks noChangeArrowheads="1"/>
          </p:cNvSpPr>
          <p:nvPr/>
        </p:nvSpPr>
        <p:spPr bwMode="gray">
          <a:xfrm>
            <a:off x="7076495" y="2224946"/>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6" name="Rectangle 70"/>
          <p:cNvSpPr>
            <a:spLocks noChangeArrowheads="1"/>
          </p:cNvSpPr>
          <p:nvPr/>
        </p:nvSpPr>
        <p:spPr bwMode="gray">
          <a:xfrm>
            <a:off x="7076495" y="23868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7" name="Rectangle 71"/>
          <p:cNvSpPr>
            <a:spLocks noChangeArrowheads="1"/>
          </p:cNvSpPr>
          <p:nvPr/>
        </p:nvSpPr>
        <p:spPr bwMode="gray">
          <a:xfrm>
            <a:off x="7076495" y="2544035"/>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8" name="Rectangle 72"/>
          <p:cNvSpPr>
            <a:spLocks noChangeArrowheads="1"/>
          </p:cNvSpPr>
          <p:nvPr/>
        </p:nvSpPr>
        <p:spPr bwMode="gray">
          <a:xfrm>
            <a:off x="7554333" y="2709134"/>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09" name="Rectangle 73"/>
          <p:cNvSpPr>
            <a:spLocks noChangeArrowheads="1"/>
          </p:cNvSpPr>
          <p:nvPr/>
        </p:nvSpPr>
        <p:spPr bwMode="gray">
          <a:xfrm>
            <a:off x="7554333" y="2871061"/>
            <a:ext cx="165100" cy="16351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0" name="Rectangle 74"/>
          <p:cNvSpPr>
            <a:spLocks noChangeArrowheads="1"/>
          </p:cNvSpPr>
          <p:nvPr/>
        </p:nvSpPr>
        <p:spPr bwMode="gray">
          <a:xfrm>
            <a:off x="7554333" y="302822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1" name="Rectangle 75"/>
          <p:cNvSpPr>
            <a:spLocks noChangeArrowheads="1"/>
          </p:cNvSpPr>
          <p:nvPr/>
        </p:nvSpPr>
        <p:spPr bwMode="gray">
          <a:xfrm>
            <a:off x="7554333" y="31837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2" name="Rectangle 76"/>
          <p:cNvSpPr>
            <a:spLocks noChangeArrowheads="1"/>
          </p:cNvSpPr>
          <p:nvPr/>
        </p:nvSpPr>
        <p:spPr bwMode="gray">
          <a:xfrm>
            <a:off x="7554333" y="3348898"/>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3" name="Rectangle 77"/>
          <p:cNvSpPr>
            <a:spLocks noChangeArrowheads="1"/>
          </p:cNvSpPr>
          <p:nvPr/>
        </p:nvSpPr>
        <p:spPr bwMode="gray">
          <a:xfrm>
            <a:off x="7554333" y="1909035"/>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4" name="Rectangle 78"/>
          <p:cNvSpPr>
            <a:spLocks noChangeArrowheads="1"/>
          </p:cNvSpPr>
          <p:nvPr/>
        </p:nvSpPr>
        <p:spPr bwMode="gray">
          <a:xfrm>
            <a:off x="7554333" y="2072545"/>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5" name="Rectangle 79"/>
          <p:cNvSpPr>
            <a:spLocks noChangeArrowheads="1"/>
          </p:cNvSpPr>
          <p:nvPr/>
        </p:nvSpPr>
        <p:spPr bwMode="gray">
          <a:xfrm>
            <a:off x="7554333" y="222970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6" name="Rectangle 80"/>
          <p:cNvSpPr>
            <a:spLocks noChangeArrowheads="1"/>
          </p:cNvSpPr>
          <p:nvPr/>
        </p:nvSpPr>
        <p:spPr bwMode="gray">
          <a:xfrm>
            <a:off x="7554333" y="2391635"/>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7" name="Rectangle 81"/>
          <p:cNvSpPr>
            <a:spLocks noChangeArrowheads="1"/>
          </p:cNvSpPr>
          <p:nvPr/>
        </p:nvSpPr>
        <p:spPr bwMode="gray">
          <a:xfrm>
            <a:off x="7554333" y="25487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8" name="Rectangle 82"/>
          <p:cNvSpPr>
            <a:spLocks noChangeArrowheads="1"/>
          </p:cNvSpPr>
          <p:nvPr/>
        </p:nvSpPr>
        <p:spPr bwMode="gray">
          <a:xfrm>
            <a:off x="8030583" y="27138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19" name="Rectangle 83"/>
          <p:cNvSpPr>
            <a:spLocks noChangeArrowheads="1"/>
          </p:cNvSpPr>
          <p:nvPr/>
        </p:nvSpPr>
        <p:spPr bwMode="gray">
          <a:xfrm>
            <a:off x="8030583" y="2875821"/>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0" name="Rectangle 84"/>
          <p:cNvSpPr>
            <a:spLocks noChangeArrowheads="1"/>
          </p:cNvSpPr>
          <p:nvPr/>
        </p:nvSpPr>
        <p:spPr bwMode="gray">
          <a:xfrm>
            <a:off x="8030583" y="30329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1" name="Rectangle 85"/>
          <p:cNvSpPr>
            <a:spLocks noChangeArrowheads="1"/>
          </p:cNvSpPr>
          <p:nvPr/>
        </p:nvSpPr>
        <p:spPr bwMode="gray">
          <a:xfrm>
            <a:off x="8030583" y="31885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2" name="Rectangle 86"/>
          <p:cNvSpPr>
            <a:spLocks noChangeArrowheads="1"/>
          </p:cNvSpPr>
          <p:nvPr/>
        </p:nvSpPr>
        <p:spPr bwMode="gray">
          <a:xfrm>
            <a:off x="8030583" y="3353659"/>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3" name="Rectangle 87"/>
          <p:cNvSpPr>
            <a:spLocks noChangeArrowheads="1"/>
          </p:cNvSpPr>
          <p:nvPr/>
        </p:nvSpPr>
        <p:spPr bwMode="gray">
          <a:xfrm>
            <a:off x="8030583" y="19137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4" name="Rectangle 88"/>
          <p:cNvSpPr>
            <a:spLocks noChangeArrowheads="1"/>
          </p:cNvSpPr>
          <p:nvPr/>
        </p:nvSpPr>
        <p:spPr bwMode="gray">
          <a:xfrm>
            <a:off x="8030583" y="2077311"/>
            <a:ext cx="165100" cy="16351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5" name="Rectangle 89"/>
          <p:cNvSpPr>
            <a:spLocks noChangeArrowheads="1"/>
          </p:cNvSpPr>
          <p:nvPr/>
        </p:nvSpPr>
        <p:spPr bwMode="gray">
          <a:xfrm>
            <a:off x="8030583" y="22344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6" name="Rectangle 90"/>
          <p:cNvSpPr>
            <a:spLocks noChangeArrowheads="1"/>
          </p:cNvSpPr>
          <p:nvPr/>
        </p:nvSpPr>
        <p:spPr bwMode="gray">
          <a:xfrm>
            <a:off x="8030583" y="23963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7" name="Rectangle 91"/>
          <p:cNvSpPr>
            <a:spLocks noChangeArrowheads="1"/>
          </p:cNvSpPr>
          <p:nvPr/>
        </p:nvSpPr>
        <p:spPr bwMode="gray">
          <a:xfrm>
            <a:off x="8030583" y="255355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8" name="Rectangle 92"/>
          <p:cNvSpPr>
            <a:spLocks noChangeArrowheads="1"/>
          </p:cNvSpPr>
          <p:nvPr/>
        </p:nvSpPr>
        <p:spPr bwMode="gray">
          <a:xfrm>
            <a:off x="8502070" y="27138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29" name="Rectangle 93"/>
          <p:cNvSpPr>
            <a:spLocks noChangeArrowheads="1"/>
          </p:cNvSpPr>
          <p:nvPr/>
        </p:nvSpPr>
        <p:spPr bwMode="gray">
          <a:xfrm>
            <a:off x="8502070" y="2875821"/>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0" name="Rectangle 94"/>
          <p:cNvSpPr>
            <a:spLocks noChangeArrowheads="1"/>
          </p:cNvSpPr>
          <p:nvPr/>
        </p:nvSpPr>
        <p:spPr bwMode="gray">
          <a:xfrm>
            <a:off x="8502070" y="3032983"/>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1" name="Rectangle 95"/>
          <p:cNvSpPr>
            <a:spLocks noChangeArrowheads="1"/>
          </p:cNvSpPr>
          <p:nvPr/>
        </p:nvSpPr>
        <p:spPr bwMode="gray">
          <a:xfrm>
            <a:off x="8502070" y="31885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2" name="Rectangle 96"/>
          <p:cNvSpPr>
            <a:spLocks noChangeArrowheads="1"/>
          </p:cNvSpPr>
          <p:nvPr/>
        </p:nvSpPr>
        <p:spPr bwMode="gray">
          <a:xfrm>
            <a:off x="8502070" y="3353659"/>
            <a:ext cx="165100" cy="161925"/>
          </a:xfrm>
          <a:prstGeom prst="rect">
            <a:avLst/>
          </a:prstGeom>
          <a:solidFill>
            <a:srgbClr val="CCECFF"/>
          </a:solidFill>
          <a:ln w="11176" algn="ctr">
            <a:solidFill>
              <a:srgbClr val="FFFFFF"/>
            </a:solid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33" name="Rectangle 97"/>
          <p:cNvSpPr>
            <a:spLocks noChangeArrowheads="1"/>
          </p:cNvSpPr>
          <p:nvPr/>
        </p:nvSpPr>
        <p:spPr bwMode="gray">
          <a:xfrm>
            <a:off x="8502070" y="19137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4" name="Rectangle 98"/>
          <p:cNvSpPr>
            <a:spLocks noChangeArrowheads="1"/>
          </p:cNvSpPr>
          <p:nvPr/>
        </p:nvSpPr>
        <p:spPr bwMode="gray">
          <a:xfrm>
            <a:off x="8502070" y="2077311"/>
            <a:ext cx="165100" cy="16351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5" name="Rectangle 99"/>
          <p:cNvSpPr>
            <a:spLocks noChangeArrowheads="1"/>
          </p:cNvSpPr>
          <p:nvPr/>
        </p:nvSpPr>
        <p:spPr bwMode="gray">
          <a:xfrm>
            <a:off x="8502070" y="22344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6" name="Rectangle 100"/>
          <p:cNvSpPr>
            <a:spLocks noChangeArrowheads="1"/>
          </p:cNvSpPr>
          <p:nvPr/>
        </p:nvSpPr>
        <p:spPr bwMode="gray">
          <a:xfrm>
            <a:off x="8502070" y="23963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7" name="Rectangle 101"/>
          <p:cNvSpPr>
            <a:spLocks noChangeArrowheads="1"/>
          </p:cNvSpPr>
          <p:nvPr/>
        </p:nvSpPr>
        <p:spPr bwMode="gray">
          <a:xfrm>
            <a:off x="8502070" y="255355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38" name="Rectangle 102"/>
          <p:cNvSpPr>
            <a:spLocks noChangeArrowheads="1"/>
          </p:cNvSpPr>
          <p:nvPr/>
        </p:nvSpPr>
        <p:spPr bwMode="auto">
          <a:xfrm>
            <a:off x="3410963" y="3548924"/>
            <a:ext cx="674687" cy="307007"/>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Industry </a:t>
            </a:r>
          </a:p>
          <a:p>
            <a:pPr eaLnBrk="1" hangingPunct="1">
              <a:lnSpc>
                <a:spcPct val="95000"/>
              </a:lnSpc>
              <a:spcBef>
                <a:spcPct val="0"/>
              </a:spcBef>
              <a:spcAft>
                <a:spcPct val="0"/>
              </a:spcAft>
            </a:pPr>
            <a:r>
              <a:rPr lang="en-US" sz="700" dirty="0">
                <a:solidFill>
                  <a:srgbClr val="000000"/>
                </a:solidFill>
                <a:latin typeface="Arial" pitchFamily="34" charset="0"/>
              </a:rPr>
              <a:t>Analyst </a:t>
            </a:r>
          </a:p>
          <a:p>
            <a:pPr eaLnBrk="1" hangingPunct="1">
              <a:lnSpc>
                <a:spcPct val="95000"/>
              </a:lnSpc>
              <a:spcBef>
                <a:spcPct val="0"/>
              </a:spcBef>
              <a:spcAft>
                <a:spcPct val="0"/>
              </a:spcAft>
            </a:pPr>
            <a:r>
              <a:rPr lang="en-US" sz="700" dirty="0">
                <a:solidFill>
                  <a:srgbClr val="000000"/>
                </a:solidFill>
                <a:latin typeface="Arial" pitchFamily="34" charset="0"/>
              </a:rPr>
              <a:t>Coverage</a:t>
            </a:r>
          </a:p>
        </p:txBody>
      </p:sp>
      <p:sp>
        <p:nvSpPr>
          <p:cNvPr id="2139" name="Rectangle 103"/>
          <p:cNvSpPr>
            <a:spLocks noChangeArrowheads="1"/>
          </p:cNvSpPr>
          <p:nvPr/>
        </p:nvSpPr>
        <p:spPr bwMode="auto">
          <a:xfrm>
            <a:off x="3990395" y="3542573"/>
            <a:ext cx="547688" cy="204671"/>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Personal </a:t>
            </a:r>
          </a:p>
          <a:p>
            <a:pPr eaLnBrk="1" hangingPunct="1">
              <a:lnSpc>
                <a:spcPct val="95000"/>
              </a:lnSpc>
              <a:spcBef>
                <a:spcPct val="0"/>
              </a:spcBef>
              <a:spcAft>
                <a:spcPct val="0"/>
              </a:spcAft>
            </a:pPr>
            <a:r>
              <a:rPr lang="en-US" sz="700" dirty="0">
                <a:solidFill>
                  <a:srgbClr val="000000"/>
                </a:solidFill>
                <a:latin typeface="Arial" pitchFamily="34" charset="0"/>
              </a:rPr>
              <a:t>Experience</a:t>
            </a:r>
          </a:p>
        </p:txBody>
      </p:sp>
      <p:sp>
        <p:nvSpPr>
          <p:cNvPr id="2140" name="Rectangle 104"/>
          <p:cNvSpPr>
            <a:spLocks noChangeArrowheads="1"/>
          </p:cNvSpPr>
          <p:nvPr/>
        </p:nvSpPr>
        <p:spPr bwMode="auto">
          <a:xfrm>
            <a:off x="4542850" y="3548924"/>
            <a:ext cx="392113" cy="204671"/>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Word of Mouth</a:t>
            </a:r>
          </a:p>
        </p:txBody>
      </p:sp>
      <p:sp>
        <p:nvSpPr>
          <p:cNvPr id="2141" name="Rectangle 105"/>
          <p:cNvSpPr>
            <a:spLocks noChangeArrowheads="1"/>
          </p:cNvSpPr>
          <p:nvPr/>
        </p:nvSpPr>
        <p:spPr bwMode="auto">
          <a:xfrm>
            <a:off x="5001638" y="3567970"/>
            <a:ext cx="414337" cy="102336"/>
          </a:xfrm>
          <a:prstGeom prst="rect">
            <a:avLst/>
          </a:prstGeom>
          <a:noFill/>
          <a:ln w="9525" algn="ctr">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Events</a:t>
            </a:r>
          </a:p>
        </p:txBody>
      </p:sp>
      <p:sp>
        <p:nvSpPr>
          <p:cNvPr id="2142" name="Rectangle 106"/>
          <p:cNvSpPr>
            <a:spLocks noChangeArrowheads="1"/>
          </p:cNvSpPr>
          <p:nvPr/>
        </p:nvSpPr>
        <p:spPr bwMode="auto">
          <a:xfrm>
            <a:off x="5358825" y="3548924"/>
            <a:ext cx="676275" cy="307007"/>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Financial </a:t>
            </a:r>
          </a:p>
          <a:p>
            <a:pPr eaLnBrk="1" hangingPunct="1">
              <a:lnSpc>
                <a:spcPct val="95000"/>
              </a:lnSpc>
              <a:spcBef>
                <a:spcPct val="0"/>
              </a:spcBef>
              <a:spcAft>
                <a:spcPct val="0"/>
              </a:spcAft>
            </a:pPr>
            <a:r>
              <a:rPr lang="en-US" sz="700" dirty="0">
                <a:solidFill>
                  <a:srgbClr val="000000"/>
                </a:solidFill>
                <a:latin typeface="Arial" pitchFamily="34" charset="0"/>
              </a:rPr>
              <a:t>Analysts </a:t>
            </a:r>
          </a:p>
          <a:p>
            <a:pPr eaLnBrk="1" hangingPunct="1">
              <a:lnSpc>
                <a:spcPct val="95000"/>
              </a:lnSpc>
              <a:spcBef>
                <a:spcPct val="0"/>
              </a:spcBef>
              <a:spcAft>
                <a:spcPct val="0"/>
              </a:spcAft>
            </a:pPr>
            <a:r>
              <a:rPr lang="en-US" sz="700" dirty="0">
                <a:solidFill>
                  <a:srgbClr val="000000"/>
                </a:solidFill>
                <a:latin typeface="Arial" pitchFamily="34" charset="0"/>
              </a:rPr>
              <a:t>Coverage</a:t>
            </a:r>
          </a:p>
        </p:txBody>
      </p:sp>
      <p:sp>
        <p:nvSpPr>
          <p:cNvPr id="2143" name="Rectangle 107"/>
          <p:cNvSpPr>
            <a:spLocks noChangeArrowheads="1"/>
          </p:cNvSpPr>
          <p:nvPr/>
        </p:nvSpPr>
        <p:spPr bwMode="auto">
          <a:xfrm>
            <a:off x="5936670" y="3548924"/>
            <a:ext cx="515938" cy="204671"/>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Internet Sites</a:t>
            </a:r>
          </a:p>
        </p:txBody>
      </p:sp>
      <p:sp>
        <p:nvSpPr>
          <p:cNvPr id="2144" name="Rectangle 108"/>
          <p:cNvSpPr>
            <a:spLocks noChangeArrowheads="1"/>
          </p:cNvSpPr>
          <p:nvPr/>
        </p:nvSpPr>
        <p:spPr bwMode="auto">
          <a:xfrm>
            <a:off x="6244650" y="3548924"/>
            <a:ext cx="842963" cy="204671"/>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Marketing</a:t>
            </a:r>
          </a:p>
          <a:p>
            <a:pPr eaLnBrk="1" hangingPunct="1">
              <a:lnSpc>
                <a:spcPct val="95000"/>
              </a:lnSpc>
              <a:spcBef>
                <a:spcPct val="0"/>
              </a:spcBef>
              <a:spcAft>
                <a:spcPct val="0"/>
              </a:spcAft>
            </a:pPr>
            <a:r>
              <a:rPr lang="en-US" sz="700" dirty="0">
                <a:solidFill>
                  <a:srgbClr val="000000"/>
                </a:solidFill>
                <a:latin typeface="Arial" pitchFamily="34" charset="0"/>
              </a:rPr>
              <a:t>Collateral</a:t>
            </a:r>
          </a:p>
        </p:txBody>
      </p:sp>
      <p:sp>
        <p:nvSpPr>
          <p:cNvPr id="2145" name="Rectangle 109"/>
          <p:cNvSpPr>
            <a:spLocks noChangeArrowheads="1"/>
          </p:cNvSpPr>
          <p:nvPr/>
        </p:nvSpPr>
        <p:spPr bwMode="auto">
          <a:xfrm>
            <a:off x="6814558" y="3542573"/>
            <a:ext cx="665162" cy="204671"/>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Media </a:t>
            </a:r>
            <a:br>
              <a:rPr lang="en-US" sz="700" dirty="0">
                <a:solidFill>
                  <a:srgbClr val="000000"/>
                </a:solidFill>
                <a:latin typeface="Arial" pitchFamily="34" charset="0"/>
              </a:rPr>
            </a:br>
            <a:r>
              <a:rPr lang="en-US" sz="700" dirty="0">
                <a:solidFill>
                  <a:srgbClr val="000000"/>
                </a:solidFill>
                <a:latin typeface="Arial" pitchFamily="34" charset="0"/>
              </a:rPr>
              <a:t>Coverage</a:t>
            </a:r>
          </a:p>
        </p:txBody>
      </p:sp>
      <p:sp>
        <p:nvSpPr>
          <p:cNvPr id="2146" name="Rectangle 110"/>
          <p:cNvSpPr>
            <a:spLocks noChangeArrowheads="1"/>
          </p:cNvSpPr>
          <p:nvPr/>
        </p:nvSpPr>
        <p:spPr bwMode="auto">
          <a:xfrm>
            <a:off x="7292400" y="3542570"/>
            <a:ext cx="696913" cy="102336"/>
          </a:xfrm>
          <a:prstGeom prst="rect">
            <a:avLst/>
          </a:prstGeom>
          <a:noFill/>
          <a:ln w="9525" algn="ctr">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Advertising</a:t>
            </a:r>
          </a:p>
        </p:txBody>
      </p:sp>
      <p:sp>
        <p:nvSpPr>
          <p:cNvPr id="2147" name="Rectangle 111"/>
          <p:cNvSpPr>
            <a:spLocks noChangeArrowheads="1"/>
          </p:cNvSpPr>
          <p:nvPr/>
        </p:nvSpPr>
        <p:spPr bwMode="auto">
          <a:xfrm>
            <a:off x="7814688" y="3542573"/>
            <a:ext cx="606425" cy="204671"/>
          </a:xfrm>
          <a:prstGeom prst="rect">
            <a:avLst/>
          </a:prstGeom>
          <a:noFill/>
          <a:ln w="9525">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Direct Marketing</a:t>
            </a:r>
          </a:p>
        </p:txBody>
      </p:sp>
      <p:sp>
        <p:nvSpPr>
          <p:cNvPr id="2148" name="Rectangle 112"/>
          <p:cNvSpPr>
            <a:spLocks noChangeArrowheads="1"/>
          </p:cNvSpPr>
          <p:nvPr/>
        </p:nvSpPr>
        <p:spPr bwMode="auto">
          <a:xfrm>
            <a:off x="8402058" y="3548921"/>
            <a:ext cx="373062" cy="102336"/>
          </a:xfrm>
          <a:prstGeom prst="rect">
            <a:avLst/>
          </a:prstGeom>
          <a:noFill/>
          <a:ln w="9525" algn="ctr">
            <a:noFill/>
            <a:miter lim="800000"/>
            <a:headEnd/>
            <a:tailEnd/>
          </a:ln>
        </p:spPr>
        <p:txBody>
          <a:bodyPr lIns="0" tIns="0" rIns="0" bIns="0">
            <a:spAutoFit/>
          </a:bodyPr>
          <a:lstStyle/>
          <a:p>
            <a:pPr eaLnBrk="1" hangingPunct="1">
              <a:lnSpc>
                <a:spcPct val="95000"/>
              </a:lnSpc>
              <a:spcBef>
                <a:spcPct val="0"/>
              </a:spcBef>
              <a:spcAft>
                <a:spcPct val="0"/>
              </a:spcAft>
            </a:pPr>
            <a:r>
              <a:rPr lang="en-US" sz="700" dirty="0">
                <a:solidFill>
                  <a:srgbClr val="000000"/>
                </a:solidFill>
                <a:latin typeface="Arial" pitchFamily="34" charset="0"/>
              </a:rPr>
              <a:t>Other </a:t>
            </a:r>
          </a:p>
        </p:txBody>
      </p:sp>
      <p:grpSp>
        <p:nvGrpSpPr>
          <p:cNvPr id="3" name="Group 113"/>
          <p:cNvGrpSpPr>
            <a:grpSpLocks/>
          </p:cNvGrpSpPr>
          <p:nvPr/>
        </p:nvGrpSpPr>
        <p:grpSpPr bwMode="auto">
          <a:xfrm>
            <a:off x="3666545" y="1880457"/>
            <a:ext cx="165100" cy="1601788"/>
            <a:chOff x="1843" y="978"/>
            <a:chExt cx="104" cy="1009"/>
          </a:xfrm>
        </p:grpSpPr>
        <p:sp>
          <p:nvSpPr>
            <p:cNvPr id="2320" name="Rectangle 114"/>
            <p:cNvSpPr>
              <a:spLocks noChangeArrowheads="1"/>
            </p:cNvSpPr>
            <p:nvPr/>
          </p:nvSpPr>
          <p:spPr bwMode="gray">
            <a:xfrm>
              <a:off x="1843" y="1482"/>
              <a:ext cx="104" cy="10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1" name="Rectangle 115"/>
            <p:cNvSpPr>
              <a:spLocks noChangeArrowheads="1"/>
            </p:cNvSpPr>
            <p:nvPr/>
          </p:nvSpPr>
          <p:spPr bwMode="gray">
            <a:xfrm>
              <a:off x="1843" y="1584"/>
              <a:ext cx="104" cy="103"/>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2" name="Rectangle 116"/>
            <p:cNvSpPr>
              <a:spLocks noChangeArrowheads="1"/>
            </p:cNvSpPr>
            <p:nvPr/>
          </p:nvSpPr>
          <p:spPr bwMode="gray">
            <a:xfrm>
              <a:off x="1843" y="1683"/>
              <a:ext cx="104" cy="10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3" name="Rectangle 117"/>
            <p:cNvSpPr>
              <a:spLocks noChangeArrowheads="1"/>
            </p:cNvSpPr>
            <p:nvPr/>
          </p:nvSpPr>
          <p:spPr bwMode="gray">
            <a:xfrm>
              <a:off x="1843" y="1781"/>
              <a:ext cx="104" cy="10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4" name="Rectangle 118"/>
            <p:cNvSpPr>
              <a:spLocks noChangeArrowheads="1"/>
            </p:cNvSpPr>
            <p:nvPr/>
          </p:nvSpPr>
          <p:spPr bwMode="gray">
            <a:xfrm>
              <a:off x="1843" y="1885"/>
              <a:ext cx="104" cy="10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5" name="Rectangle 119"/>
            <p:cNvSpPr>
              <a:spLocks noChangeArrowheads="1"/>
            </p:cNvSpPr>
            <p:nvPr/>
          </p:nvSpPr>
          <p:spPr bwMode="gray">
            <a:xfrm>
              <a:off x="1843" y="978"/>
              <a:ext cx="104" cy="10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6" name="Rectangle 120"/>
            <p:cNvSpPr>
              <a:spLocks noChangeArrowheads="1"/>
            </p:cNvSpPr>
            <p:nvPr/>
          </p:nvSpPr>
          <p:spPr bwMode="gray">
            <a:xfrm>
              <a:off x="1843" y="1081"/>
              <a:ext cx="104" cy="10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7" name="Rectangle 121"/>
            <p:cNvSpPr>
              <a:spLocks noChangeArrowheads="1"/>
            </p:cNvSpPr>
            <p:nvPr/>
          </p:nvSpPr>
          <p:spPr bwMode="gray">
            <a:xfrm>
              <a:off x="1843" y="1180"/>
              <a:ext cx="104" cy="10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8" name="Rectangle 122"/>
            <p:cNvSpPr>
              <a:spLocks noChangeArrowheads="1"/>
            </p:cNvSpPr>
            <p:nvPr/>
          </p:nvSpPr>
          <p:spPr bwMode="gray">
            <a:xfrm>
              <a:off x="1843" y="1282"/>
              <a:ext cx="104" cy="10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29" name="Rectangle 123"/>
            <p:cNvSpPr>
              <a:spLocks noChangeArrowheads="1"/>
            </p:cNvSpPr>
            <p:nvPr/>
          </p:nvSpPr>
          <p:spPr bwMode="gray">
            <a:xfrm>
              <a:off x="1843" y="1381"/>
              <a:ext cx="104" cy="10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30" name="Rectangle 124"/>
            <p:cNvSpPr>
              <a:spLocks noChangeArrowheads="1"/>
            </p:cNvSpPr>
            <p:nvPr/>
          </p:nvSpPr>
          <p:spPr bwMode="gray">
            <a:xfrm>
              <a:off x="1847" y="1229"/>
              <a:ext cx="96" cy="51"/>
            </a:xfrm>
            <a:prstGeom prst="rect">
              <a:avLst/>
            </a:prstGeom>
            <a:solidFill>
              <a:schemeClr val="accent1"/>
            </a:solidFill>
            <a:ln w="11176" algn="ctr">
              <a:no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grpSp>
      <p:sp>
        <p:nvSpPr>
          <p:cNvPr id="2150" name="Rectangle 125"/>
          <p:cNvSpPr>
            <a:spLocks noChangeArrowheads="1"/>
          </p:cNvSpPr>
          <p:nvPr/>
        </p:nvSpPr>
        <p:spPr bwMode="gray">
          <a:xfrm>
            <a:off x="8510008" y="3428272"/>
            <a:ext cx="152400" cy="80963"/>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1" name="Rectangle 126"/>
          <p:cNvSpPr>
            <a:spLocks noChangeArrowheads="1"/>
          </p:cNvSpPr>
          <p:nvPr/>
        </p:nvSpPr>
        <p:spPr bwMode="gray">
          <a:xfrm>
            <a:off x="8036933" y="3264760"/>
            <a:ext cx="152400" cy="80963"/>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2" name="Rectangle 127"/>
          <p:cNvSpPr>
            <a:spLocks noChangeArrowheads="1"/>
          </p:cNvSpPr>
          <p:nvPr/>
        </p:nvSpPr>
        <p:spPr bwMode="gray">
          <a:xfrm>
            <a:off x="7560683" y="3217134"/>
            <a:ext cx="152400" cy="122239"/>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3" name="Rectangle 128"/>
          <p:cNvSpPr>
            <a:spLocks noChangeArrowheads="1"/>
          </p:cNvSpPr>
          <p:nvPr/>
        </p:nvSpPr>
        <p:spPr bwMode="gray">
          <a:xfrm>
            <a:off x="7082845" y="3113947"/>
            <a:ext cx="152400" cy="55563"/>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4" name="Rectangle 129"/>
          <p:cNvSpPr>
            <a:spLocks noChangeArrowheads="1"/>
          </p:cNvSpPr>
          <p:nvPr/>
        </p:nvSpPr>
        <p:spPr bwMode="gray">
          <a:xfrm>
            <a:off x="6598658" y="3028220"/>
            <a:ext cx="152400" cy="19051"/>
          </a:xfrm>
          <a:prstGeom prst="rect">
            <a:avLst/>
          </a:prstGeom>
          <a:solidFill>
            <a:srgbClr val="CCECFF"/>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5" name="Rectangle 130"/>
          <p:cNvSpPr>
            <a:spLocks noChangeArrowheads="1"/>
          </p:cNvSpPr>
          <p:nvPr/>
        </p:nvSpPr>
        <p:spPr bwMode="gray">
          <a:xfrm>
            <a:off x="6109708" y="2834547"/>
            <a:ext cx="152400" cy="19051"/>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6" name="Rectangle 131"/>
          <p:cNvSpPr>
            <a:spLocks noChangeArrowheads="1"/>
          </p:cNvSpPr>
          <p:nvPr/>
        </p:nvSpPr>
        <p:spPr bwMode="gray">
          <a:xfrm>
            <a:off x="5617583" y="2809145"/>
            <a:ext cx="152400" cy="36512"/>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7" name="Rectangle 132"/>
          <p:cNvSpPr>
            <a:spLocks noChangeArrowheads="1"/>
          </p:cNvSpPr>
          <p:nvPr/>
        </p:nvSpPr>
        <p:spPr bwMode="gray">
          <a:xfrm>
            <a:off x="5144508" y="2774224"/>
            <a:ext cx="152400" cy="73025"/>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58" name="Rectangle 133"/>
          <p:cNvSpPr>
            <a:spLocks noChangeArrowheads="1"/>
          </p:cNvSpPr>
          <p:nvPr/>
        </p:nvSpPr>
        <p:spPr bwMode="gray">
          <a:xfrm>
            <a:off x="4657145" y="2688498"/>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59" name="Rectangle 134"/>
          <p:cNvSpPr>
            <a:spLocks noChangeArrowheads="1"/>
          </p:cNvSpPr>
          <p:nvPr/>
        </p:nvSpPr>
        <p:spPr bwMode="gray">
          <a:xfrm>
            <a:off x="4657145" y="2850421"/>
            <a:ext cx="165100" cy="163512"/>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0" name="Rectangle 135"/>
          <p:cNvSpPr>
            <a:spLocks noChangeArrowheads="1"/>
          </p:cNvSpPr>
          <p:nvPr/>
        </p:nvSpPr>
        <p:spPr bwMode="gray">
          <a:xfrm>
            <a:off x="4657145" y="3007583"/>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1" name="Rectangle 136"/>
          <p:cNvSpPr>
            <a:spLocks noChangeArrowheads="1"/>
          </p:cNvSpPr>
          <p:nvPr/>
        </p:nvSpPr>
        <p:spPr bwMode="gray">
          <a:xfrm>
            <a:off x="4657145" y="3163159"/>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2" name="Rectangle 137"/>
          <p:cNvSpPr>
            <a:spLocks noChangeArrowheads="1"/>
          </p:cNvSpPr>
          <p:nvPr/>
        </p:nvSpPr>
        <p:spPr bwMode="gray">
          <a:xfrm>
            <a:off x="4657145" y="3328259"/>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3" name="Rectangle 138"/>
          <p:cNvSpPr>
            <a:spLocks noChangeArrowheads="1"/>
          </p:cNvSpPr>
          <p:nvPr/>
        </p:nvSpPr>
        <p:spPr bwMode="gray">
          <a:xfrm>
            <a:off x="4657145" y="18883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4" name="Rectangle 139"/>
          <p:cNvSpPr>
            <a:spLocks noChangeArrowheads="1"/>
          </p:cNvSpPr>
          <p:nvPr/>
        </p:nvSpPr>
        <p:spPr bwMode="gray">
          <a:xfrm>
            <a:off x="4657145" y="2051911"/>
            <a:ext cx="165100" cy="163513"/>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5" name="Rectangle 140"/>
          <p:cNvSpPr>
            <a:spLocks noChangeArrowheads="1"/>
          </p:cNvSpPr>
          <p:nvPr/>
        </p:nvSpPr>
        <p:spPr bwMode="gray">
          <a:xfrm>
            <a:off x="4657145" y="2209071"/>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6" name="Rectangle 141"/>
          <p:cNvSpPr>
            <a:spLocks noChangeArrowheads="1"/>
          </p:cNvSpPr>
          <p:nvPr/>
        </p:nvSpPr>
        <p:spPr bwMode="gray">
          <a:xfrm>
            <a:off x="4657145" y="2370998"/>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7" name="Rectangle 142"/>
          <p:cNvSpPr>
            <a:spLocks noChangeArrowheads="1"/>
          </p:cNvSpPr>
          <p:nvPr/>
        </p:nvSpPr>
        <p:spPr bwMode="gray">
          <a:xfrm>
            <a:off x="4657145" y="25281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68" name="Rectangle 143"/>
          <p:cNvSpPr>
            <a:spLocks noChangeArrowheads="1"/>
          </p:cNvSpPr>
          <p:nvPr/>
        </p:nvSpPr>
        <p:spPr bwMode="gray">
          <a:xfrm>
            <a:off x="4663495" y="2663096"/>
            <a:ext cx="152400" cy="19051"/>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169" name="Rectangle 144"/>
          <p:cNvSpPr>
            <a:spLocks noChangeArrowheads="1"/>
          </p:cNvSpPr>
          <p:nvPr/>
        </p:nvSpPr>
        <p:spPr bwMode="gray">
          <a:xfrm>
            <a:off x="4179308" y="2680559"/>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0" name="Rectangle 145"/>
          <p:cNvSpPr>
            <a:spLocks noChangeArrowheads="1"/>
          </p:cNvSpPr>
          <p:nvPr/>
        </p:nvSpPr>
        <p:spPr bwMode="gray">
          <a:xfrm>
            <a:off x="4179308" y="2842485"/>
            <a:ext cx="165100" cy="163513"/>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1" name="Rectangle 146"/>
          <p:cNvSpPr>
            <a:spLocks noChangeArrowheads="1"/>
          </p:cNvSpPr>
          <p:nvPr/>
        </p:nvSpPr>
        <p:spPr bwMode="gray">
          <a:xfrm>
            <a:off x="4179308" y="2999647"/>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2" name="Rectangle 147"/>
          <p:cNvSpPr>
            <a:spLocks noChangeArrowheads="1"/>
          </p:cNvSpPr>
          <p:nvPr/>
        </p:nvSpPr>
        <p:spPr bwMode="gray">
          <a:xfrm>
            <a:off x="4179308" y="3155223"/>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3" name="Rectangle 148"/>
          <p:cNvSpPr>
            <a:spLocks noChangeArrowheads="1"/>
          </p:cNvSpPr>
          <p:nvPr/>
        </p:nvSpPr>
        <p:spPr bwMode="gray">
          <a:xfrm>
            <a:off x="4179308" y="3320323"/>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4" name="Rectangle 149"/>
          <p:cNvSpPr>
            <a:spLocks noChangeArrowheads="1"/>
          </p:cNvSpPr>
          <p:nvPr/>
        </p:nvSpPr>
        <p:spPr bwMode="gray">
          <a:xfrm>
            <a:off x="4179308" y="18804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5" name="Rectangle 150"/>
          <p:cNvSpPr>
            <a:spLocks noChangeArrowheads="1"/>
          </p:cNvSpPr>
          <p:nvPr/>
        </p:nvSpPr>
        <p:spPr bwMode="gray">
          <a:xfrm>
            <a:off x="4179308" y="2043970"/>
            <a:ext cx="165100" cy="163512"/>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6" name="Rectangle 151"/>
          <p:cNvSpPr>
            <a:spLocks noChangeArrowheads="1"/>
          </p:cNvSpPr>
          <p:nvPr/>
        </p:nvSpPr>
        <p:spPr bwMode="gray">
          <a:xfrm>
            <a:off x="4179308" y="2201135"/>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7" name="Rectangle 152"/>
          <p:cNvSpPr>
            <a:spLocks noChangeArrowheads="1"/>
          </p:cNvSpPr>
          <p:nvPr/>
        </p:nvSpPr>
        <p:spPr bwMode="gray">
          <a:xfrm>
            <a:off x="4179308" y="2363059"/>
            <a:ext cx="165100" cy="161925"/>
          </a:xfrm>
          <a:prstGeom prst="rect">
            <a:avLst/>
          </a:prstGeom>
          <a:solidFill>
            <a:srgbClr val="CCECFF"/>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8" name="Rectangle 153"/>
          <p:cNvSpPr>
            <a:spLocks noChangeArrowheads="1"/>
          </p:cNvSpPr>
          <p:nvPr/>
        </p:nvSpPr>
        <p:spPr bwMode="gray">
          <a:xfrm>
            <a:off x="4179308" y="2520222"/>
            <a:ext cx="165100" cy="161925"/>
          </a:xfrm>
          <a:prstGeom prst="rect">
            <a:avLst/>
          </a:prstGeom>
          <a:solidFill>
            <a:schemeClr val="accent1"/>
          </a:solidFill>
          <a:ln w="11176" algn="ctr">
            <a:solidFill>
              <a:srgbClr val="FFFFFF"/>
            </a:solidFill>
            <a:miter lim="800000"/>
            <a:headEnd/>
            <a:tailEnd/>
          </a:ln>
        </p:spPr>
        <p:txBody>
          <a:bodyPr wrap="none" anchor="ct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79" name="Rectangle 154"/>
          <p:cNvSpPr>
            <a:spLocks noChangeArrowheads="1"/>
          </p:cNvSpPr>
          <p:nvPr/>
        </p:nvSpPr>
        <p:spPr bwMode="gray">
          <a:xfrm>
            <a:off x="4184075" y="2459896"/>
            <a:ext cx="155575" cy="55563"/>
          </a:xfrm>
          <a:prstGeom prst="rect">
            <a:avLst/>
          </a:prstGeom>
          <a:solidFill>
            <a:schemeClr val="accent1"/>
          </a:solidFill>
          <a:ln w="11176" algn="ctr">
            <a:noFill/>
            <a:miter lim="800000"/>
            <a:headEnd/>
            <a:tailEnd/>
          </a:ln>
        </p:spPr>
        <p:txBody>
          <a:bodyPr wrap="none" anchor="ctr"/>
          <a:lstStyle/>
          <a:p>
            <a:pPr eaLnBrk="1" hangingPunct="1">
              <a:lnSpc>
                <a:spcPct val="100000"/>
              </a:lnSpc>
              <a:spcBef>
                <a:spcPct val="50000"/>
              </a:spcBef>
              <a:spcAft>
                <a:spcPct val="0"/>
              </a:spcAft>
            </a:pPr>
            <a:endParaRPr lang="en-US" sz="1200" b="1" dirty="0">
              <a:solidFill>
                <a:srgbClr val="000000"/>
              </a:solidFill>
              <a:latin typeface="Arial" pitchFamily="34" charset="0"/>
            </a:endParaRPr>
          </a:p>
        </p:txBody>
      </p:sp>
      <p:sp>
        <p:nvSpPr>
          <p:cNvPr id="2314" name="Rectangle 289"/>
          <p:cNvSpPr>
            <a:spLocks noChangeArrowheads="1"/>
          </p:cNvSpPr>
          <p:nvPr/>
        </p:nvSpPr>
        <p:spPr bwMode="auto">
          <a:xfrm>
            <a:off x="918583" y="1601060"/>
            <a:ext cx="2011362" cy="300039"/>
          </a:xfrm>
          <a:prstGeom prst="rect">
            <a:avLst/>
          </a:prstGeom>
          <a:solidFill>
            <a:schemeClr val="accent1"/>
          </a:solidFill>
          <a:ln w="12700" algn="ctr">
            <a:noFill/>
            <a:miter lim="800000"/>
            <a:headEnd type="none" w="lg" len="lg"/>
            <a:tailEnd type="none" w="lg" len="lg"/>
          </a:ln>
        </p:spPr>
        <p:txBody>
          <a:bodyPr wrap="none" anchor="ctr"/>
          <a:lstStyle/>
          <a:p>
            <a:pPr algn="l">
              <a:lnSpc>
                <a:spcPct val="100000"/>
              </a:lnSpc>
              <a:spcBef>
                <a:spcPct val="0"/>
              </a:spcBef>
              <a:spcAft>
                <a:spcPct val="0"/>
              </a:spcAft>
            </a:pPr>
            <a:r>
              <a:rPr lang="en-US" sz="1600" b="1" dirty="0">
                <a:solidFill>
                  <a:srgbClr val="FFFFFF"/>
                </a:solidFill>
                <a:latin typeface="Arial" pitchFamily="34" charset="0"/>
              </a:rPr>
              <a:t>Valued Sources</a:t>
            </a:r>
          </a:p>
        </p:txBody>
      </p:sp>
      <p:sp>
        <p:nvSpPr>
          <p:cNvPr id="2316" name="Line 291"/>
          <p:cNvSpPr>
            <a:spLocks noChangeShapeType="1"/>
          </p:cNvSpPr>
          <p:nvPr/>
        </p:nvSpPr>
        <p:spPr bwMode="auto">
          <a:xfrm>
            <a:off x="2936295" y="1599472"/>
            <a:ext cx="0" cy="2335212"/>
          </a:xfrm>
          <a:prstGeom prst="line">
            <a:avLst/>
          </a:prstGeom>
          <a:noFill/>
          <a:ln w="25400">
            <a:solidFill>
              <a:srgbClr val="DDDDDD"/>
            </a:solidFill>
            <a:round/>
            <a:headEnd/>
            <a:tailEnd/>
          </a:ln>
        </p:spPr>
        <p:txBody>
          <a:bodyPr anchor="ctr">
            <a:spAutoFit/>
          </a:bodyP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318" name="Text Box 293"/>
          <p:cNvSpPr txBox="1">
            <a:spLocks noChangeArrowheads="1"/>
          </p:cNvSpPr>
          <p:nvPr/>
        </p:nvSpPr>
        <p:spPr bwMode="auto">
          <a:xfrm>
            <a:off x="1901825" y="6257925"/>
            <a:ext cx="3307316" cy="215444"/>
          </a:xfrm>
          <a:prstGeom prst="rect">
            <a:avLst/>
          </a:prstGeom>
          <a:noFill/>
          <a:ln w="12700" algn="ctr">
            <a:noFill/>
            <a:miter lim="800000"/>
            <a:headEnd/>
            <a:tailEnd/>
          </a:ln>
        </p:spPr>
        <p:txBody>
          <a:bodyPr wrap="none">
            <a:spAutoFit/>
          </a:bodyPr>
          <a:lstStyle/>
          <a:p>
            <a:pPr algn="l" eaLnBrk="1" hangingPunct="1">
              <a:lnSpc>
                <a:spcPct val="100000"/>
              </a:lnSpc>
              <a:spcBef>
                <a:spcPct val="50000"/>
              </a:spcBef>
              <a:spcAft>
                <a:spcPct val="0"/>
              </a:spcAft>
            </a:pPr>
            <a:r>
              <a:rPr lang="en-US" sz="800" b="1" dirty="0">
                <a:solidFill>
                  <a:srgbClr val="0070C0"/>
                </a:solidFill>
                <a:latin typeface="Arial" pitchFamily="34" charset="0"/>
              </a:rPr>
              <a:t>Hill &amp; Knowlton Survey:  approximately 400 IT decision markers</a:t>
            </a:r>
          </a:p>
        </p:txBody>
      </p:sp>
      <p:sp>
        <p:nvSpPr>
          <p:cNvPr id="2319" name="Text Box 294"/>
          <p:cNvSpPr txBox="1">
            <a:spLocks noChangeArrowheads="1"/>
          </p:cNvSpPr>
          <p:nvPr/>
        </p:nvSpPr>
        <p:spPr bwMode="auto">
          <a:xfrm>
            <a:off x="2073280" y="6284916"/>
            <a:ext cx="2206625" cy="246221"/>
          </a:xfrm>
          <a:prstGeom prst="rect">
            <a:avLst/>
          </a:prstGeom>
          <a:noFill/>
          <a:ln w="12700" algn="ctr">
            <a:noFill/>
            <a:miter lim="800000"/>
            <a:headEnd/>
            <a:tailEnd/>
          </a:ln>
        </p:spPr>
        <p:txBody>
          <a:bodyPr>
            <a:spAutoFit/>
          </a:bodyPr>
          <a:lstStyle/>
          <a:p>
            <a:pPr algn="l" eaLnBrk="1" hangingPunct="1">
              <a:lnSpc>
                <a:spcPct val="100000"/>
              </a:lnSpc>
              <a:spcBef>
                <a:spcPct val="50000"/>
              </a:spcBef>
              <a:spcAft>
                <a:spcPct val="0"/>
              </a:spcAft>
            </a:pPr>
            <a:endParaRPr lang="en-US" sz="1000" b="1" dirty="0">
              <a:solidFill>
                <a:srgbClr val="000000"/>
              </a:solidFill>
              <a:latin typeface="Arial" pitchFamily="34" charset="0"/>
            </a:endParaRPr>
          </a:p>
        </p:txBody>
      </p:sp>
      <p:sp>
        <p:nvSpPr>
          <p:cNvPr id="296" name="Rectangle 3"/>
          <p:cNvSpPr txBox="1">
            <a:spLocks noChangeArrowheads="1"/>
          </p:cNvSpPr>
          <p:nvPr/>
        </p:nvSpPr>
        <p:spPr>
          <a:xfrm>
            <a:off x="812220" y="4130092"/>
            <a:ext cx="8305800" cy="2053823"/>
          </a:xfrm>
          <a:prstGeom prst="rect">
            <a:avLst/>
          </a:prstGeom>
        </p:spPr>
        <p:txBody>
          <a:bodyPr/>
          <a:lstStyle/>
          <a:p>
            <a:pPr marL="347663" indent="-347663" algn="l" eaLnBrk="1" hangingPunct="1">
              <a:lnSpc>
                <a:spcPct val="80000"/>
              </a:lnSpc>
              <a:buClr>
                <a:srgbClr val="00529B"/>
              </a:buClr>
              <a:defRPr/>
            </a:pPr>
            <a:r>
              <a:rPr lang="en-US" sz="2000" kern="0" dirty="0">
                <a:solidFill>
                  <a:srgbClr val="0070C0"/>
                </a:solidFill>
                <a:latin typeface="Arial"/>
                <a:ea typeface="Arial Unicode MS"/>
                <a:cs typeface="Arial Unicode MS"/>
              </a:rPr>
              <a:t>According to Hill &amp; Knowlton Survey of IT Decision Makers</a:t>
            </a:r>
          </a:p>
          <a:p>
            <a:pPr marL="347663" indent="-347663" algn="l" eaLnBrk="1" hangingPunct="1">
              <a:lnSpc>
                <a:spcPct val="80000"/>
              </a:lnSpc>
              <a:buClr>
                <a:srgbClr val="00529B"/>
              </a:buClr>
              <a:buFont typeface="Times" pitchFamily="18" charset="0"/>
              <a:buChar char="•"/>
              <a:defRPr/>
            </a:pPr>
            <a:r>
              <a:rPr lang="en-US" sz="2000" kern="0" dirty="0">
                <a:solidFill>
                  <a:srgbClr val="0070C0"/>
                </a:solidFill>
                <a:latin typeface="Arial"/>
                <a:ea typeface="Arial Unicode MS"/>
                <a:cs typeface="Arial Unicode MS"/>
              </a:rPr>
              <a:t>&gt; 50% of IT Decision makers surveyed say Industry analyst information is the most important information used when short-listing IT providers</a:t>
            </a:r>
          </a:p>
          <a:p>
            <a:pPr marL="347663" indent="-347663" algn="l" eaLnBrk="1" hangingPunct="1">
              <a:lnSpc>
                <a:spcPct val="80000"/>
              </a:lnSpc>
              <a:buClr>
                <a:srgbClr val="00529B"/>
              </a:buClr>
              <a:buFont typeface="Times" pitchFamily="18" charset="0"/>
              <a:buChar char="•"/>
              <a:defRPr/>
            </a:pPr>
            <a:r>
              <a:rPr lang="en-US" sz="2000" kern="0" dirty="0">
                <a:solidFill>
                  <a:srgbClr val="0070C0"/>
                </a:solidFill>
                <a:latin typeface="Arial"/>
                <a:ea typeface="Arial Unicode MS"/>
                <a:cs typeface="Arial Unicode MS"/>
              </a:rPr>
              <a:t> Nearly 2/3 of IT Decision Makers subscribe to IT Industry analyst research</a:t>
            </a:r>
          </a:p>
        </p:txBody>
      </p:sp>
    </p:spTree>
    <p:extLst>
      <p:ext uri="{BB962C8B-B14F-4D97-AF65-F5344CB8AC3E}">
        <p14:creationId xmlns:p14="http://schemas.microsoft.com/office/powerpoint/2010/main" val="76583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200" b="1" dirty="0"/>
              <a:t>The Stages of a Company’s Life and How Gartner Adds Value</a:t>
            </a:r>
            <a:br>
              <a:rPr lang="en-GB" sz="2200" b="1" dirty="0"/>
            </a:br>
            <a:br>
              <a:rPr lang="en-GB" sz="2200" b="1" dirty="0"/>
            </a:br>
            <a:br>
              <a:rPr lang="en-GB" sz="2200" b="1" dirty="0"/>
            </a:br>
            <a:r>
              <a:rPr lang="en-GB" sz="2200" b="1" dirty="0"/>
              <a:t>       Seed        	     Early Stage       </a:t>
            </a:r>
            <a:r>
              <a:rPr lang="en-US" sz="2200" b="1" dirty="0"/>
              <a:t>Growth              Expansion           Maturity</a:t>
            </a:r>
            <a:br>
              <a:rPr lang="en-US" sz="2200" b="1" dirty="0"/>
            </a:br>
            <a:r>
              <a:rPr lang="en-GB" sz="2200" b="1" dirty="0"/>
              <a:t> </a:t>
            </a:r>
            <a:br>
              <a:rPr lang="en-GB" sz="2200" b="1" dirty="0"/>
            </a:br>
            <a:r>
              <a:rPr lang="en-GB" sz="1800" b="1" dirty="0"/>
              <a:t>  </a:t>
            </a:r>
            <a:br>
              <a:rPr lang="en-GB" dirty="0"/>
            </a:br>
            <a:endParaRPr lang="en-GB" dirty="0"/>
          </a:p>
        </p:txBody>
      </p:sp>
      <p:sp>
        <p:nvSpPr>
          <p:cNvPr id="3" name="Content Placeholder 2"/>
          <p:cNvSpPr>
            <a:spLocks noGrp="1"/>
          </p:cNvSpPr>
          <p:nvPr>
            <p:ph idx="4294967295"/>
          </p:nvPr>
        </p:nvSpPr>
        <p:spPr>
          <a:xfrm>
            <a:off x="838201" y="1825625"/>
            <a:ext cx="1752600" cy="4351338"/>
          </a:xfrm>
          <a:prstGeom prst="rect">
            <a:avLst/>
          </a:prstGeom>
        </p:spPr>
        <p:txBody>
          <a:bodyPr>
            <a:normAutofit/>
          </a:bodyPr>
          <a:lstStyle/>
          <a:p>
            <a:r>
              <a:rPr lang="en-US" sz="1200" dirty="0"/>
              <a:t>Viable idea?</a:t>
            </a:r>
          </a:p>
          <a:p>
            <a:r>
              <a:rPr lang="en-US" sz="1200" dirty="0"/>
              <a:t>Scope  of business opportunity?</a:t>
            </a:r>
          </a:p>
          <a:p>
            <a:r>
              <a:rPr lang="en-US" sz="1200" dirty="0"/>
              <a:t>Secure additional funding</a:t>
            </a:r>
          </a:p>
          <a:p>
            <a:r>
              <a:rPr lang="en-US" sz="1200" dirty="0"/>
              <a:t>Confidential consultation</a:t>
            </a:r>
          </a:p>
          <a:p>
            <a:pPr marL="0" indent="0">
              <a:buNone/>
            </a:pPr>
            <a:r>
              <a:rPr lang="en-US" sz="1200" dirty="0">
                <a:latin typeface="Arial Black" panose="020B0A04020102020204" pitchFamily="34" charset="0"/>
              </a:rPr>
              <a:t>                    </a:t>
            </a:r>
          </a:p>
          <a:p>
            <a:pPr marL="0" indent="0">
              <a:buNone/>
            </a:pPr>
            <a:r>
              <a:rPr lang="en-US" sz="1200" dirty="0">
                <a:latin typeface="Arial Black" panose="020B0A04020102020204" pitchFamily="34" charset="0"/>
              </a:rPr>
              <a:t>Gartner Value</a:t>
            </a:r>
          </a:p>
          <a:p>
            <a:r>
              <a:rPr lang="en-US" sz="1200" dirty="0"/>
              <a:t>Expert idea validation</a:t>
            </a:r>
          </a:p>
          <a:p>
            <a:r>
              <a:rPr lang="en-US" sz="1200" b="0" dirty="0"/>
              <a:t>Exposure to analysts who speak with investors</a:t>
            </a:r>
          </a:p>
          <a:p>
            <a:endParaRPr lang="en-GB" sz="1200" dirty="0"/>
          </a:p>
        </p:txBody>
      </p:sp>
      <p:sp>
        <p:nvSpPr>
          <p:cNvPr id="4" name="Content Placeholder 2"/>
          <p:cNvSpPr txBox="1">
            <a:spLocks/>
          </p:cNvSpPr>
          <p:nvPr/>
        </p:nvSpPr>
        <p:spPr>
          <a:xfrm>
            <a:off x="2524126" y="1825625"/>
            <a:ext cx="1752600"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Differentiation </a:t>
            </a:r>
          </a:p>
          <a:p>
            <a:r>
              <a:rPr lang="en-US" sz="1200" dirty="0"/>
              <a:t>Define buying personas</a:t>
            </a:r>
          </a:p>
          <a:p>
            <a:r>
              <a:rPr lang="en-US" sz="1200" dirty="0"/>
              <a:t>Find flagship customers</a:t>
            </a:r>
          </a:p>
          <a:p>
            <a:r>
              <a:rPr lang="en-US" sz="1200" dirty="0"/>
              <a:t>Get round A</a:t>
            </a:r>
          </a:p>
          <a:p>
            <a:r>
              <a:rPr lang="en-US" sz="1200" dirty="0"/>
              <a:t>Little insight into competition</a:t>
            </a:r>
          </a:p>
          <a:p>
            <a:r>
              <a:rPr lang="en-US" sz="1200" dirty="0"/>
              <a:t>Convert POC’s to clients</a:t>
            </a:r>
          </a:p>
          <a:p>
            <a:endParaRPr lang="en-US" sz="1200" dirty="0"/>
          </a:p>
          <a:p>
            <a:endParaRPr lang="en-US" sz="1200" dirty="0"/>
          </a:p>
          <a:p>
            <a:endParaRPr lang="en-US" sz="1200" dirty="0"/>
          </a:p>
          <a:p>
            <a:pPr marL="0" indent="0">
              <a:buNone/>
            </a:pPr>
            <a:r>
              <a:rPr lang="en-US" sz="1500" dirty="0">
                <a:latin typeface="Arial Black" panose="020B0A04020102020204" pitchFamily="34" charset="0"/>
              </a:rPr>
              <a:t>                       </a:t>
            </a:r>
          </a:p>
          <a:p>
            <a:pPr marL="0" indent="0">
              <a:buNone/>
            </a:pPr>
            <a:r>
              <a:rPr lang="en-US" sz="1700" dirty="0">
                <a:latin typeface="Arial Black" panose="020B0A04020102020204" pitchFamily="34" charset="0"/>
              </a:rPr>
              <a:t>Gartner Value</a:t>
            </a:r>
          </a:p>
          <a:p>
            <a:pPr marL="0" indent="0">
              <a:buNone/>
            </a:pPr>
            <a:endParaRPr lang="en-US" sz="1200" dirty="0"/>
          </a:p>
          <a:p>
            <a:r>
              <a:rPr lang="en-US" sz="1200" dirty="0"/>
              <a:t>Explain buy cycle and buyer challenges</a:t>
            </a:r>
          </a:p>
          <a:p>
            <a:r>
              <a:rPr lang="en-US" sz="1200" dirty="0"/>
              <a:t>Exposure to analysts who speak with tech buyers</a:t>
            </a:r>
          </a:p>
          <a:p>
            <a:r>
              <a:rPr lang="en-US" sz="1200" dirty="0"/>
              <a:t>Messaging and positioning</a:t>
            </a:r>
          </a:p>
          <a:p>
            <a:r>
              <a:rPr lang="en-US" sz="1200" dirty="0"/>
              <a:t>Competitive landscape analysis</a:t>
            </a:r>
          </a:p>
          <a:p>
            <a:r>
              <a:rPr lang="en-US" sz="1200" dirty="0"/>
              <a:t>Define use cases and business model</a:t>
            </a:r>
          </a:p>
          <a:p>
            <a:endParaRPr lang="en-US" sz="1200" dirty="0"/>
          </a:p>
          <a:p>
            <a:endParaRPr lang="en-GB" sz="1200" dirty="0"/>
          </a:p>
        </p:txBody>
      </p:sp>
      <p:sp>
        <p:nvSpPr>
          <p:cNvPr id="5" name="Content Placeholder 2"/>
          <p:cNvSpPr txBox="1">
            <a:spLocks/>
          </p:cNvSpPr>
          <p:nvPr/>
        </p:nvSpPr>
        <p:spPr>
          <a:xfrm>
            <a:off x="4276726" y="1825625"/>
            <a:ext cx="17526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Sales strategy and effectiveness?</a:t>
            </a:r>
          </a:p>
          <a:p>
            <a:r>
              <a:rPr lang="en-US" sz="1200" dirty="0"/>
              <a:t>Increase market share</a:t>
            </a:r>
          </a:p>
          <a:p>
            <a:r>
              <a:rPr lang="en-US" sz="1200" dirty="0"/>
              <a:t>Scale business processes</a:t>
            </a:r>
          </a:p>
          <a:p>
            <a:r>
              <a:rPr lang="en-US" sz="1200" dirty="0"/>
              <a:t>Partner selection</a:t>
            </a:r>
          </a:p>
          <a:p>
            <a:r>
              <a:rPr lang="en-US" sz="1200" dirty="0"/>
              <a:t>Demand generation</a:t>
            </a:r>
          </a:p>
          <a:p>
            <a:r>
              <a:rPr lang="en-US" sz="1200" dirty="0"/>
              <a:t>High quality marketing content</a:t>
            </a:r>
          </a:p>
          <a:p>
            <a:endParaRPr lang="en-US" sz="1200" dirty="0"/>
          </a:p>
          <a:p>
            <a:pPr marL="0" indent="0">
              <a:buNone/>
            </a:pPr>
            <a:r>
              <a:rPr lang="en-US" sz="1200" dirty="0">
                <a:latin typeface="Arial Black" panose="020B0A04020102020204" pitchFamily="34" charset="0"/>
              </a:rPr>
              <a:t>                         </a:t>
            </a:r>
          </a:p>
          <a:p>
            <a:pPr marL="0" indent="0">
              <a:buNone/>
            </a:pPr>
            <a:endParaRPr lang="en-US" sz="1200" dirty="0">
              <a:latin typeface="Arial Black" panose="020B0A04020102020204" pitchFamily="34" charset="0"/>
            </a:endParaRPr>
          </a:p>
          <a:p>
            <a:pPr marL="0" indent="0">
              <a:buNone/>
            </a:pPr>
            <a:r>
              <a:rPr lang="en-US" sz="1400" dirty="0">
                <a:latin typeface="Arial Black" panose="020B0A04020102020204" pitchFamily="34" charset="0"/>
              </a:rPr>
              <a:t>Gartner Value</a:t>
            </a:r>
          </a:p>
          <a:p>
            <a:endParaRPr lang="en-US" sz="1200" dirty="0"/>
          </a:p>
          <a:p>
            <a:r>
              <a:rPr lang="en-US" sz="1200" dirty="0"/>
              <a:t>Analysts recommend best partners</a:t>
            </a:r>
          </a:p>
          <a:p>
            <a:r>
              <a:rPr lang="en-US" sz="1200" dirty="0"/>
              <a:t>GTM Strategy</a:t>
            </a:r>
          </a:p>
          <a:p>
            <a:r>
              <a:rPr lang="en-US" sz="1200" dirty="0"/>
              <a:t>Review and improve sales effectiveness</a:t>
            </a:r>
          </a:p>
          <a:p>
            <a:r>
              <a:rPr lang="en-US" sz="1200" dirty="0"/>
              <a:t>Product launch and channel </a:t>
            </a:r>
            <a:r>
              <a:rPr lang="en-US" sz="1200" dirty="0" err="1"/>
              <a:t>mgmt</a:t>
            </a:r>
            <a:r>
              <a:rPr lang="en-US" sz="1200" dirty="0"/>
              <a:t> toolkits</a:t>
            </a:r>
          </a:p>
          <a:p>
            <a:r>
              <a:rPr lang="en-US" sz="1200" dirty="0"/>
              <a:t>Increase awareness</a:t>
            </a:r>
          </a:p>
          <a:p>
            <a:endParaRPr lang="en-US" sz="1200" dirty="0"/>
          </a:p>
          <a:p>
            <a:endParaRPr lang="en-US" sz="1200" dirty="0"/>
          </a:p>
          <a:p>
            <a:endParaRPr lang="en-GB" sz="1200" dirty="0"/>
          </a:p>
        </p:txBody>
      </p:sp>
      <p:sp>
        <p:nvSpPr>
          <p:cNvPr id="6" name="Content Placeholder 2"/>
          <p:cNvSpPr txBox="1">
            <a:spLocks/>
          </p:cNvSpPr>
          <p:nvPr/>
        </p:nvSpPr>
        <p:spPr>
          <a:xfrm>
            <a:off x="8020051" y="1825625"/>
            <a:ext cx="1752600"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Differentiation </a:t>
            </a:r>
          </a:p>
          <a:p>
            <a:r>
              <a:rPr lang="en-US" sz="1200" dirty="0"/>
              <a:t>Define buying personas</a:t>
            </a:r>
          </a:p>
          <a:p>
            <a:r>
              <a:rPr lang="en-US" sz="1200" dirty="0"/>
              <a:t>Find flagship customers</a:t>
            </a:r>
          </a:p>
          <a:p>
            <a:r>
              <a:rPr lang="en-US" sz="1200" dirty="0"/>
              <a:t>Get round A</a:t>
            </a:r>
          </a:p>
          <a:p>
            <a:r>
              <a:rPr lang="en-US" sz="1200" dirty="0"/>
              <a:t>Competition analysis</a:t>
            </a:r>
          </a:p>
          <a:p>
            <a:r>
              <a:rPr lang="en-US" sz="1200" dirty="0"/>
              <a:t>Convert POC’s to clients</a:t>
            </a:r>
          </a:p>
          <a:p>
            <a:endParaRPr lang="en-US" sz="1200" dirty="0"/>
          </a:p>
          <a:p>
            <a:pPr marL="0" indent="0">
              <a:buNone/>
            </a:pPr>
            <a:endParaRPr lang="en-US" sz="1300" dirty="0">
              <a:latin typeface="Arial Black" panose="020B0A04020102020204" pitchFamily="34" charset="0"/>
            </a:endParaRPr>
          </a:p>
          <a:p>
            <a:pPr marL="0" indent="0">
              <a:buNone/>
            </a:pPr>
            <a:r>
              <a:rPr lang="en-US" sz="1300" dirty="0">
                <a:latin typeface="Arial Black" panose="020B0A04020102020204" pitchFamily="34" charset="0"/>
              </a:rPr>
              <a:t>Gartner Value</a:t>
            </a:r>
          </a:p>
          <a:p>
            <a:endParaRPr lang="en-US" sz="1200" dirty="0"/>
          </a:p>
          <a:p>
            <a:r>
              <a:rPr lang="en-US" sz="1200" dirty="0"/>
              <a:t>Explain buy cycle and buyer challenges</a:t>
            </a:r>
          </a:p>
          <a:p>
            <a:r>
              <a:rPr lang="en-US" sz="1200" dirty="0"/>
              <a:t>Exposure to analysts who speak with tech buyers</a:t>
            </a:r>
          </a:p>
          <a:p>
            <a:r>
              <a:rPr lang="en-US" sz="1200" dirty="0"/>
              <a:t>GTM Strategy</a:t>
            </a:r>
          </a:p>
          <a:p>
            <a:r>
              <a:rPr lang="en-US" sz="1200" dirty="0"/>
              <a:t>Define use cases and business model</a:t>
            </a:r>
          </a:p>
          <a:p>
            <a:endParaRPr lang="en-US" sz="1200" dirty="0"/>
          </a:p>
          <a:p>
            <a:endParaRPr lang="en-GB" sz="1200" dirty="0"/>
          </a:p>
        </p:txBody>
      </p:sp>
      <p:sp>
        <p:nvSpPr>
          <p:cNvPr id="7" name="Content Placeholder 2"/>
          <p:cNvSpPr txBox="1">
            <a:spLocks/>
          </p:cNvSpPr>
          <p:nvPr/>
        </p:nvSpPr>
        <p:spPr>
          <a:xfrm>
            <a:off x="6115051" y="1825625"/>
            <a:ext cx="1752600"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Differentiation </a:t>
            </a:r>
          </a:p>
          <a:p>
            <a:r>
              <a:rPr lang="en-US" sz="1200" dirty="0"/>
              <a:t>Define buying personas</a:t>
            </a:r>
          </a:p>
          <a:p>
            <a:r>
              <a:rPr lang="en-US" sz="1200" dirty="0"/>
              <a:t>Find flagship customers</a:t>
            </a:r>
          </a:p>
          <a:p>
            <a:r>
              <a:rPr lang="en-US" sz="1200" dirty="0"/>
              <a:t>Get round A</a:t>
            </a:r>
          </a:p>
          <a:p>
            <a:r>
              <a:rPr lang="en-US" sz="1200" dirty="0"/>
              <a:t>Competition analysis</a:t>
            </a:r>
          </a:p>
          <a:p>
            <a:r>
              <a:rPr lang="en-US" sz="1200" dirty="0"/>
              <a:t>Convert POC’s to clients</a:t>
            </a:r>
          </a:p>
          <a:p>
            <a:endParaRPr lang="en-US" sz="1200" dirty="0"/>
          </a:p>
          <a:p>
            <a:pPr marL="0" indent="0">
              <a:buNone/>
            </a:pPr>
            <a:endParaRPr lang="en-US" sz="1300" dirty="0">
              <a:latin typeface="Arial Black" panose="020B0A04020102020204" pitchFamily="34" charset="0"/>
            </a:endParaRPr>
          </a:p>
          <a:p>
            <a:pPr marL="0" indent="0">
              <a:buNone/>
            </a:pPr>
            <a:r>
              <a:rPr lang="en-US" sz="1300" dirty="0">
                <a:latin typeface="Arial Black" panose="020B0A04020102020204" pitchFamily="34" charset="0"/>
              </a:rPr>
              <a:t>Gartner Value</a:t>
            </a:r>
          </a:p>
          <a:p>
            <a:endParaRPr lang="en-US" sz="1200" dirty="0"/>
          </a:p>
          <a:p>
            <a:r>
              <a:rPr lang="en-US" sz="1200" dirty="0"/>
              <a:t>Explain buy cycle and buyer challenges</a:t>
            </a:r>
          </a:p>
          <a:p>
            <a:r>
              <a:rPr lang="en-US" sz="1200" dirty="0"/>
              <a:t>Exposure to analysts who speak with tech buyers</a:t>
            </a:r>
          </a:p>
          <a:p>
            <a:r>
              <a:rPr lang="en-US" sz="1200" dirty="0"/>
              <a:t>GTM Strategy</a:t>
            </a:r>
          </a:p>
          <a:p>
            <a:r>
              <a:rPr lang="en-US" sz="1200" dirty="0"/>
              <a:t>Define use cases and business model</a:t>
            </a:r>
          </a:p>
          <a:p>
            <a:endParaRPr lang="en-US" sz="1200" dirty="0"/>
          </a:p>
          <a:p>
            <a:endParaRPr lang="en-GB" sz="1200" dirty="0"/>
          </a:p>
        </p:txBody>
      </p:sp>
    </p:spTree>
    <p:extLst>
      <p:ext uri="{BB962C8B-B14F-4D97-AF65-F5344CB8AC3E}">
        <p14:creationId xmlns:p14="http://schemas.microsoft.com/office/powerpoint/2010/main" val="4153702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Strategies in Analyst Relations</a:t>
            </a:r>
          </a:p>
        </p:txBody>
      </p:sp>
    </p:spTree>
    <p:extLst>
      <p:ext uri="{BB962C8B-B14F-4D97-AF65-F5344CB8AC3E}">
        <p14:creationId xmlns:p14="http://schemas.microsoft.com/office/powerpoint/2010/main" val="1822793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dirty="0">
                <a:latin typeface="Arial" pitchFamily="34" charset="0"/>
              </a:rPr>
              <a:t> </a:t>
            </a:r>
            <a:fld id="{6CD5E3D4-7268-45E8-87B9-B19341E2CA1A}" type="slidenum">
              <a:rPr lang="en-US">
                <a:latin typeface="Arial" pitchFamily="34" charset="0"/>
              </a:rPr>
              <a:pPr/>
              <a:t>4</a:t>
            </a:fld>
            <a:endParaRPr lang="en-US" dirty="0">
              <a:latin typeface="Arial" pitchFamily="34" charset="0"/>
            </a:endParaRPr>
          </a:p>
        </p:txBody>
      </p:sp>
      <p:sp>
        <p:nvSpPr>
          <p:cNvPr id="20484" name="Rectangle 3"/>
          <p:cNvSpPr>
            <a:spLocks noGrp="1" noChangeArrowheads="1"/>
          </p:cNvSpPr>
          <p:nvPr>
            <p:ph type="title"/>
          </p:nvPr>
        </p:nvSpPr>
        <p:spPr/>
        <p:txBody>
          <a:bodyPr/>
          <a:lstStyle/>
          <a:p>
            <a:pPr eaLnBrk="1" hangingPunct="1"/>
            <a:r>
              <a:rPr lang="en-US" b="0" dirty="0"/>
              <a:t>How Analysts Do Their Jobs </a:t>
            </a:r>
          </a:p>
        </p:txBody>
      </p:sp>
      <p:sp>
        <p:nvSpPr>
          <p:cNvPr id="20485" name="Rectangle 4"/>
          <p:cNvSpPr>
            <a:spLocks noGrp="1" noChangeArrowheads="1"/>
          </p:cNvSpPr>
          <p:nvPr>
            <p:ph type="body" idx="1"/>
          </p:nvPr>
        </p:nvSpPr>
        <p:spPr>
          <a:xfrm>
            <a:off x="336796" y="4669119"/>
            <a:ext cx="8305800" cy="1380865"/>
          </a:xfrm>
        </p:spPr>
        <p:txBody>
          <a:bodyPr/>
          <a:lstStyle/>
          <a:p>
            <a:pPr eaLnBrk="1" hangingPunct="1">
              <a:lnSpc>
                <a:spcPct val="80000"/>
              </a:lnSpc>
            </a:pPr>
            <a:endParaRPr lang="en-US" sz="1800" dirty="0">
              <a:solidFill>
                <a:srgbClr val="0070C0"/>
              </a:solidFill>
            </a:endParaRPr>
          </a:p>
          <a:p>
            <a:pPr eaLnBrk="1" hangingPunct="1">
              <a:lnSpc>
                <a:spcPct val="80000"/>
              </a:lnSpc>
              <a:buNone/>
            </a:pPr>
            <a:r>
              <a:rPr lang="en-US" sz="1800" i="1" dirty="0">
                <a:solidFill>
                  <a:srgbClr val="0070C0"/>
                </a:solidFill>
              </a:rPr>
              <a:t>Your </a:t>
            </a:r>
            <a:r>
              <a:rPr lang="en-US" sz="1800" b="1" i="1" dirty="0">
                <a:solidFill>
                  <a:srgbClr val="0070C0"/>
                </a:solidFill>
              </a:rPr>
              <a:t>“Outbound” </a:t>
            </a:r>
            <a:r>
              <a:rPr lang="en-US" sz="1800" i="1" dirty="0">
                <a:solidFill>
                  <a:srgbClr val="0070C0"/>
                </a:solidFill>
              </a:rPr>
              <a:t>Strategy:</a:t>
            </a:r>
          </a:p>
          <a:p>
            <a:pPr eaLnBrk="1" hangingPunct="1">
              <a:lnSpc>
                <a:spcPct val="80000"/>
              </a:lnSpc>
            </a:pPr>
            <a:r>
              <a:rPr lang="en-US" sz="1800" dirty="0">
                <a:solidFill>
                  <a:srgbClr val="0070C0"/>
                </a:solidFill>
              </a:rPr>
              <a:t>Show your company’s best face to key market influencers</a:t>
            </a:r>
          </a:p>
        </p:txBody>
      </p:sp>
      <p:pic>
        <p:nvPicPr>
          <p:cNvPr id="8" name="Picture 7" descr="People_39_Lrg_301RGB.jpg"/>
          <p:cNvPicPr>
            <a:picLocks noChangeAspect="1"/>
          </p:cNvPicPr>
          <p:nvPr/>
        </p:nvPicPr>
        <p:blipFill>
          <a:blip r:embed="rId3" cstate="print"/>
          <a:stretch>
            <a:fillRect/>
          </a:stretch>
        </p:blipFill>
        <p:spPr>
          <a:xfrm>
            <a:off x="566722" y="1237774"/>
            <a:ext cx="2931885" cy="2045175"/>
          </a:xfrm>
          <a:prstGeom prst="rect">
            <a:avLst/>
          </a:prstGeom>
        </p:spPr>
      </p:pic>
      <p:sp>
        <p:nvSpPr>
          <p:cNvPr id="7" name="Rectangle 4"/>
          <p:cNvSpPr txBox="1">
            <a:spLocks noChangeArrowheads="1"/>
          </p:cNvSpPr>
          <p:nvPr/>
        </p:nvSpPr>
        <p:spPr bwMode="gray">
          <a:xfrm>
            <a:off x="3641824" y="1300715"/>
            <a:ext cx="6624393" cy="1592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l" eaLnBrk="1" hangingPunct="1">
              <a:lnSpc>
                <a:spcPct val="80000"/>
              </a:lnSpc>
              <a:buClr>
                <a:srgbClr val="00529B"/>
              </a:buClr>
              <a:defRPr/>
            </a:pPr>
            <a:r>
              <a:rPr lang="en-US" sz="1800" kern="0" dirty="0">
                <a:solidFill>
                  <a:srgbClr val="0070C0"/>
                </a:solidFill>
                <a:latin typeface="Arial"/>
                <a:ea typeface="Arial Unicode MS"/>
                <a:cs typeface="Arial Unicode MS"/>
              </a:rPr>
              <a:t>How Analysts See Their Job:</a:t>
            </a:r>
          </a:p>
          <a:p>
            <a:pPr marL="347663" indent="-347663" algn="l" eaLnBrk="1" hangingPunct="1">
              <a:lnSpc>
                <a:spcPct val="80000"/>
              </a:lnSpc>
              <a:buClr>
                <a:srgbClr val="00529B"/>
              </a:buClr>
              <a:buFont typeface="Times" pitchFamily="18" charset="0"/>
              <a:buChar char="•"/>
              <a:defRPr/>
            </a:pPr>
            <a:r>
              <a:rPr lang="en-US" sz="1800" i="1" kern="0" dirty="0">
                <a:solidFill>
                  <a:srgbClr val="0070C0"/>
                </a:solidFill>
                <a:latin typeface="Arial"/>
                <a:ea typeface="Arial Unicode MS"/>
                <a:cs typeface="Arial Unicode MS"/>
              </a:rPr>
              <a:t>Offer technology advice to end-user organizations</a:t>
            </a:r>
          </a:p>
          <a:p>
            <a:pPr marL="347663" indent="-347663" algn="l" eaLnBrk="1" hangingPunct="1">
              <a:lnSpc>
                <a:spcPct val="80000"/>
              </a:lnSpc>
              <a:buClr>
                <a:srgbClr val="00529B"/>
              </a:buClr>
              <a:buFont typeface="Times" pitchFamily="18" charset="0"/>
              <a:buChar char="•"/>
              <a:defRPr/>
            </a:pPr>
            <a:r>
              <a:rPr lang="en-US" sz="1800" b="1" i="1" kern="0" dirty="0">
                <a:solidFill>
                  <a:srgbClr val="0070C0"/>
                </a:solidFill>
                <a:latin typeface="Arial"/>
                <a:ea typeface="Arial Unicode MS"/>
                <a:cs typeface="Arial Unicode MS"/>
              </a:rPr>
              <a:t>Advise</a:t>
            </a:r>
            <a:r>
              <a:rPr lang="en-US" sz="1800" i="1" kern="0" dirty="0">
                <a:solidFill>
                  <a:srgbClr val="0070C0"/>
                </a:solidFill>
                <a:latin typeface="Arial"/>
                <a:ea typeface="Arial Unicode MS"/>
                <a:cs typeface="Arial Unicode MS"/>
              </a:rPr>
              <a:t> technology companies to “build better businesses”</a:t>
            </a:r>
          </a:p>
          <a:p>
            <a:pPr marL="347663" indent="-347663" algn="l" eaLnBrk="1" hangingPunct="1">
              <a:lnSpc>
                <a:spcPct val="80000"/>
              </a:lnSpc>
              <a:buClr>
                <a:srgbClr val="00529B"/>
              </a:buClr>
              <a:buFont typeface="Times" pitchFamily="18" charset="0"/>
              <a:buChar char="•"/>
              <a:defRPr/>
            </a:pPr>
            <a:r>
              <a:rPr lang="en-US" sz="1800" i="1" kern="0" dirty="0">
                <a:solidFill>
                  <a:srgbClr val="0070C0"/>
                </a:solidFill>
                <a:latin typeface="Arial"/>
                <a:ea typeface="Arial Unicode MS"/>
                <a:cs typeface="Arial Unicode MS"/>
              </a:rPr>
              <a:t>Provide a sounding board to venture capitalists and other investment companies</a:t>
            </a:r>
          </a:p>
          <a:p>
            <a:pPr marL="347663" indent="-347663" algn="l" eaLnBrk="1" hangingPunct="1">
              <a:lnSpc>
                <a:spcPct val="80000"/>
              </a:lnSpc>
              <a:buClr>
                <a:srgbClr val="00529B"/>
              </a:buClr>
              <a:buFont typeface="Times" pitchFamily="18" charset="0"/>
              <a:buChar char="•"/>
              <a:defRPr/>
            </a:pPr>
            <a:endParaRPr lang="en-US" sz="1800" kern="0" dirty="0">
              <a:solidFill>
                <a:srgbClr val="0070C0"/>
              </a:solidFill>
              <a:latin typeface="Arial"/>
              <a:ea typeface="Arial Unicode MS"/>
              <a:cs typeface="Arial Unicode MS"/>
            </a:endParaRPr>
          </a:p>
        </p:txBody>
      </p:sp>
      <p:sp>
        <p:nvSpPr>
          <p:cNvPr id="12" name="Rectangle 4"/>
          <p:cNvSpPr txBox="1">
            <a:spLocks noChangeArrowheads="1"/>
          </p:cNvSpPr>
          <p:nvPr/>
        </p:nvSpPr>
        <p:spPr bwMode="gray">
          <a:xfrm>
            <a:off x="368693" y="3343537"/>
            <a:ext cx="8305800" cy="144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l" eaLnBrk="1" hangingPunct="1">
              <a:lnSpc>
                <a:spcPct val="80000"/>
              </a:lnSpc>
              <a:buClr>
                <a:srgbClr val="00529B"/>
              </a:buClr>
              <a:defRPr/>
            </a:pPr>
            <a:r>
              <a:rPr lang="en-US" sz="1800" kern="0" dirty="0">
                <a:solidFill>
                  <a:srgbClr val="0070C0"/>
                </a:solidFill>
                <a:latin typeface="Arial"/>
                <a:ea typeface="Arial Unicode MS"/>
                <a:cs typeface="Arial Unicode MS"/>
              </a:rPr>
              <a:t>The AR Opportunity –</a:t>
            </a:r>
          </a:p>
          <a:p>
            <a:pPr marL="347663" indent="-347663" algn="l" eaLnBrk="1" hangingPunct="1">
              <a:lnSpc>
                <a:spcPct val="80000"/>
              </a:lnSpc>
              <a:buClr>
                <a:srgbClr val="00529B"/>
              </a:buClr>
              <a:defRPr/>
            </a:pPr>
            <a:r>
              <a:rPr lang="en-US" sz="1800" i="1" kern="0" dirty="0">
                <a:solidFill>
                  <a:srgbClr val="0070C0"/>
                </a:solidFill>
                <a:latin typeface="Arial"/>
                <a:ea typeface="Arial Unicode MS"/>
                <a:cs typeface="Arial Unicode MS"/>
              </a:rPr>
              <a:t>Your </a:t>
            </a:r>
            <a:r>
              <a:rPr lang="en-US" sz="1800" b="1" i="1" kern="0" dirty="0">
                <a:solidFill>
                  <a:srgbClr val="0070C0"/>
                </a:solidFill>
                <a:latin typeface="Arial"/>
                <a:ea typeface="Arial Unicode MS"/>
                <a:cs typeface="Arial Unicode MS"/>
              </a:rPr>
              <a:t>“Inbound” </a:t>
            </a:r>
            <a:r>
              <a:rPr lang="en-US" sz="1800" i="1" kern="0" dirty="0">
                <a:solidFill>
                  <a:srgbClr val="0070C0"/>
                </a:solidFill>
                <a:latin typeface="Arial"/>
                <a:ea typeface="Arial Unicode MS"/>
                <a:cs typeface="Arial Unicode MS"/>
              </a:rPr>
              <a:t>Strategy:</a:t>
            </a:r>
          </a:p>
          <a:p>
            <a:pPr marL="347663" indent="-347663" algn="l" eaLnBrk="1" hangingPunct="1">
              <a:lnSpc>
                <a:spcPct val="80000"/>
              </a:lnSpc>
              <a:buClr>
                <a:srgbClr val="00529B"/>
              </a:buClr>
              <a:buFont typeface="Times" pitchFamily="18" charset="0"/>
              <a:buChar char="•"/>
              <a:defRPr/>
            </a:pPr>
            <a:r>
              <a:rPr lang="en-US" sz="1800" kern="0" dirty="0">
                <a:solidFill>
                  <a:srgbClr val="0070C0"/>
                </a:solidFill>
                <a:latin typeface="Arial"/>
                <a:ea typeface="Arial Unicode MS"/>
                <a:cs typeface="Arial Unicode MS"/>
              </a:rPr>
              <a:t>To leverage Gartner Analyst insights to build a stronger business</a:t>
            </a:r>
          </a:p>
        </p:txBody>
      </p:sp>
    </p:spTree>
    <p:extLst>
      <p:ext uri="{BB962C8B-B14F-4D97-AF65-F5344CB8AC3E}">
        <p14:creationId xmlns:p14="http://schemas.microsoft.com/office/powerpoint/2010/main" val="17611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bwMode="auto">
          <a:xfrm>
            <a:off x="460376" y="1641423"/>
            <a:ext cx="2767456" cy="3941063"/>
          </a:xfrm>
          <a:prstGeom prst="rect">
            <a:avLst/>
          </a:prstGeom>
          <a:solidFill>
            <a:schemeClr val="tx2">
              <a:lumMod val="95000"/>
            </a:schemeClr>
          </a:solidFill>
          <a:ln w="12700" cap="flat" cmpd="sng" algn="ctr">
            <a:noFill/>
            <a:prstDash val="solid"/>
            <a:round/>
            <a:headEnd type="none" w="med" len="med"/>
            <a:tailEnd type="none" w="med" len="med"/>
          </a:ln>
          <a:effectLst>
            <a:outerShdw dist="38100" dir="5400000" algn="ctr" rotWithShape="0">
              <a:srgbClr val="00529B"/>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45" name="Oval 44"/>
          <p:cNvSpPr>
            <a:spLocks noChangeAspect="1"/>
          </p:cNvSpPr>
          <p:nvPr/>
        </p:nvSpPr>
        <p:spPr bwMode="auto">
          <a:xfrm>
            <a:off x="2789935" y="5549799"/>
            <a:ext cx="109728" cy="109728"/>
          </a:xfrm>
          <a:prstGeom prst="ellipse">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8" name="Rectangle 7"/>
          <p:cNvSpPr/>
          <p:nvPr/>
        </p:nvSpPr>
        <p:spPr bwMode="auto">
          <a:xfrm>
            <a:off x="3227832" y="1645921"/>
            <a:ext cx="5384480" cy="3936732"/>
          </a:xfrm>
          <a:custGeom>
            <a:avLst/>
            <a:gdLst>
              <a:gd name="connsiteX0" fmla="*/ 0 w 5851662"/>
              <a:gd name="connsiteY0" fmla="*/ 0 h 4272061"/>
              <a:gd name="connsiteX1" fmla="*/ 5851662 w 5851662"/>
              <a:gd name="connsiteY1" fmla="*/ 0 h 4272061"/>
              <a:gd name="connsiteX2" fmla="*/ 5851662 w 5851662"/>
              <a:gd name="connsiteY2" fmla="*/ 4272061 h 4272061"/>
              <a:gd name="connsiteX3" fmla="*/ 0 w 5851662"/>
              <a:gd name="connsiteY3" fmla="*/ 4272061 h 4272061"/>
              <a:gd name="connsiteX4" fmla="*/ 0 w 5851662"/>
              <a:gd name="connsiteY4" fmla="*/ 0 h 4272061"/>
              <a:gd name="connsiteX0" fmla="*/ 0 w 5860129"/>
              <a:gd name="connsiteY0" fmla="*/ 0 h 4272061"/>
              <a:gd name="connsiteX1" fmla="*/ 5851662 w 5860129"/>
              <a:gd name="connsiteY1" fmla="*/ 0 h 4272061"/>
              <a:gd name="connsiteX2" fmla="*/ 5860129 w 5860129"/>
              <a:gd name="connsiteY2" fmla="*/ 3340728 h 4272061"/>
              <a:gd name="connsiteX3" fmla="*/ 0 w 5860129"/>
              <a:gd name="connsiteY3" fmla="*/ 4272061 h 4272061"/>
              <a:gd name="connsiteX4" fmla="*/ 0 w 5860129"/>
              <a:gd name="connsiteY4" fmla="*/ 0 h 4272061"/>
              <a:gd name="connsiteX0" fmla="*/ 0 w 5860129"/>
              <a:gd name="connsiteY0" fmla="*/ 0 h 4272061"/>
              <a:gd name="connsiteX1" fmla="*/ 5851662 w 5860129"/>
              <a:gd name="connsiteY1" fmla="*/ 0 h 4272061"/>
              <a:gd name="connsiteX2" fmla="*/ 5860129 w 5860129"/>
              <a:gd name="connsiteY2" fmla="*/ 3340728 h 4272061"/>
              <a:gd name="connsiteX3" fmla="*/ 3180069 w 5860129"/>
              <a:gd name="connsiteY3" fmla="*/ 3764336 h 4272061"/>
              <a:gd name="connsiteX4" fmla="*/ 0 w 5860129"/>
              <a:gd name="connsiteY4" fmla="*/ 4272061 h 4272061"/>
              <a:gd name="connsiteX5" fmla="*/ 0 w 5860129"/>
              <a:gd name="connsiteY5" fmla="*/ 0 h 4272061"/>
              <a:gd name="connsiteX0" fmla="*/ 0 w 5852332"/>
              <a:gd name="connsiteY0" fmla="*/ 0 h 4272061"/>
              <a:gd name="connsiteX1" fmla="*/ 5851662 w 5852332"/>
              <a:gd name="connsiteY1" fmla="*/ 0 h 4272061"/>
              <a:gd name="connsiteX2" fmla="*/ 5850129 w 5852332"/>
              <a:gd name="connsiteY2" fmla="*/ 3231615 h 4272061"/>
              <a:gd name="connsiteX3" fmla="*/ 3180069 w 5852332"/>
              <a:gd name="connsiteY3" fmla="*/ 3764336 h 4272061"/>
              <a:gd name="connsiteX4" fmla="*/ 0 w 5852332"/>
              <a:gd name="connsiteY4" fmla="*/ 4272061 h 4272061"/>
              <a:gd name="connsiteX5" fmla="*/ 0 w 5852332"/>
              <a:gd name="connsiteY5" fmla="*/ 0 h 4272061"/>
              <a:gd name="connsiteX0" fmla="*/ 0 w 5852332"/>
              <a:gd name="connsiteY0" fmla="*/ 0 h 4272061"/>
              <a:gd name="connsiteX1" fmla="*/ 5851662 w 5852332"/>
              <a:gd name="connsiteY1" fmla="*/ 0 h 4272061"/>
              <a:gd name="connsiteX2" fmla="*/ 5850129 w 5852332"/>
              <a:gd name="connsiteY2" fmla="*/ 3231615 h 4272061"/>
              <a:gd name="connsiteX3" fmla="*/ 2620056 w 5852332"/>
              <a:gd name="connsiteY3" fmla="*/ 3863531 h 4272061"/>
              <a:gd name="connsiteX4" fmla="*/ 0 w 5852332"/>
              <a:gd name="connsiteY4" fmla="*/ 4272061 h 4272061"/>
              <a:gd name="connsiteX5" fmla="*/ 0 w 5852332"/>
              <a:gd name="connsiteY5" fmla="*/ 0 h 4272061"/>
              <a:gd name="connsiteX0" fmla="*/ 0 w 5852332"/>
              <a:gd name="connsiteY0" fmla="*/ 0 h 4272061"/>
              <a:gd name="connsiteX1" fmla="*/ 5851662 w 5852332"/>
              <a:gd name="connsiteY1" fmla="*/ 0 h 4272061"/>
              <a:gd name="connsiteX2" fmla="*/ 5850129 w 5852332"/>
              <a:gd name="connsiteY2" fmla="*/ 3231615 h 4272061"/>
              <a:gd name="connsiteX3" fmla="*/ 2680058 w 5852332"/>
              <a:gd name="connsiteY3" fmla="*/ 3833772 h 4272061"/>
              <a:gd name="connsiteX4" fmla="*/ 0 w 5852332"/>
              <a:gd name="connsiteY4" fmla="*/ 4272061 h 4272061"/>
              <a:gd name="connsiteX5" fmla="*/ 0 w 5852332"/>
              <a:gd name="connsiteY5" fmla="*/ 0 h 4272061"/>
              <a:gd name="connsiteX0" fmla="*/ 0 w 5852332"/>
              <a:gd name="connsiteY0" fmla="*/ 0 h 4272061"/>
              <a:gd name="connsiteX1" fmla="*/ 5851662 w 5852332"/>
              <a:gd name="connsiteY1" fmla="*/ 0 h 4272061"/>
              <a:gd name="connsiteX2" fmla="*/ 5850129 w 5852332"/>
              <a:gd name="connsiteY2" fmla="*/ 3231615 h 4272061"/>
              <a:gd name="connsiteX3" fmla="*/ 2620056 w 5852332"/>
              <a:gd name="connsiteY3" fmla="*/ 3843692 h 4272061"/>
              <a:gd name="connsiteX4" fmla="*/ 0 w 5852332"/>
              <a:gd name="connsiteY4" fmla="*/ 4272061 h 4272061"/>
              <a:gd name="connsiteX5" fmla="*/ 0 w 5852332"/>
              <a:gd name="connsiteY5" fmla="*/ 0 h 4272061"/>
              <a:gd name="connsiteX0" fmla="*/ 0 w 5852332"/>
              <a:gd name="connsiteY0" fmla="*/ 0 h 4272061"/>
              <a:gd name="connsiteX1" fmla="*/ 5851662 w 5852332"/>
              <a:gd name="connsiteY1" fmla="*/ 0 h 4272061"/>
              <a:gd name="connsiteX2" fmla="*/ 5850129 w 5852332"/>
              <a:gd name="connsiteY2" fmla="*/ 3231615 h 4272061"/>
              <a:gd name="connsiteX3" fmla="*/ 2680058 w 5852332"/>
              <a:gd name="connsiteY3" fmla="*/ 3863531 h 4272061"/>
              <a:gd name="connsiteX4" fmla="*/ 0 w 5852332"/>
              <a:gd name="connsiteY4" fmla="*/ 4272061 h 4272061"/>
              <a:gd name="connsiteX5" fmla="*/ 0 w 5852332"/>
              <a:gd name="connsiteY5" fmla="*/ 0 h 4272061"/>
              <a:gd name="connsiteX0" fmla="*/ 0 w 5860831"/>
              <a:gd name="connsiteY0" fmla="*/ 0 h 4272061"/>
              <a:gd name="connsiteX1" fmla="*/ 5851662 w 5860831"/>
              <a:gd name="connsiteY1" fmla="*/ 0 h 4272061"/>
              <a:gd name="connsiteX2" fmla="*/ 5860831 w 5860831"/>
              <a:gd name="connsiteY2" fmla="*/ 3018220 h 4272061"/>
              <a:gd name="connsiteX3" fmla="*/ 2680058 w 5860831"/>
              <a:gd name="connsiteY3" fmla="*/ 3863531 h 4272061"/>
              <a:gd name="connsiteX4" fmla="*/ 0 w 5860831"/>
              <a:gd name="connsiteY4" fmla="*/ 4272061 h 4272061"/>
              <a:gd name="connsiteX5" fmla="*/ 0 w 5860831"/>
              <a:gd name="connsiteY5" fmla="*/ 0 h 42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831" h="4272061">
                <a:moveTo>
                  <a:pt x="0" y="0"/>
                </a:moveTo>
                <a:lnTo>
                  <a:pt x="5851662" y="0"/>
                </a:lnTo>
                <a:cubicBezTo>
                  <a:pt x="5854484" y="1113576"/>
                  <a:pt x="5858009" y="1904644"/>
                  <a:pt x="5860831" y="3018220"/>
                </a:cubicBezTo>
                <a:lnTo>
                  <a:pt x="2680058" y="3863531"/>
                </a:lnTo>
                <a:lnTo>
                  <a:pt x="0" y="4272061"/>
                </a:lnTo>
                <a:lnTo>
                  <a:pt x="0" y="0"/>
                </a:lnTo>
                <a:close/>
              </a:path>
            </a:pathLst>
          </a:custGeom>
          <a:solidFill>
            <a:srgbClr val="E5E5E5"/>
          </a:solidFill>
          <a:ln w="38100" cap="flat" cmpd="sng" algn="ctr">
            <a:noFill/>
            <a:prstDash val="solid"/>
            <a:round/>
            <a:headEnd type="none" w="med" len="med"/>
            <a:tailEnd type="none" w="med" len="med"/>
          </a:ln>
          <a:effectLst>
            <a:outerShdw dist="38100" dir="5400000" algn="ctr" rotWithShape="0">
              <a:srgbClr val="00529B"/>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 </a:t>
            </a:r>
          </a:p>
        </p:txBody>
      </p:sp>
      <p:sp>
        <p:nvSpPr>
          <p:cNvPr id="65" name="Oval 64"/>
          <p:cNvSpPr>
            <a:spLocks noChangeAspect="1"/>
          </p:cNvSpPr>
          <p:nvPr/>
        </p:nvSpPr>
        <p:spPr bwMode="auto">
          <a:xfrm>
            <a:off x="8158838" y="4488673"/>
            <a:ext cx="109728" cy="109728"/>
          </a:xfrm>
          <a:prstGeom prst="ellipse">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grpSp>
        <p:nvGrpSpPr>
          <p:cNvPr id="81" name="Group 80"/>
          <p:cNvGrpSpPr/>
          <p:nvPr/>
        </p:nvGrpSpPr>
        <p:grpSpPr>
          <a:xfrm>
            <a:off x="6006675" y="1831992"/>
            <a:ext cx="2404872" cy="2719948"/>
            <a:chOff x="618194" y="2456735"/>
            <a:chExt cx="2404872" cy="2719948"/>
          </a:xfrm>
        </p:grpSpPr>
        <p:sp>
          <p:nvSpPr>
            <p:cNvPr id="82" name="Rectangle 81"/>
            <p:cNvSpPr/>
            <p:nvPr/>
          </p:nvSpPr>
          <p:spPr bwMode="auto">
            <a:xfrm>
              <a:off x="618194" y="2456735"/>
              <a:ext cx="2404872" cy="2500277"/>
            </a:xfrm>
            <a:prstGeom prst="rect">
              <a:avLst/>
            </a:prstGeom>
            <a:solidFill>
              <a:srgbClr val="00529B"/>
            </a:solidFill>
            <a:ln w="381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err="1">
                <a:solidFill>
                  <a:srgbClr val="FFFFFF"/>
                </a:solidFill>
                <a:latin typeface="Arial"/>
                <a:ea typeface="Arial Unicode MS"/>
                <a:cs typeface="Arial Unicode MS"/>
              </a:endParaRPr>
            </a:p>
          </p:txBody>
        </p:sp>
        <p:sp>
          <p:nvSpPr>
            <p:cNvPr id="83" name="Right Triangle 82"/>
            <p:cNvSpPr/>
            <p:nvPr/>
          </p:nvSpPr>
          <p:spPr bwMode="auto">
            <a:xfrm rot="10800000">
              <a:off x="2246224" y="4700636"/>
              <a:ext cx="595764" cy="476047"/>
            </a:xfrm>
            <a:prstGeom prst="rtTriangle">
              <a:avLst/>
            </a:prstGeom>
            <a:solidFill>
              <a:srgbClr val="00529B"/>
            </a:solidFill>
            <a:ln w="381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err="1">
                <a:solidFill>
                  <a:srgbClr val="FFFFFF"/>
                </a:solidFill>
                <a:latin typeface="Arial"/>
                <a:ea typeface="Arial Unicode MS"/>
                <a:cs typeface="Arial Unicode MS"/>
              </a:endParaRPr>
            </a:p>
          </p:txBody>
        </p:sp>
      </p:grpSp>
      <p:sp>
        <p:nvSpPr>
          <p:cNvPr id="64" name="Oval 63"/>
          <p:cNvSpPr>
            <a:spLocks noChangeAspect="1"/>
          </p:cNvSpPr>
          <p:nvPr/>
        </p:nvSpPr>
        <p:spPr bwMode="auto">
          <a:xfrm>
            <a:off x="5586556" y="5165409"/>
            <a:ext cx="109728" cy="109728"/>
          </a:xfrm>
          <a:prstGeom prst="ellipse">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grpSp>
        <p:nvGrpSpPr>
          <p:cNvPr id="48" name="Group 47"/>
          <p:cNvGrpSpPr/>
          <p:nvPr/>
        </p:nvGrpSpPr>
        <p:grpSpPr>
          <a:xfrm>
            <a:off x="3430623" y="2500585"/>
            <a:ext cx="2404872" cy="2719948"/>
            <a:chOff x="618194" y="2456735"/>
            <a:chExt cx="2404872" cy="2719948"/>
          </a:xfrm>
        </p:grpSpPr>
        <p:sp>
          <p:nvSpPr>
            <p:cNvPr id="55" name="Rectangle 54"/>
            <p:cNvSpPr/>
            <p:nvPr/>
          </p:nvSpPr>
          <p:spPr bwMode="auto">
            <a:xfrm>
              <a:off x="618194" y="2456735"/>
              <a:ext cx="2404872" cy="250027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err="1">
                <a:solidFill>
                  <a:srgbClr val="FFFFFF"/>
                </a:solidFill>
                <a:latin typeface="Arial"/>
                <a:ea typeface="Arial Unicode MS"/>
                <a:cs typeface="Arial Unicode MS"/>
              </a:endParaRPr>
            </a:p>
          </p:txBody>
        </p:sp>
        <p:sp>
          <p:nvSpPr>
            <p:cNvPr id="57" name="Right Triangle 56"/>
            <p:cNvSpPr/>
            <p:nvPr/>
          </p:nvSpPr>
          <p:spPr bwMode="auto">
            <a:xfrm rot="10800000">
              <a:off x="2246224" y="4700636"/>
              <a:ext cx="595764" cy="476047"/>
            </a:xfrm>
            <a:prstGeom prst="rtTriangle">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err="1">
                <a:solidFill>
                  <a:srgbClr val="FFFFFF"/>
                </a:solidFill>
                <a:latin typeface="Arial"/>
                <a:ea typeface="Arial Unicode MS"/>
                <a:cs typeface="Arial Unicode MS"/>
              </a:endParaRPr>
            </a:p>
          </p:txBody>
        </p:sp>
      </p:grpSp>
      <p:sp>
        <p:nvSpPr>
          <p:cNvPr id="50" name="TextBox 49"/>
          <p:cNvSpPr txBox="1"/>
          <p:nvPr/>
        </p:nvSpPr>
        <p:spPr>
          <a:xfrm>
            <a:off x="6645320" y="2959357"/>
            <a:ext cx="1755648" cy="1181862"/>
          </a:xfrm>
          <a:prstGeom prst="rect">
            <a:avLst/>
          </a:prstGeom>
          <a:noFill/>
        </p:spPr>
        <p:txBody>
          <a:bodyPr wrap="square" tIns="91440" bIns="91440" rtlCol="0">
            <a:spAutoFit/>
          </a:bodyPr>
          <a:lstStyle/>
          <a:p>
            <a:pPr algn="l"/>
            <a:r>
              <a:rPr lang="en-US" sz="1200" dirty="0">
                <a:solidFill>
                  <a:schemeClr val="bg1"/>
                </a:solidFill>
                <a:latin typeface="Arial"/>
                <a:ea typeface="Arial Unicode MS"/>
                <a:cs typeface="Arial Unicode MS"/>
              </a:rPr>
              <a:t>Fully leverage our analysts’ research and advice via ongoing, two-way engagement to improve business outcomes</a:t>
            </a:r>
          </a:p>
        </p:txBody>
      </p:sp>
      <p:sp>
        <p:nvSpPr>
          <p:cNvPr id="40" name="TextBox 39"/>
          <p:cNvSpPr txBox="1"/>
          <p:nvPr/>
        </p:nvSpPr>
        <p:spPr>
          <a:xfrm>
            <a:off x="4079572" y="2524634"/>
            <a:ext cx="1755648" cy="1434239"/>
          </a:xfrm>
          <a:prstGeom prst="rect">
            <a:avLst/>
          </a:prstGeom>
          <a:noFill/>
        </p:spPr>
        <p:txBody>
          <a:bodyPr wrap="square" tIns="91440" bIns="91440" rtlCol="0">
            <a:spAutoFit/>
          </a:bodyPr>
          <a:lstStyle/>
          <a:p>
            <a:pPr algn="l">
              <a:spcAft>
                <a:spcPts val="0"/>
              </a:spcAft>
            </a:pPr>
            <a:r>
              <a:rPr lang="en-US" sz="1400" b="1" dirty="0">
                <a:solidFill>
                  <a:srgbClr val="00529B"/>
                </a:solidFill>
                <a:latin typeface="Arial"/>
                <a:ea typeface="Arial Unicode MS"/>
                <a:cs typeface="Arial Unicode MS"/>
              </a:rPr>
              <a:t>Better: Learn</a:t>
            </a:r>
            <a:endParaRPr lang="en-US" sz="1400" dirty="0">
              <a:solidFill>
                <a:srgbClr val="00529B"/>
              </a:solidFill>
              <a:latin typeface="Arial"/>
              <a:ea typeface="Arial Unicode MS"/>
              <a:cs typeface="Arial Unicode MS"/>
            </a:endParaRPr>
          </a:p>
          <a:p>
            <a:pPr algn="l"/>
            <a:r>
              <a:rPr lang="en-US" sz="1400" dirty="0">
                <a:solidFill>
                  <a:srgbClr val="000000"/>
                </a:solidFill>
                <a:latin typeface="Arial"/>
                <a:ea typeface="Arial Unicode MS"/>
                <a:cs typeface="Arial Unicode MS"/>
              </a:rPr>
              <a:t>Leverage insights from the analysts </a:t>
            </a:r>
            <a:br>
              <a:rPr lang="en-US" sz="1400" dirty="0">
                <a:solidFill>
                  <a:srgbClr val="000000"/>
                </a:solidFill>
                <a:latin typeface="Arial"/>
                <a:ea typeface="Arial Unicode MS"/>
                <a:cs typeface="Arial Unicode MS"/>
              </a:rPr>
            </a:br>
            <a:r>
              <a:rPr lang="en-US" sz="1400" dirty="0">
                <a:solidFill>
                  <a:srgbClr val="000000"/>
                </a:solidFill>
                <a:latin typeface="Arial"/>
                <a:ea typeface="Arial Unicode MS"/>
                <a:cs typeface="Arial Unicode MS"/>
              </a:rPr>
              <a:t>who advise your customers* and </a:t>
            </a:r>
            <a:br>
              <a:rPr lang="en-US" sz="1400" dirty="0">
                <a:solidFill>
                  <a:srgbClr val="000000"/>
                </a:solidFill>
                <a:latin typeface="Arial"/>
                <a:ea typeface="Arial Unicode MS"/>
                <a:cs typeface="Arial Unicode MS"/>
              </a:rPr>
            </a:br>
            <a:r>
              <a:rPr lang="en-US" sz="1400" dirty="0">
                <a:solidFill>
                  <a:srgbClr val="000000"/>
                </a:solidFill>
                <a:latin typeface="Arial"/>
                <a:ea typeface="Arial Unicode MS"/>
                <a:cs typeface="Arial Unicode MS"/>
              </a:rPr>
              <a:t>study your markets.</a:t>
            </a:r>
          </a:p>
        </p:txBody>
      </p:sp>
      <p:sp>
        <p:nvSpPr>
          <p:cNvPr id="51" name="TextBox 50"/>
          <p:cNvSpPr txBox="1"/>
          <p:nvPr/>
        </p:nvSpPr>
        <p:spPr>
          <a:xfrm>
            <a:off x="6645320" y="1862268"/>
            <a:ext cx="1755648" cy="1240340"/>
          </a:xfrm>
          <a:prstGeom prst="rect">
            <a:avLst/>
          </a:prstGeom>
          <a:noFill/>
        </p:spPr>
        <p:txBody>
          <a:bodyPr wrap="square" tIns="91440" bIns="91440" rtlCol="0">
            <a:spAutoFit/>
          </a:bodyPr>
          <a:lstStyle/>
          <a:p>
            <a:pPr algn="l">
              <a:spcAft>
                <a:spcPts val="0"/>
              </a:spcAft>
            </a:pPr>
            <a:r>
              <a:rPr lang="en-US" sz="1400" b="1" dirty="0">
                <a:solidFill>
                  <a:schemeClr val="bg1"/>
                </a:solidFill>
                <a:latin typeface="Arial"/>
                <a:ea typeface="Arial Unicode MS"/>
                <a:cs typeface="Arial Unicode MS"/>
              </a:rPr>
              <a:t>Best: Engage</a:t>
            </a:r>
            <a:endParaRPr lang="en-US" sz="1400" dirty="0">
              <a:solidFill>
                <a:schemeClr val="bg1"/>
              </a:solidFill>
              <a:latin typeface="Arial"/>
              <a:ea typeface="Arial Unicode MS"/>
              <a:cs typeface="Arial Unicode MS"/>
            </a:endParaRPr>
          </a:p>
          <a:p>
            <a:pPr algn="l"/>
            <a:r>
              <a:rPr lang="en-US" sz="1400" dirty="0">
                <a:solidFill>
                  <a:schemeClr val="bg1"/>
                </a:solidFill>
                <a:latin typeface="Arial"/>
                <a:ea typeface="Arial Unicode MS"/>
                <a:cs typeface="Arial Unicode MS"/>
              </a:rPr>
              <a:t>Support, strengthen </a:t>
            </a:r>
            <a:br>
              <a:rPr lang="en-US" sz="1400" dirty="0">
                <a:solidFill>
                  <a:schemeClr val="bg1"/>
                </a:solidFill>
                <a:latin typeface="Arial"/>
                <a:ea typeface="Arial Unicode MS"/>
                <a:cs typeface="Arial Unicode MS"/>
              </a:rPr>
            </a:br>
            <a:r>
              <a:rPr lang="en-US" sz="1400" dirty="0">
                <a:solidFill>
                  <a:schemeClr val="bg1"/>
                </a:solidFill>
                <a:latin typeface="Arial"/>
                <a:ea typeface="Arial Unicode MS"/>
                <a:cs typeface="Arial Unicode MS"/>
              </a:rPr>
              <a:t>and accelerate decisions across the business</a:t>
            </a:r>
          </a:p>
        </p:txBody>
      </p:sp>
      <p:sp>
        <p:nvSpPr>
          <p:cNvPr id="41" name="TextBox 40"/>
          <p:cNvSpPr txBox="1"/>
          <p:nvPr/>
        </p:nvSpPr>
        <p:spPr>
          <a:xfrm>
            <a:off x="4072901" y="3822769"/>
            <a:ext cx="1755648" cy="1015663"/>
          </a:xfrm>
          <a:prstGeom prst="rect">
            <a:avLst/>
          </a:prstGeom>
          <a:noFill/>
        </p:spPr>
        <p:txBody>
          <a:bodyPr wrap="square" tIns="91440" bIns="91440" rtlCol="0">
            <a:spAutoFit/>
          </a:bodyPr>
          <a:lstStyle/>
          <a:p>
            <a:pPr algn="l"/>
            <a:r>
              <a:rPr lang="en-US" sz="1200" dirty="0">
                <a:solidFill>
                  <a:srgbClr val="000000"/>
                </a:solidFill>
                <a:latin typeface="Arial"/>
                <a:ea typeface="Arial Unicode MS"/>
                <a:cs typeface="Arial Unicode MS"/>
              </a:rPr>
              <a:t>Leverage analysts research and advice </a:t>
            </a:r>
            <a:br>
              <a:rPr lang="en-US" sz="1200" dirty="0">
                <a:solidFill>
                  <a:srgbClr val="000000"/>
                </a:solidFill>
                <a:latin typeface="Arial"/>
                <a:ea typeface="Arial Unicode MS"/>
                <a:cs typeface="Arial Unicode MS"/>
              </a:rPr>
            </a:br>
            <a:r>
              <a:rPr lang="en-US" sz="1200" dirty="0">
                <a:solidFill>
                  <a:srgbClr val="000000"/>
                </a:solidFill>
                <a:latin typeface="Arial"/>
                <a:ea typeface="Arial Unicode MS"/>
                <a:cs typeface="Arial Unicode MS"/>
              </a:rPr>
              <a:t>to stay informed about markets, customers and competitors.</a:t>
            </a:r>
          </a:p>
        </p:txBody>
      </p:sp>
      <p:sp>
        <p:nvSpPr>
          <p:cNvPr id="19" name="TextBox 18"/>
          <p:cNvSpPr txBox="1"/>
          <p:nvPr/>
        </p:nvSpPr>
        <p:spPr>
          <a:xfrm>
            <a:off x="444575" y="5986392"/>
            <a:ext cx="7210351" cy="138499"/>
          </a:xfrm>
          <a:prstGeom prst="rect">
            <a:avLst/>
          </a:prstGeom>
          <a:noFill/>
        </p:spPr>
        <p:txBody>
          <a:bodyPr wrap="square" lIns="0" tIns="0" rIns="0" bIns="0" rtlCol="0">
            <a:spAutoFit/>
          </a:bodyPr>
          <a:lstStyle/>
          <a:p>
            <a:pPr marL="54864" indent="-54864" algn="l">
              <a:lnSpc>
                <a:spcPct val="120000"/>
              </a:lnSpc>
            </a:pPr>
            <a:r>
              <a:rPr lang="en-US" sz="750" dirty="0">
                <a:solidFill>
                  <a:srgbClr val="FFFFFF">
                    <a:lumMod val="50000"/>
                  </a:srgbClr>
                </a:solidFill>
                <a:latin typeface="Arial"/>
                <a:ea typeface="Arial Unicode MS"/>
                <a:cs typeface="Arial Unicode MS"/>
              </a:rPr>
              <a:t>*Gartner independence and objectivity preclude any guarantee that your product will be mentioned in Gartner research.</a:t>
            </a:r>
          </a:p>
        </p:txBody>
      </p:sp>
      <p:sp>
        <p:nvSpPr>
          <p:cNvPr id="26" name="TextBox 25"/>
          <p:cNvSpPr txBox="1"/>
          <p:nvPr/>
        </p:nvSpPr>
        <p:spPr>
          <a:xfrm>
            <a:off x="444708" y="5679113"/>
            <a:ext cx="1876836" cy="166199"/>
          </a:xfrm>
          <a:prstGeom prst="rect">
            <a:avLst/>
          </a:prstGeom>
          <a:noFill/>
        </p:spPr>
        <p:txBody>
          <a:bodyPr wrap="square" lIns="0" tIns="0" rIns="0" bIns="0" rtlCol="0">
            <a:spAutoFit/>
          </a:bodyPr>
          <a:lstStyle/>
          <a:p>
            <a:pPr algn="l"/>
            <a:r>
              <a:rPr lang="en-US" sz="1200" b="1" dirty="0">
                <a:solidFill>
                  <a:srgbClr val="00529B"/>
                </a:solidFill>
                <a:latin typeface="Arial"/>
                <a:ea typeface="Arial Unicode MS"/>
                <a:cs typeface="Arial Unicode MS"/>
              </a:rPr>
              <a:t>Return on Investment</a:t>
            </a:r>
          </a:p>
        </p:txBody>
      </p:sp>
      <p:sp>
        <p:nvSpPr>
          <p:cNvPr id="21" name="Title 20"/>
          <p:cNvSpPr>
            <a:spLocks noGrp="1"/>
          </p:cNvSpPr>
          <p:nvPr>
            <p:ph type="title"/>
          </p:nvPr>
        </p:nvSpPr>
        <p:spPr>
          <a:xfrm>
            <a:off x="628429" y="203934"/>
            <a:ext cx="11272838" cy="430887"/>
          </a:xfrm>
        </p:spPr>
        <p:txBody>
          <a:bodyPr/>
          <a:lstStyle/>
          <a:p>
            <a:r>
              <a:rPr lang="en-US" sz="2400" dirty="0">
                <a:solidFill>
                  <a:srgbClr val="000000"/>
                </a:solidFill>
              </a:rPr>
              <a:t>How to </a:t>
            </a:r>
            <a:r>
              <a:rPr lang="en-US" sz="2400" dirty="0"/>
              <a:t>get the most value </a:t>
            </a:r>
            <a:r>
              <a:rPr lang="en-US" sz="2400" dirty="0">
                <a:solidFill>
                  <a:schemeClr val="tx1"/>
                </a:solidFill>
              </a:rPr>
              <a:t>from </a:t>
            </a:r>
            <a:r>
              <a:rPr lang="en-US" sz="2400" dirty="0">
                <a:solidFill>
                  <a:srgbClr val="000000"/>
                </a:solidFill>
              </a:rPr>
              <a:t>Gartner</a:t>
            </a:r>
            <a:endParaRPr lang="en-US" sz="2400" dirty="0"/>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1001" y="2626008"/>
            <a:ext cx="505460" cy="50546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0128" y="1898732"/>
            <a:ext cx="620820" cy="620820"/>
          </a:xfrm>
          <a:prstGeom prst="rect">
            <a:avLst/>
          </a:prstGeom>
          <a:solidFill>
            <a:srgbClr val="00529B"/>
          </a:solidFill>
        </p:spPr>
      </p:pic>
      <p:sp>
        <p:nvSpPr>
          <p:cNvPr id="66" name="Rectangle 65"/>
          <p:cNvSpPr/>
          <p:nvPr/>
        </p:nvSpPr>
        <p:spPr bwMode="auto">
          <a:xfrm>
            <a:off x="8739266" y="1641423"/>
            <a:ext cx="2995534" cy="3941063"/>
          </a:xfrm>
          <a:prstGeom prst="rect">
            <a:avLst/>
          </a:prstGeom>
          <a:solidFill>
            <a:srgbClr val="00529B"/>
          </a:solidFill>
          <a:ln w="12700" cap="flat" cmpd="sng" algn="ctr">
            <a:noFill/>
            <a:prstDash val="solid"/>
            <a:round/>
            <a:headEnd type="none" w="med" len="med"/>
            <a:tailEnd type="none" w="med" len="med"/>
          </a:ln>
          <a:effectLst>
            <a:outerShdw dist="152400" dir="10800000" algn="ctr" rotWithShape="0">
              <a:schemeClr val="bg1"/>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6284" y="1857859"/>
            <a:ext cx="548640" cy="548640"/>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1804" y="2766035"/>
            <a:ext cx="548640" cy="548640"/>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81804" y="4256639"/>
            <a:ext cx="548640" cy="548640"/>
          </a:xfrm>
          <a:prstGeom prst="rect">
            <a:avLst/>
          </a:prstGeom>
        </p:spPr>
      </p:pic>
      <p:sp>
        <p:nvSpPr>
          <p:cNvPr id="5" name="TextBox 4"/>
          <p:cNvSpPr txBox="1"/>
          <p:nvPr/>
        </p:nvSpPr>
        <p:spPr>
          <a:xfrm>
            <a:off x="9513058" y="1771968"/>
            <a:ext cx="2290243" cy="1000274"/>
          </a:xfrm>
          <a:prstGeom prst="rect">
            <a:avLst/>
          </a:prstGeom>
          <a:noFill/>
        </p:spPr>
        <p:txBody>
          <a:bodyPr wrap="square" tIns="91440" bIns="91440" rtlCol="0">
            <a:spAutoFit/>
          </a:bodyPr>
          <a:lstStyle/>
          <a:p>
            <a:pPr marL="0" lvl="2" algn="l">
              <a:lnSpc>
                <a:spcPct val="100000"/>
              </a:lnSpc>
              <a:spcBef>
                <a:spcPct val="50000"/>
              </a:spcBef>
              <a:spcAft>
                <a:spcPct val="0"/>
              </a:spcAft>
            </a:pPr>
            <a:r>
              <a:rPr lang="en-US" sz="1050" b="1" dirty="0">
                <a:solidFill>
                  <a:srgbClr val="FFFFFF"/>
                </a:solidFill>
                <a:latin typeface="Arial"/>
                <a:ea typeface="Arial Unicode MS"/>
                <a:cs typeface="Arial Unicode MS"/>
              </a:rPr>
              <a:t>Product and Service Innovation</a:t>
            </a:r>
            <a:endParaRPr lang="en-US" sz="1050" dirty="0">
              <a:solidFill>
                <a:srgbClr val="FFFFFF"/>
              </a:solidFill>
              <a:latin typeface="Arial"/>
              <a:ea typeface="Arial Unicode MS"/>
              <a:cs typeface="Arial Unicode MS"/>
            </a:endParaRPr>
          </a:p>
          <a:p>
            <a:pPr marL="0" lvl="2" algn="l">
              <a:lnSpc>
                <a:spcPct val="100000"/>
              </a:lnSpc>
              <a:spcBef>
                <a:spcPts val="300"/>
              </a:spcBef>
              <a:spcAft>
                <a:spcPct val="0"/>
              </a:spcAft>
            </a:pPr>
            <a:r>
              <a:rPr lang="en-US" sz="1000" dirty="0">
                <a:solidFill>
                  <a:srgbClr val="FFFFFF"/>
                </a:solidFill>
                <a:latin typeface="Arial"/>
                <a:ea typeface="Arial Unicode MS"/>
                <a:cs typeface="Arial Unicode MS"/>
              </a:rPr>
              <a:t>Develop a winning product,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define innovations, drive competitive differentiation and target potential acquisitions</a:t>
            </a:r>
          </a:p>
        </p:txBody>
      </p:sp>
      <p:sp>
        <p:nvSpPr>
          <p:cNvPr id="33" name="TextBox 32"/>
          <p:cNvSpPr txBox="1"/>
          <p:nvPr/>
        </p:nvSpPr>
        <p:spPr>
          <a:xfrm>
            <a:off x="9513058" y="2777329"/>
            <a:ext cx="2148589" cy="1492716"/>
          </a:xfrm>
          <a:prstGeom prst="rect">
            <a:avLst/>
          </a:prstGeom>
          <a:noFill/>
        </p:spPr>
        <p:txBody>
          <a:bodyPr wrap="square" tIns="91440" bIns="91440" rtlCol="0">
            <a:spAutoFit/>
          </a:bodyPr>
          <a:lstStyle/>
          <a:p>
            <a:pPr marL="0" lvl="2" algn="l">
              <a:lnSpc>
                <a:spcPct val="100000"/>
              </a:lnSpc>
              <a:spcBef>
                <a:spcPct val="50000"/>
              </a:spcBef>
              <a:spcAft>
                <a:spcPct val="0"/>
              </a:spcAft>
            </a:pPr>
            <a:r>
              <a:rPr lang="en-US" sz="1050" b="1" dirty="0">
                <a:solidFill>
                  <a:srgbClr val="FFFFFF"/>
                </a:solidFill>
                <a:latin typeface="Arial"/>
                <a:ea typeface="Arial Unicode MS"/>
                <a:cs typeface="Arial Unicode MS"/>
              </a:rPr>
              <a:t>Go-to-market Strategy</a:t>
            </a:r>
            <a:endParaRPr lang="en-US" sz="1050" dirty="0">
              <a:solidFill>
                <a:srgbClr val="FFFFFF"/>
              </a:solidFill>
              <a:latin typeface="Arial"/>
              <a:ea typeface="Arial Unicode MS"/>
              <a:cs typeface="Arial Unicode MS"/>
            </a:endParaRPr>
          </a:p>
          <a:p>
            <a:pPr marL="0" lvl="2" algn="l">
              <a:lnSpc>
                <a:spcPct val="100000"/>
              </a:lnSpc>
              <a:spcBef>
                <a:spcPts val="300"/>
              </a:spcBef>
              <a:spcAft>
                <a:spcPct val="0"/>
              </a:spcAft>
            </a:pPr>
            <a:r>
              <a:rPr lang="en-US" sz="1000" dirty="0">
                <a:solidFill>
                  <a:srgbClr val="FFFFFF"/>
                </a:solidFill>
                <a:latin typeface="Arial"/>
                <a:ea typeface="Arial Unicode MS"/>
                <a:cs typeface="Arial Unicode MS"/>
              </a:rPr>
              <a:t>Identify and prioritize the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biggest growth opportunities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to capture the greatest market share whether expanding to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new verticals or geographies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or understanding the most effective channel strategy</a:t>
            </a:r>
          </a:p>
        </p:txBody>
      </p:sp>
      <p:sp>
        <p:nvSpPr>
          <p:cNvPr id="6" name="Rectangle 5"/>
          <p:cNvSpPr/>
          <p:nvPr/>
        </p:nvSpPr>
        <p:spPr>
          <a:xfrm>
            <a:off x="9513058" y="4249904"/>
            <a:ext cx="2148589" cy="1184940"/>
          </a:xfrm>
          <a:prstGeom prst="rect">
            <a:avLst/>
          </a:prstGeom>
        </p:spPr>
        <p:txBody>
          <a:bodyPr wrap="square" tIns="91440" bIns="91440">
            <a:spAutoFit/>
          </a:bodyPr>
          <a:lstStyle/>
          <a:p>
            <a:pPr marL="0" lvl="2" algn="l">
              <a:lnSpc>
                <a:spcPct val="100000"/>
              </a:lnSpc>
              <a:spcBef>
                <a:spcPct val="50000"/>
              </a:spcBef>
              <a:spcAft>
                <a:spcPct val="0"/>
              </a:spcAft>
            </a:pPr>
            <a:r>
              <a:rPr lang="en-US" sz="1050" b="1" dirty="0">
                <a:solidFill>
                  <a:srgbClr val="FFFFFF"/>
                </a:solidFill>
                <a:latin typeface="Arial"/>
                <a:ea typeface="Arial Unicode MS"/>
                <a:cs typeface="Arial Unicode MS"/>
              </a:rPr>
              <a:t>Positioning and Messaging</a:t>
            </a:r>
          </a:p>
          <a:p>
            <a:pPr marL="0" lvl="2" algn="l">
              <a:lnSpc>
                <a:spcPct val="100000"/>
              </a:lnSpc>
              <a:spcBef>
                <a:spcPts val="300"/>
              </a:spcBef>
              <a:spcAft>
                <a:spcPct val="0"/>
              </a:spcAft>
            </a:pPr>
            <a:r>
              <a:rPr lang="en-US" sz="1000" dirty="0">
                <a:solidFill>
                  <a:srgbClr val="FFFFFF"/>
                </a:solidFill>
                <a:latin typeface="Arial"/>
                <a:ea typeface="Arial Unicode MS"/>
                <a:cs typeface="Arial Unicode MS"/>
              </a:rPr>
              <a:t>Win more of the right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customers using positioning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and messaging that resonate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best with your target market – </a:t>
            </a:r>
            <a:br>
              <a:rPr lang="en-US" sz="1000" dirty="0">
                <a:solidFill>
                  <a:srgbClr val="FFFFFF"/>
                </a:solidFill>
                <a:latin typeface="Arial"/>
                <a:ea typeface="Arial Unicode MS"/>
                <a:cs typeface="Arial Unicode MS"/>
              </a:rPr>
            </a:br>
            <a:r>
              <a:rPr lang="en-US" sz="1000" dirty="0">
                <a:solidFill>
                  <a:srgbClr val="FFFFFF"/>
                </a:solidFill>
                <a:latin typeface="Arial"/>
                <a:ea typeface="Arial Unicode MS"/>
                <a:cs typeface="Arial Unicode MS"/>
              </a:rPr>
              <a:t>all at the least possible cost.</a:t>
            </a:r>
          </a:p>
        </p:txBody>
      </p:sp>
      <p:grpSp>
        <p:nvGrpSpPr>
          <p:cNvPr id="78" name="Group 77"/>
          <p:cNvGrpSpPr/>
          <p:nvPr/>
        </p:nvGrpSpPr>
        <p:grpSpPr>
          <a:xfrm>
            <a:off x="628429" y="2874212"/>
            <a:ext cx="2404872" cy="2719948"/>
            <a:chOff x="618194" y="2456735"/>
            <a:chExt cx="2404872" cy="2719948"/>
          </a:xfrm>
        </p:grpSpPr>
        <p:sp>
          <p:nvSpPr>
            <p:cNvPr id="79" name="Rectangle 78"/>
            <p:cNvSpPr/>
            <p:nvPr/>
          </p:nvSpPr>
          <p:spPr bwMode="auto">
            <a:xfrm>
              <a:off x="618194" y="2456735"/>
              <a:ext cx="2404872" cy="250027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err="1">
                <a:solidFill>
                  <a:srgbClr val="FFFFFF"/>
                </a:solidFill>
                <a:latin typeface="Arial"/>
                <a:ea typeface="Arial Unicode MS"/>
                <a:cs typeface="Arial Unicode MS"/>
              </a:endParaRPr>
            </a:p>
          </p:txBody>
        </p:sp>
        <p:sp>
          <p:nvSpPr>
            <p:cNvPr id="80" name="Right Triangle 79"/>
            <p:cNvSpPr/>
            <p:nvPr/>
          </p:nvSpPr>
          <p:spPr bwMode="auto">
            <a:xfrm rot="10800000">
              <a:off x="2246224" y="4700636"/>
              <a:ext cx="595764" cy="476047"/>
            </a:xfrm>
            <a:prstGeom prst="rtTriangle">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err="1">
                <a:solidFill>
                  <a:srgbClr val="FFFFFF"/>
                </a:solidFill>
                <a:latin typeface="Arial"/>
                <a:ea typeface="Arial Unicode MS"/>
                <a:cs typeface="Arial Unicode MS"/>
              </a:endParaRPr>
            </a:p>
          </p:txBody>
        </p:sp>
      </p:grpSp>
      <p:sp>
        <p:nvSpPr>
          <p:cNvPr id="30" name="TextBox 29"/>
          <p:cNvSpPr txBox="1"/>
          <p:nvPr/>
        </p:nvSpPr>
        <p:spPr>
          <a:xfrm>
            <a:off x="1274475" y="4233544"/>
            <a:ext cx="1755648" cy="683264"/>
          </a:xfrm>
          <a:prstGeom prst="rect">
            <a:avLst/>
          </a:prstGeom>
          <a:noFill/>
        </p:spPr>
        <p:txBody>
          <a:bodyPr wrap="square" tIns="91440" bIns="91440" rtlCol="0">
            <a:spAutoFit/>
          </a:bodyPr>
          <a:lstStyle/>
          <a:p>
            <a:pPr algn="l"/>
            <a:r>
              <a:rPr lang="en-US" sz="1200" dirty="0">
                <a:solidFill>
                  <a:srgbClr val="000000"/>
                </a:solidFill>
                <a:latin typeface="Arial"/>
                <a:ea typeface="Arial Unicode MS"/>
                <a:cs typeface="Arial Unicode MS"/>
              </a:rPr>
              <a:t>Ensure accurate, </a:t>
            </a:r>
            <a:br>
              <a:rPr lang="en-US" sz="1200" dirty="0">
                <a:solidFill>
                  <a:srgbClr val="000000"/>
                </a:solidFill>
                <a:latin typeface="Arial"/>
                <a:ea typeface="Arial Unicode MS"/>
                <a:cs typeface="Arial Unicode MS"/>
              </a:rPr>
            </a:br>
            <a:r>
              <a:rPr lang="en-US" sz="1200" dirty="0">
                <a:solidFill>
                  <a:srgbClr val="000000"/>
                </a:solidFill>
                <a:latin typeface="Arial"/>
                <a:ea typeface="Arial Unicode MS"/>
                <a:cs typeface="Arial Unicode MS"/>
              </a:rPr>
              <a:t>fact-based coverage </a:t>
            </a:r>
            <a:br>
              <a:rPr lang="en-US" sz="1200" dirty="0">
                <a:solidFill>
                  <a:srgbClr val="000000"/>
                </a:solidFill>
                <a:latin typeface="Arial"/>
                <a:ea typeface="Arial Unicode MS"/>
                <a:cs typeface="Arial Unicode MS"/>
              </a:rPr>
            </a:br>
            <a:r>
              <a:rPr lang="en-US" sz="1200" dirty="0">
                <a:solidFill>
                  <a:srgbClr val="000000"/>
                </a:solidFill>
                <a:latin typeface="Arial"/>
                <a:ea typeface="Arial Unicode MS"/>
                <a:cs typeface="Arial Unicode MS"/>
              </a:rPr>
              <a:t>via analyst interactions</a:t>
            </a:r>
          </a:p>
        </p:txBody>
      </p:sp>
      <p:sp>
        <p:nvSpPr>
          <p:cNvPr id="28" name="TextBox 27"/>
          <p:cNvSpPr txBox="1"/>
          <p:nvPr/>
        </p:nvSpPr>
        <p:spPr>
          <a:xfrm>
            <a:off x="1274475" y="2920689"/>
            <a:ext cx="1755648" cy="1434239"/>
          </a:xfrm>
          <a:prstGeom prst="rect">
            <a:avLst/>
          </a:prstGeom>
          <a:noFill/>
        </p:spPr>
        <p:txBody>
          <a:bodyPr wrap="square" tIns="91440" bIns="91440" rtlCol="0">
            <a:spAutoFit/>
          </a:bodyPr>
          <a:lstStyle/>
          <a:p>
            <a:pPr algn="l">
              <a:spcAft>
                <a:spcPts val="0"/>
              </a:spcAft>
            </a:pPr>
            <a:r>
              <a:rPr lang="en-US" sz="1400" b="1" dirty="0">
                <a:solidFill>
                  <a:srgbClr val="00529B"/>
                </a:solidFill>
                <a:latin typeface="Arial"/>
                <a:ea typeface="Arial Unicode MS"/>
                <a:cs typeface="Arial Unicode MS"/>
              </a:rPr>
              <a:t>Good: Communicate </a:t>
            </a:r>
            <a:endParaRPr lang="en-US" sz="1400" dirty="0">
              <a:solidFill>
                <a:srgbClr val="00529B"/>
              </a:solidFill>
              <a:latin typeface="Arial"/>
              <a:ea typeface="Arial Unicode MS"/>
              <a:cs typeface="Arial Unicode MS"/>
            </a:endParaRPr>
          </a:p>
          <a:p>
            <a:pPr algn="l"/>
            <a:r>
              <a:rPr lang="en-US" sz="1400" dirty="0">
                <a:solidFill>
                  <a:srgbClr val="000000"/>
                </a:solidFill>
                <a:latin typeface="Arial"/>
                <a:ea typeface="Arial Unicode MS"/>
                <a:cs typeface="Arial Unicode MS"/>
              </a:rPr>
              <a:t>Build understanding with the analysts who advise your customers*.</a:t>
            </a:r>
          </a:p>
        </p:txBody>
      </p:sp>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098" y="3025829"/>
            <a:ext cx="533400" cy="485140"/>
          </a:xfrm>
          <a:prstGeom prst="rect">
            <a:avLst/>
          </a:prstGeom>
        </p:spPr>
      </p:pic>
    </p:spTree>
    <p:extLst>
      <p:ext uri="{BB962C8B-B14F-4D97-AF65-F5344CB8AC3E}">
        <p14:creationId xmlns:p14="http://schemas.microsoft.com/office/powerpoint/2010/main" val="200231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38"/>
          <p:cNvGrpSpPr/>
          <p:nvPr/>
        </p:nvGrpSpPr>
        <p:grpSpPr>
          <a:xfrm>
            <a:off x="1524005" y="1320597"/>
            <a:ext cx="4223657" cy="3496952"/>
            <a:chOff x="6729030" y="3964945"/>
            <a:chExt cx="1589061" cy="1315654"/>
          </a:xfrm>
        </p:grpSpPr>
        <p:pic>
          <p:nvPicPr>
            <p:cNvPr id="23" name="Picture 22" descr="target.png"/>
            <p:cNvPicPr>
              <a:picLocks noChangeAspect="1"/>
            </p:cNvPicPr>
            <p:nvPr/>
          </p:nvPicPr>
          <p:blipFill>
            <a:blip r:embed="rId3" cstate="print"/>
            <a:stretch>
              <a:fillRect/>
            </a:stretch>
          </p:blipFill>
          <p:spPr>
            <a:xfrm>
              <a:off x="6729030" y="3964945"/>
              <a:ext cx="1589061" cy="1315654"/>
            </a:xfrm>
            <a:prstGeom prst="rect">
              <a:avLst/>
            </a:prstGeom>
          </p:spPr>
        </p:pic>
        <p:sp>
          <p:nvSpPr>
            <p:cNvPr id="24" name="Rectangle 23"/>
            <p:cNvSpPr/>
            <p:nvPr/>
          </p:nvSpPr>
          <p:spPr bwMode="auto">
            <a:xfrm>
              <a:off x="7649496" y="4000005"/>
              <a:ext cx="530942" cy="138953"/>
            </a:xfrm>
            <a:prstGeom prst="rect">
              <a:avLst/>
            </a:prstGeom>
            <a:gradFill>
              <a:gsLst>
                <a:gs pos="0">
                  <a:schemeClr val="bg1"/>
                </a:gs>
                <a:gs pos="100000">
                  <a:schemeClr val="bg1">
                    <a:alpha val="0"/>
                  </a:schemeClr>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endParaRPr lang="en-US" sz="1800" dirty="0">
                <a:solidFill>
                  <a:srgbClr val="000000"/>
                </a:solidFill>
              </a:endParaRPr>
            </a:p>
          </p:txBody>
        </p:sp>
      </p:grpSp>
      <p:sp>
        <p:nvSpPr>
          <p:cNvPr id="11266" name="Footer Placeholder 3"/>
          <p:cNvSpPr>
            <a:spLocks noGrp="1"/>
          </p:cNvSpPr>
          <p:nvPr>
            <p:ph type="ftr" sz="quarter" idx="10"/>
          </p:nvPr>
        </p:nvSpPr>
        <p:spPr>
          <a:noFill/>
        </p:spPr>
        <p:txBody>
          <a:bodyPr/>
          <a:lstStyle/>
          <a:p>
            <a:r>
              <a:rPr lang="en-US" dirty="0"/>
              <a:t> </a:t>
            </a:r>
            <a:fld id="{8157EA2C-E7DB-4462-A96F-C23AFC8AD371}" type="slidenum">
              <a:rPr lang="en-US"/>
              <a:pPr/>
              <a:t>6</a:t>
            </a:fld>
            <a:endParaRPr lang="en-US" dirty="0"/>
          </a:p>
        </p:txBody>
      </p:sp>
      <p:sp>
        <p:nvSpPr>
          <p:cNvPr id="11270" name="Rectangle 3"/>
          <p:cNvSpPr>
            <a:spLocks noGrp="1" noChangeArrowheads="1"/>
          </p:cNvSpPr>
          <p:nvPr>
            <p:ph type="title"/>
          </p:nvPr>
        </p:nvSpPr>
        <p:spPr>
          <a:xfrm>
            <a:off x="434447" y="-287007"/>
            <a:ext cx="11338452" cy="1363336"/>
          </a:xfrm>
        </p:spPr>
        <p:txBody>
          <a:bodyPr/>
          <a:lstStyle/>
          <a:p>
            <a:pPr eaLnBrk="1" hangingPunct="1"/>
            <a:br>
              <a:rPr lang="en-US" dirty="0"/>
            </a:br>
            <a:r>
              <a:rPr lang="en-US" dirty="0"/>
              <a:t>Analyst </a:t>
            </a:r>
            <a:r>
              <a:rPr lang="en-US" dirty="0" err="1"/>
              <a:t>Tiering</a:t>
            </a:r>
            <a:r>
              <a:rPr lang="en-US" dirty="0"/>
              <a:t> Strategy</a:t>
            </a:r>
          </a:p>
        </p:txBody>
      </p:sp>
      <p:sp>
        <p:nvSpPr>
          <p:cNvPr id="11271" name="Text Box 7"/>
          <p:cNvSpPr txBox="1">
            <a:spLocks noChangeArrowheads="1"/>
          </p:cNvSpPr>
          <p:nvPr/>
        </p:nvSpPr>
        <p:spPr bwMode="auto">
          <a:xfrm>
            <a:off x="2983705" y="2557100"/>
            <a:ext cx="1475106" cy="738664"/>
          </a:xfrm>
          <a:prstGeom prst="rect">
            <a:avLst/>
          </a:prstGeom>
          <a:noFill/>
          <a:ln w="12700" algn="ctr">
            <a:noFill/>
            <a:miter lim="800000"/>
            <a:headEnd/>
            <a:tailEnd/>
          </a:ln>
        </p:spPr>
        <p:txBody>
          <a:bodyPr>
            <a:spAutoFit/>
          </a:bodyPr>
          <a:lstStyle/>
          <a:p>
            <a:pPr>
              <a:lnSpc>
                <a:spcPct val="100000"/>
              </a:lnSpc>
              <a:spcBef>
                <a:spcPct val="50000"/>
              </a:spcBef>
              <a:spcAft>
                <a:spcPct val="0"/>
              </a:spcAft>
            </a:pPr>
            <a:r>
              <a:rPr lang="en-US" sz="1400" b="1" dirty="0">
                <a:solidFill>
                  <a:srgbClr val="000000"/>
                </a:solidFill>
                <a:latin typeface="Arial" pitchFamily="34" charset="0"/>
              </a:rPr>
              <a:t>Tier 1:</a:t>
            </a:r>
            <a:br>
              <a:rPr lang="en-US" sz="1400" b="1" dirty="0">
                <a:solidFill>
                  <a:srgbClr val="000000"/>
                </a:solidFill>
                <a:latin typeface="Arial" pitchFamily="34" charset="0"/>
              </a:rPr>
            </a:br>
            <a:r>
              <a:rPr lang="en-US" sz="1400" b="1" dirty="0">
                <a:solidFill>
                  <a:srgbClr val="000000"/>
                </a:solidFill>
                <a:latin typeface="Arial" pitchFamily="34" charset="0"/>
              </a:rPr>
              <a:t>Primary Analysts (1-2)</a:t>
            </a:r>
          </a:p>
        </p:txBody>
      </p:sp>
      <p:sp>
        <p:nvSpPr>
          <p:cNvPr id="11272" name="Text Box 8"/>
          <p:cNvSpPr txBox="1">
            <a:spLocks noChangeArrowheads="1"/>
          </p:cNvSpPr>
          <p:nvPr/>
        </p:nvSpPr>
        <p:spPr bwMode="auto">
          <a:xfrm>
            <a:off x="2612572" y="3290932"/>
            <a:ext cx="2249714" cy="523220"/>
          </a:xfrm>
          <a:prstGeom prst="rect">
            <a:avLst/>
          </a:prstGeom>
          <a:noFill/>
          <a:ln w="12700" algn="ctr">
            <a:noFill/>
            <a:miter lim="800000"/>
            <a:headEnd/>
            <a:tailEnd/>
          </a:ln>
        </p:spPr>
        <p:txBody>
          <a:bodyPr wrap="square">
            <a:spAutoFit/>
          </a:bodyPr>
          <a:lstStyle/>
          <a:p>
            <a:pPr>
              <a:lnSpc>
                <a:spcPct val="100000"/>
              </a:lnSpc>
              <a:spcBef>
                <a:spcPct val="50000"/>
              </a:spcBef>
              <a:spcAft>
                <a:spcPct val="0"/>
              </a:spcAft>
            </a:pPr>
            <a:r>
              <a:rPr lang="en-US" sz="1400" b="1" dirty="0">
                <a:solidFill>
                  <a:srgbClr val="000000"/>
                </a:solidFill>
                <a:latin typeface="Arial" pitchFamily="34" charset="0"/>
              </a:rPr>
              <a:t>Tier 2: </a:t>
            </a:r>
            <a:br>
              <a:rPr lang="en-US" sz="1400" b="1" dirty="0">
                <a:solidFill>
                  <a:srgbClr val="000000"/>
                </a:solidFill>
                <a:latin typeface="Arial" pitchFamily="34" charset="0"/>
              </a:rPr>
            </a:br>
            <a:r>
              <a:rPr lang="en-US" sz="1400" b="1" dirty="0">
                <a:solidFill>
                  <a:srgbClr val="000000"/>
                </a:solidFill>
                <a:latin typeface="Arial" pitchFamily="34" charset="0"/>
              </a:rPr>
              <a:t>Referral Analysts (2-10)</a:t>
            </a:r>
          </a:p>
        </p:txBody>
      </p:sp>
      <p:sp>
        <p:nvSpPr>
          <p:cNvPr id="11273" name="Text Box 9"/>
          <p:cNvSpPr txBox="1">
            <a:spLocks noChangeArrowheads="1"/>
          </p:cNvSpPr>
          <p:nvPr/>
        </p:nvSpPr>
        <p:spPr bwMode="auto">
          <a:xfrm>
            <a:off x="2530877" y="3866857"/>
            <a:ext cx="2882952" cy="523220"/>
          </a:xfrm>
          <a:prstGeom prst="rect">
            <a:avLst/>
          </a:prstGeom>
          <a:noFill/>
          <a:ln w="12700" algn="ctr">
            <a:noFill/>
            <a:miter lim="800000"/>
            <a:headEnd/>
            <a:tailEnd/>
          </a:ln>
        </p:spPr>
        <p:txBody>
          <a:bodyPr wrap="square">
            <a:spAutoFit/>
          </a:bodyPr>
          <a:lstStyle/>
          <a:p>
            <a:pPr>
              <a:lnSpc>
                <a:spcPct val="100000"/>
              </a:lnSpc>
              <a:spcBef>
                <a:spcPct val="50000"/>
              </a:spcBef>
              <a:spcAft>
                <a:spcPct val="0"/>
              </a:spcAft>
            </a:pPr>
            <a:r>
              <a:rPr lang="en-US" sz="1400" b="1" dirty="0">
                <a:solidFill>
                  <a:srgbClr val="000000"/>
                </a:solidFill>
                <a:latin typeface="Arial" pitchFamily="34" charset="0"/>
              </a:rPr>
              <a:t>Tier 3: </a:t>
            </a:r>
            <a:br>
              <a:rPr lang="en-US" sz="1400" b="1" dirty="0">
                <a:solidFill>
                  <a:srgbClr val="000000"/>
                </a:solidFill>
                <a:latin typeface="Arial" pitchFamily="34" charset="0"/>
              </a:rPr>
            </a:br>
            <a:r>
              <a:rPr lang="en-US" sz="1400" b="1" dirty="0">
                <a:solidFill>
                  <a:srgbClr val="000000"/>
                </a:solidFill>
                <a:latin typeface="Arial" pitchFamily="34" charset="0"/>
              </a:rPr>
              <a:t>Adjacent Mkt Analysts (20+)</a:t>
            </a:r>
          </a:p>
        </p:txBody>
      </p:sp>
      <p:grpSp>
        <p:nvGrpSpPr>
          <p:cNvPr id="25" name="Group 24"/>
          <p:cNvGrpSpPr/>
          <p:nvPr/>
        </p:nvGrpSpPr>
        <p:grpSpPr>
          <a:xfrm>
            <a:off x="4078518" y="1132163"/>
            <a:ext cx="6340105" cy="2982355"/>
            <a:chOff x="2554513" y="1132158"/>
            <a:chExt cx="6340105" cy="2982357"/>
          </a:xfrm>
        </p:grpSpPr>
        <p:sp>
          <p:nvSpPr>
            <p:cNvPr id="11276" name="Text Box 16"/>
            <p:cNvSpPr txBox="1">
              <a:spLocks noChangeArrowheads="1"/>
            </p:cNvSpPr>
            <p:nvPr/>
          </p:nvSpPr>
          <p:spPr bwMode="auto">
            <a:xfrm>
              <a:off x="4632614" y="1132158"/>
              <a:ext cx="4262004" cy="2982357"/>
            </a:xfrm>
            <a:prstGeom prst="rect">
              <a:avLst/>
            </a:prstGeom>
            <a:noFill/>
            <a:ln w="12700" algn="ctr">
              <a:noFill/>
              <a:miter lim="800000"/>
              <a:headEnd/>
              <a:tailEnd/>
            </a:ln>
          </p:spPr>
          <p:txBody>
            <a:bodyPr wrap="square">
              <a:spAutoFit/>
            </a:bodyPr>
            <a:lstStyle/>
            <a:p>
              <a:pPr algn="l">
                <a:lnSpc>
                  <a:spcPct val="100000"/>
                </a:lnSpc>
                <a:spcBef>
                  <a:spcPct val="50000"/>
                </a:spcBef>
                <a:spcAft>
                  <a:spcPct val="0"/>
                </a:spcAft>
              </a:pPr>
              <a:r>
                <a:rPr lang="en-US" sz="1800" dirty="0">
                  <a:solidFill>
                    <a:srgbClr val="000000"/>
                  </a:solidFill>
                  <a:latin typeface="Arial" pitchFamily="34" charset="0"/>
                </a:rPr>
                <a:t>Your “lead analyst”</a:t>
              </a:r>
            </a:p>
            <a:p>
              <a:pPr marL="285750" indent="-285750" algn="l" eaLnBrk="1" hangingPunct="1">
                <a:buClr>
                  <a:srgbClr val="00529B"/>
                </a:buClr>
                <a:buFont typeface="Times" pitchFamily="18" charset="0"/>
                <a:buChar char="•"/>
                <a:defRPr/>
              </a:pPr>
              <a:r>
                <a:rPr lang="en-US" sz="1400" b="1" kern="0" dirty="0">
                  <a:solidFill>
                    <a:srgbClr val="003399"/>
                  </a:solidFill>
                  <a:latin typeface="Arial" pitchFamily="34" charset="0"/>
                </a:rPr>
                <a:t>Who?</a:t>
              </a:r>
              <a:r>
                <a:rPr lang="en-US" sz="1400" kern="0" dirty="0">
                  <a:solidFill>
                    <a:srgbClr val="000000"/>
                  </a:solidFill>
                  <a:latin typeface="Arial" pitchFamily="34" charset="0"/>
                </a:rPr>
                <a:t> analyst who knows you best, advises target buyers, covers your primary market</a:t>
              </a:r>
            </a:p>
            <a:p>
              <a:pPr marL="285750" indent="-285750" algn="l" eaLnBrk="1" hangingPunct="1">
                <a:buClr>
                  <a:srgbClr val="00529B"/>
                </a:buClr>
                <a:buFont typeface="Times" pitchFamily="18" charset="0"/>
                <a:buChar char="•"/>
                <a:defRPr/>
              </a:pPr>
              <a:r>
                <a:rPr lang="en-US" sz="1400" b="1" kern="0" dirty="0">
                  <a:solidFill>
                    <a:srgbClr val="003399"/>
                  </a:solidFill>
                  <a:latin typeface="Arial" pitchFamily="34" charset="0"/>
                </a:rPr>
                <a:t>Objective?</a:t>
              </a:r>
              <a:r>
                <a:rPr lang="en-US" sz="1400" kern="0" dirty="0">
                  <a:solidFill>
                    <a:srgbClr val="000000"/>
                  </a:solidFill>
                  <a:latin typeface="Arial" pitchFamily="34" charset="0"/>
                </a:rPr>
                <a:t> Eliminate surprises, understand what they think, learn from their perspective. They know what you are doing, understand your strategy</a:t>
              </a:r>
            </a:p>
            <a:p>
              <a:pPr marL="285750" indent="-285750" algn="l" eaLnBrk="1" hangingPunct="1">
                <a:buClr>
                  <a:srgbClr val="00529B"/>
                </a:buClr>
                <a:buFont typeface="Times" pitchFamily="18" charset="0"/>
                <a:buChar char="•"/>
                <a:defRPr/>
              </a:pPr>
              <a:r>
                <a:rPr lang="en-US" sz="1400" b="1" kern="0" dirty="0">
                  <a:solidFill>
                    <a:srgbClr val="003399"/>
                  </a:solidFill>
                  <a:latin typeface="Arial" pitchFamily="34" charset="0"/>
                </a:rPr>
                <a:t>Engagement: </a:t>
              </a:r>
              <a:r>
                <a:rPr lang="en-US" sz="1400" kern="0" dirty="0">
                  <a:solidFill>
                    <a:srgbClr val="000000"/>
                  </a:solidFill>
                  <a:latin typeface="Arial" pitchFamily="34" charset="0"/>
                </a:rPr>
                <a:t>Link with your Executives and Thought Leaders, Read what they publish, know what they plan to publish, Regular inquiry, Quarterly briefing, Strategy session</a:t>
              </a:r>
              <a:endParaRPr lang="en-US" sz="1800" kern="0" dirty="0">
                <a:solidFill>
                  <a:srgbClr val="000000"/>
                </a:solidFill>
                <a:latin typeface="Arial" pitchFamily="34" charset="0"/>
              </a:endParaRPr>
            </a:p>
            <a:p>
              <a:pPr algn="l">
                <a:lnSpc>
                  <a:spcPct val="100000"/>
                </a:lnSpc>
                <a:spcBef>
                  <a:spcPct val="50000"/>
                </a:spcBef>
                <a:spcAft>
                  <a:spcPct val="0"/>
                </a:spcAft>
              </a:pPr>
              <a:r>
                <a:rPr lang="en-US" sz="1800" dirty="0">
                  <a:solidFill>
                    <a:srgbClr val="000000"/>
                  </a:solidFill>
                  <a:latin typeface="Arial" pitchFamily="34" charset="0"/>
                </a:rPr>
                <a:t> </a:t>
              </a:r>
            </a:p>
          </p:txBody>
        </p:sp>
        <p:sp>
          <p:nvSpPr>
            <p:cNvPr id="11278" name="Line 21"/>
            <p:cNvSpPr>
              <a:spLocks noChangeShapeType="1"/>
            </p:cNvSpPr>
            <p:nvPr/>
          </p:nvSpPr>
          <p:spPr bwMode="auto">
            <a:xfrm flipH="1">
              <a:off x="2554513" y="1320800"/>
              <a:ext cx="2148115" cy="1625608"/>
            </a:xfrm>
            <a:prstGeom prst="line">
              <a:avLst/>
            </a:prstGeom>
            <a:noFill/>
            <a:ln w="12700">
              <a:solidFill>
                <a:schemeClr val="tx1"/>
              </a:solidFill>
              <a:round/>
              <a:headEnd type="none" w="lg" len="lg"/>
              <a:tailEnd type="oval" w="lg" len="lg"/>
            </a:ln>
          </p:spPr>
          <p:txBody>
            <a:bodyPr wrap="square">
              <a:spAutoFit/>
            </a:bodyP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grpSp>
      <p:grpSp>
        <p:nvGrpSpPr>
          <p:cNvPr id="2" name="Group 1"/>
          <p:cNvGrpSpPr/>
          <p:nvPr/>
        </p:nvGrpSpPr>
        <p:grpSpPr>
          <a:xfrm>
            <a:off x="219941" y="3866856"/>
            <a:ext cx="4940885" cy="2906037"/>
            <a:chOff x="219941" y="3866856"/>
            <a:chExt cx="4940885" cy="2906037"/>
          </a:xfrm>
        </p:grpSpPr>
        <p:sp>
          <p:nvSpPr>
            <p:cNvPr id="11275" name="Text Box 11"/>
            <p:cNvSpPr txBox="1">
              <a:spLocks noChangeArrowheads="1"/>
            </p:cNvSpPr>
            <p:nvPr/>
          </p:nvSpPr>
          <p:spPr bwMode="auto">
            <a:xfrm>
              <a:off x="219941" y="5119486"/>
              <a:ext cx="4940885" cy="369332"/>
            </a:xfrm>
            <a:prstGeom prst="rect">
              <a:avLst/>
            </a:prstGeom>
            <a:noFill/>
            <a:ln w="12700" algn="ctr">
              <a:noFill/>
              <a:miter lim="800000"/>
              <a:headEnd/>
              <a:tailEnd/>
            </a:ln>
          </p:spPr>
          <p:txBody>
            <a:bodyPr wrap="square">
              <a:spAutoFit/>
            </a:bodyPr>
            <a:lstStyle/>
            <a:p>
              <a:pPr algn="l">
                <a:lnSpc>
                  <a:spcPct val="100000"/>
                </a:lnSpc>
                <a:spcBef>
                  <a:spcPct val="50000"/>
                </a:spcBef>
                <a:spcAft>
                  <a:spcPct val="0"/>
                </a:spcAft>
              </a:pPr>
              <a:r>
                <a:rPr lang="en-US" sz="1800" dirty="0">
                  <a:solidFill>
                    <a:srgbClr val="000000"/>
                  </a:solidFill>
                  <a:latin typeface="Arial" pitchFamily="34" charset="0"/>
                </a:rPr>
                <a:t>The market(s) in which you </a:t>
              </a:r>
              <a:r>
                <a:rPr lang="en-US" sz="1800" b="1" u="sng" dirty="0">
                  <a:solidFill>
                    <a:srgbClr val="000000"/>
                  </a:solidFill>
                  <a:latin typeface="Arial" pitchFamily="34" charset="0"/>
                </a:rPr>
                <a:t>want to</a:t>
              </a:r>
              <a:r>
                <a:rPr lang="en-US" sz="1800" dirty="0">
                  <a:solidFill>
                    <a:srgbClr val="000000"/>
                  </a:solidFill>
                  <a:latin typeface="Arial" pitchFamily="34" charset="0"/>
                </a:rPr>
                <a:t> compete </a:t>
              </a:r>
            </a:p>
          </p:txBody>
        </p:sp>
        <p:sp>
          <p:nvSpPr>
            <p:cNvPr id="18" name="Line 21"/>
            <p:cNvSpPr>
              <a:spLocks noChangeShapeType="1"/>
            </p:cNvSpPr>
            <p:nvPr/>
          </p:nvSpPr>
          <p:spPr bwMode="auto">
            <a:xfrm flipV="1">
              <a:off x="434447" y="3866856"/>
              <a:ext cx="2641262" cy="1285713"/>
            </a:xfrm>
            <a:prstGeom prst="line">
              <a:avLst/>
            </a:prstGeom>
            <a:noFill/>
            <a:ln w="12700">
              <a:solidFill>
                <a:schemeClr val="tx1"/>
              </a:solidFill>
              <a:round/>
              <a:headEnd type="none" w="lg" len="lg"/>
              <a:tailEnd type="oval" w="lg" len="lg"/>
            </a:ln>
          </p:spPr>
          <p:txBody>
            <a:bodyPr wrap="square">
              <a:spAutoFit/>
            </a:bodyP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19" name="Rectangle 3"/>
            <p:cNvSpPr txBox="1">
              <a:spLocks noChangeArrowheads="1"/>
            </p:cNvSpPr>
            <p:nvPr/>
          </p:nvSpPr>
          <p:spPr bwMode="gray">
            <a:xfrm>
              <a:off x="237258" y="5468545"/>
              <a:ext cx="3870614" cy="130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eaLnBrk="1" hangingPunct="1">
                <a:buClr>
                  <a:srgbClr val="00529B"/>
                </a:buClr>
                <a:buFont typeface="Times" pitchFamily="18" charset="0"/>
                <a:buChar char="•"/>
                <a:defRPr/>
              </a:pPr>
              <a:r>
                <a:rPr lang="en-US" sz="1400" b="1" kern="0" dirty="0">
                  <a:solidFill>
                    <a:srgbClr val="003399"/>
                  </a:solidFill>
                  <a:latin typeface="Arial"/>
                  <a:ea typeface="Arial Unicode MS"/>
                  <a:cs typeface="Arial Unicode MS"/>
                </a:rPr>
                <a:t>Who?</a:t>
              </a:r>
              <a:r>
                <a:rPr lang="en-US" sz="1400" kern="0" dirty="0">
                  <a:solidFill>
                    <a:srgbClr val="000000"/>
                  </a:solidFill>
                  <a:latin typeface="Arial"/>
                  <a:ea typeface="Arial Unicode MS"/>
                  <a:cs typeface="Arial Unicode MS"/>
                </a:rPr>
                <a:t> Analysts covering upstream, downstream and adjacent markets. </a:t>
              </a:r>
            </a:p>
            <a:p>
              <a:pPr marL="285750" indent="-285750" algn="l" eaLnBrk="1" hangingPunct="1">
                <a:buClr>
                  <a:srgbClr val="00529B"/>
                </a:buClr>
                <a:buFont typeface="Times" pitchFamily="18" charset="0"/>
                <a:buChar char="•"/>
                <a:defRPr/>
              </a:pPr>
              <a:r>
                <a:rPr lang="en-US" sz="1400" b="1" kern="0" dirty="0">
                  <a:solidFill>
                    <a:srgbClr val="003399"/>
                  </a:solidFill>
                  <a:latin typeface="Arial"/>
                  <a:ea typeface="Arial Unicode MS"/>
                  <a:cs typeface="Arial Unicode MS"/>
                </a:rPr>
                <a:t>Objective?</a:t>
              </a:r>
              <a:r>
                <a:rPr lang="en-US" sz="1400" kern="0" dirty="0">
                  <a:solidFill>
                    <a:srgbClr val="000000"/>
                  </a:solidFill>
                  <a:latin typeface="Arial"/>
                  <a:ea typeface="Arial Unicode MS"/>
                  <a:cs typeface="Arial Unicode MS"/>
                </a:rPr>
                <a:t> Innovate and anticipate</a:t>
              </a:r>
            </a:p>
            <a:p>
              <a:pPr marL="285750" indent="-285750" algn="l" eaLnBrk="1" hangingPunct="1">
                <a:buClr>
                  <a:srgbClr val="00529B"/>
                </a:buClr>
                <a:buFont typeface="Times" pitchFamily="18" charset="0"/>
                <a:buChar char="•"/>
                <a:defRPr/>
              </a:pPr>
              <a:r>
                <a:rPr lang="en-US" sz="1400" b="1" kern="0" dirty="0">
                  <a:solidFill>
                    <a:srgbClr val="003399"/>
                  </a:solidFill>
                  <a:latin typeface="Arial"/>
                  <a:ea typeface="Arial Unicode MS"/>
                  <a:cs typeface="Arial Unicode MS"/>
                </a:rPr>
                <a:t>Engagement: </a:t>
              </a:r>
              <a:r>
                <a:rPr lang="en-US" sz="1400" kern="0" dirty="0">
                  <a:solidFill>
                    <a:srgbClr val="000000"/>
                  </a:solidFill>
                  <a:latin typeface="Arial"/>
                  <a:ea typeface="Arial Unicode MS"/>
                  <a:cs typeface="Arial Unicode MS"/>
                </a:rPr>
                <a:t>Inquiry as often as required, targeted Newsletters or e-mails</a:t>
              </a:r>
            </a:p>
          </p:txBody>
        </p:sp>
      </p:grpSp>
      <p:grpSp>
        <p:nvGrpSpPr>
          <p:cNvPr id="26" name="Group 25"/>
          <p:cNvGrpSpPr/>
          <p:nvPr/>
        </p:nvGrpSpPr>
        <p:grpSpPr>
          <a:xfrm>
            <a:off x="4252689" y="3526978"/>
            <a:ext cx="6179789" cy="2693715"/>
            <a:chOff x="2728684" y="3526977"/>
            <a:chExt cx="6179789" cy="2693715"/>
          </a:xfrm>
        </p:grpSpPr>
        <p:sp>
          <p:nvSpPr>
            <p:cNvPr id="11274" name="Text Box 10"/>
            <p:cNvSpPr txBox="1">
              <a:spLocks noChangeArrowheads="1"/>
            </p:cNvSpPr>
            <p:nvPr/>
          </p:nvSpPr>
          <p:spPr bwMode="auto">
            <a:xfrm>
              <a:off x="4632614" y="3764580"/>
              <a:ext cx="4220441" cy="646331"/>
            </a:xfrm>
            <a:prstGeom prst="rect">
              <a:avLst/>
            </a:prstGeom>
            <a:noFill/>
            <a:ln w="12700" algn="ctr">
              <a:noFill/>
              <a:miter lim="800000"/>
              <a:headEnd/>
              <a:tailEnd/>
            </a:ln>
          </p:spPr>
          <p:txBody>
            <a:bodyPr wrap="square">
              <a:spAutoFit/>
            </a:bodyPr>
            <a:lstStyle/>
            <a:p>
              <a:pPr algn="l">
                <a:lnSpc>
                  <a:spcPct val="100000"/>
                </a:lnSpc>
                <a:spcBef>
                  <a:spcPct val="50000"/>
                </a:spcBef>
                <a:spcAft>
                  <a:spcPct val="0"/>
                </a:spcAft>
              </a:pPr>
              <a:r>
                <a:rPr lang="en-US" sz="1800" dirty="0">
                  <a:solidFill>
                    <a:srgbClr val="000000"/>
                  </a:solidFill>
                  <a:latin typeface="Arial" pitchFamily="34" charset="0"/>
                </a:rPr>
                <a:t>The markets in which you </a:t>
              </a:r>
              <a:r>
                <a:rPr lang="en-US" sz="1800" b="1" u="sng" dirty="0">
                  <a:solidFill>
                    <a:srgbClr val="000000"/>
                  </a:solidFill>
                  <a:latin typeface="Arial" pitchFamily="34" charset="0"/>
                </a:rPr>
                <a:t>currently</a:t>
              </a:r>
              <a:r>
                <a:rPr lang="en-US" sz="1800" dirty="0">
                  <a:solidFill>
                    <a:srgbClr val="000000"/>
                  </a:solidFill>
                  <a:latin typeface="Arial" pitchFamily="34" charset="0"/>
                </a:rPr>
                <a:t> compete </a:t>
              </a:r>
            </a:p>
          </p:txBody>
        </p:sp>
        <p:sp>
          <p:nvSpPr>
            <p:cNvPr id="17" name="Line 21"/>
            <p:cNvSpPr>
              <a:spLocks noChangeShapeType="1"/>
            </p:cNvSpPr>
            <p:nvPr/>
          </p:nvSpPr>
          <p:spPr bwMode="auto">
            <a:xfrm flipH="1" flipV="1">
              <a:off x="2728684" y="3526977"/>
              <a:ext cx="1915886" cy="435422"/>
            </a:xfrm>
            <a:prstGeom prst="line">
              <a:avLst/>
            </a:prstGeom>
            <a:noFill/>
            <a:ln w="12700">
              <a:solidFill>
                <a:schemeClr val="tx1"/>
              </a:solidFill>
              <a:round/>
              <a:headEnd type="none" w="lg" len="lg"/>
              <a:tailEnd type="oval" w="lg" len="lg"/>
            </a:ln>
          </p:spPr>
          <p:txBody>
            <a:bodyPr wrap="square">
              <a:spAutoFit/>
            </a:bodyPr>
            <a:lstStyle/>
            <a:p>
              <a:pPr algn="l" eaLnBrk="1" hangingPunct="1">
                <a:lnSpc>
                  <a:spcPct val="100000"/>
                </a:lnSpc>
                <a:spcBef>
                  <a:spcPct val="50000"/>
                </a:spcBef>
                <a:spcAft>
                  <a:spcPct val="0"/>
                </a:spcAft>
              </a:pPr>
              <a:endParaRPr lang="en-US" sz="2800" b="1" dirty="0">
                <a:solidFill>
                  <a:srgbClr val="000000"/>
                </a:solidFill>
                <a:latin typeface="Arial" pitchFamily="34" charset="0"/>
              </a:endParaRPr>
            </a:p>
          </p:txBody>
        </p:sp>
        <p:sp>
          <p:nvSpPr>
            <p:cNvPr id="21" name="Rectangle 3"/>
            <p:cNvSpPr txBox="1">
              <a:spLocks noChangeArrowheads="1"/>
            </p:cNvSpPr>
            <p:nvPr/>
          </p:nvSpPr>
          <p:spPr bwMode="gray">
            <a:xfrm>
              <a:off x="4705350" y="4445290"/>
              <a:ext cx="4203123" cy="1775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eaLnBrk="1" hangingPunct="1">
                <a:buClr>
                  <a:srgbClr val="00529B"/>
                </a:buClr>
                <a:buFont typeface="Times" pitchFamily="18" charset="0"/>
                <a:buChar char="•"/>
                <a:defRPr/>
              </a:pPr>
              <a:r>
                <a:rPr lang="en-US" sz="1400" b="1" kern="0" dirty="0">
                  <a:solidFill>
                    <a:srgbClr val="003399"/>
                  </a:solidFill>
                  <a:latin typeface="Arial"/>
                  <a:ea typeface="Arial Unicode MS"/>
                  <a:cs typeface="Arial Unicode MS"/>
                </a:rPr>
                <a:t>Who?</a:t>
              </a:r>
              <a:r>
                <a:rPr lang="en-US" sz="1400" kern="0" dirty="0">
                  <a:solidFill>
                    <a:srgbClr val="000000"/>
                  </a:solidFill>
                  <a:latin typeface="Arial"/>
                  <a:ea typeface="Arial Unicode MS"/>
                  <a:cs typeface="Arial Unicode MS"/>
                </a:rPr>
                <a:t> The analyst who has conversations with clients where you may/should be mentioned</a:t>
              </a:r>
            </a:p>
            <a:p>
              <a:pPr marL="285750" indent="-285750" algn="l" eaLnBrk="1" hangingPunct="1">
                <a:buClr>
                  <a:srgbClr val="00529B"/>
                </a:buClr>
                <a:buFont typeface="Times" pitchFamily="18" charset="0"/>
                <a:buChar char="•"/>
                <a:defRPr/>
              </a:pPr>
              <a:r>
                <a:rPr lang="en-US" sz="1400" b="1" kern="0" dirty="0">
                  <a:solidFill>
                    <a:srgbClr val="003399"/>
                  </a:solidFill>
                  <a:latin typeface="Arial"/>
                  <a:ea typeface="Arial Unicode MS"/>
                  <a:cs typeface="Arial Unicode MS"/>
                </a:rPr>
                <a:t>Objective?</a:t>
              </a:r>
              <a:r>
                <a:rPr lang="en-US" sz="1400" kern="0" dirty="0">
                  <a:solidFill>
                    <a:srgbClr val="000000"/>
                  </a:solidFill>
                  <a:latin typeface="Arial"/>
                  <a:ea typeface="Arial Unicode MS"/>
                  <a:cs typeface="Arial Unicode MS"/>
                </a:rPr>
                <a:t> Awareness - They know who you are and when to mention you. You know which conversations the analyst has that include you</a:t>
              </a:r>
            </a:p>
            <a:p>
              <a:pPr marL="285750" indent="-285750" algn="l" eaLnBrk="1" hangingPunct="1">
                <a:buClr>
                  <a:srgbClr val="00529B"/>
                </a:buClr>
                <a:buFont typeface="Times" pitchFamily="18" charset="0"/>
                <a:buChar char="•"/>
                <a:defRPr/>
              </a:pPr>
              <a:r>
                <a:rPr lang="en-US" sz="1400" b="1" kern="0" dirty="0">
                  <a:solidFill>
                    <a:srgbClr val="003399"/>
                  </a:solidFill>
                  <a:latin typeface="Arial"/>
                  <a:ea typeface="Arial Unicode MS"/>
                  <a:cs typeface="Arial Unicode MS"/>
                </a:rPr>
                <a:t>Engagement: </a:t>
              </a:r>
              <a:r>
                <a:rPr lang="en-US" sz="1400" kern="0" dirty="0">
                  <a:solidFill>
                    <a:srgbClr val="000000"/>
                  </a:solidFill>
                  <a:latin typeface="Arial"/>
                  <a:ea typeface="Arial Unicode MS"/>
                  <a:cs typeface="Arial Unicode MS"/>
                </a:rPr>
                <a:t>Annual update briefings, Occasional inquiry</a:t>
              </a:r>
            </a:p>
          </p:txBody>
        </p:sp>
      </p:grpSp>
      <p:sp>
        <p:nvSpPr>
          <p:cNvPr id="20" name="Text Box 25"/>
          <p:cNvSpPr txBox="1">
            <a:spLocks noChangeArrowheads="1"/>
          </p:cNvSpPr>
          <p:nvPr/>
        </p:nvSpPr>
        <p:spPr bwMode="auto">
          <a:xfrm>
            <a:off x="0" y="1086464"/>
            <a:ext cx="4078518" cy="830997"/>
          </a:xfrm>
          <a:prstGeom prst="rect">
            <a:avLst/>
          </a:prstGeom>
          <a:noFill/>
          <a:ln w="12700" algn="ctr">
            <a:noFill/>
            <a:miter lim="800000"/>
            <a:headEnd/>
            <a:tailEnd/>
          </a:ln>
        </p:spPr>
        <p:txBody>
          <a:bodyPr wrap="square">
            <a:spAutoFit/>
          </a:bodyPr>
          <a:lstStyle/>
          <a:p>
            <a:pPr algn="l" eaLnBrk="1" hangingPunct="1">
              <a:lnSpc>
                <a:spcPct val="100000"/>
              </a:lnSpc>
              <a:spcBef>
                <a:spcPct val="50000"/>
              </a:spcBef>
              <a:spcAft>
                <a:spcPct val="0"/>
              </a:spcAft>
            </a:pPr>
            <a:r>
              <a:rPr lang="en-US" sz="1600" b="1" dirty="0">
                <a:solidFill>
                  <a:srgbClr val="0070C0"/>
                </a:solidFill>
                <a:latin typeface="Arial" pitchFamily="34" charset="0"/>
              </a:rPr>
              <a:t>Actions: Prioritize which analysts you will focus your efforts on and which will be a lower priority.</a:t>
            </a:r>
          </a:p>
        </p:txBody>
      </p:sp>
    </p:spTree>
    <p:extLst>
      <p:ext uri="{BB962C8B-B14F-4D97-AF65-F5344CB8AC3E}">
        <p14:creationId xmlns:p14="http://schemas.microsoft.com/office/powerpoint/2010/main" val="383787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a:t> </a:t>
            </a:r>
            <a:fld id="{597AB6CF-E61A-4082-8D6B-71BDD777151F}" type="slidenum">
              <a:rPr lang="en-US"/>
              <a:pPr/>
              <a:t>7</a:t>
            </a:fld>
            <a:endParaRPr lang="en-US" dirty="0"/>
          </a:p>
        </p:txBody>
      </p:sp>
      <p:sp>
        <p:nvSpPr>
          <p:cNvPr id="16387" name="Rectangle 2"/>
          <p:cNvSpPr>
            <a:spLocks noGrp="1" noChangeArrowheads="1"/>
          </p:cNvSpPr>
          <p:nvPr>
            <p:ph type="title"/>
          </p:nvPr>
        </p:nvSpPr>
        <p:spPr/>
        <p:txBody>
          <a:bodyPr/>
          <a:lstStyle/>
          <a:p>
            <a:pPr eaLnBrk="1" hangingPunct="1"/>
            <a:r>
              <a:rPr lang="en-US" dirty="0"/>
              <a:t>Use Vendor Briefings Wisely – Answer: “Why Are We Here Today?”</a:t>
            </a:r>
          </a:p>
        </p:txBody>
      </p:sp>
      <p:sp>
        <p:nvSpPr>
          <p:cNvPr id="16388" name="Rectangle 3"/>
          <p:cNvSpPr>
            <a:spLocks noGrp="1" noChangeArrowheads="1"/>
          </p:cNvSpPr>
          <p:nvPr>
            <p:ph type="body" idx="1"/>
          </p:nvPr>
        </p:nvSpPr>
        <p:spPr>
          <a:xfrm>
            <a:off x="427756" y="1434171"/>
            <a:ext cx="11552961" cy="2780677"/>
          </a:xfrm>
        </p:spPr>
        <p:txBody>
          <a:bodyPr/>
          <a:lstStyle/>
          <a:p>
            <a:pPr marL="288925" indent="-288925" eaLnBrk="1" hangingPunct="1"/>
            <a:r>
              <a:rPr lang="en-US" sz="2000" dirty="0">
                <a:solidFill>
                  <a:schemeClr val="accent1"/>
                </a:solidFill>
              </a:rPr>
              <a:t>The objective of a vendor briefing is to provide answers to these questions for analysts:</a:t>
            </a:r>
          </a:p>
          <a:p>
            <a:pPr marL="576263" lvl="1" eaLnBrk="1" hangingPunct="1"/>
            <a:r>
              <a:rPr lang="en-US" sz="2000" i="1" dirty="0">
                <a:solidFill>
                  <a:schemeClr val="accent1"/>
                </a:solidFill>
              </a:rPr>
              <a:t>What client need do you best fit?</a:t>
            </a:r>
          </a:p>
          <a:p>
            <a:pPr marL="576263" lvl="1" eaLnBrk="1" hangingPunct="1"/>
            <a:r>
              <a:rPr lang="en-US" sz="2000" i="1" dirty="0">
                <a:solidFill>
                  <a:schemeClr val="accent1"/>
                </a:solidFill>
              </a:rPr>
              <a:t>Where is your “sweet spot”?</a:t>
            </a:r>
          </a:p>
          <a:p>
            <a:pPr marL="576263" lvl="1" eaLnBrk="1" hangingPunct="1"/>
            <a:r>
              <a:rPr lang="en-US" sz="2000" i="1" dirty="0">
                <a:solidFill>
                  <a:schemeClr val="accent1"/>
                </a:solidFill>
              </a:rPr>
              <a:t>Whom are you targeting? </a:t>
            </a:r>
          </a:p>
          <a:p>
            <a:pPr marL="576263" lvl="1" eaLnBrk="1" hangingPunct="1"/>
            <a:r>
              <a:rPr lang="en-US" sz="2000" i="1" dirty="0">
                <a:solidFill>
                  <a:schemeClr val="accent1"/>
                </a:solidFill>
              </a:rPr>
              <a:t>Not targeting?</a:t>
            </a:r>
          </a:p>
          <a:p>
            <a:pPr marL="576263" lvl="1" eaLnBrk="1" hangingPunct="1"/>
            <a:r>
              <a:rPr lang="en-US" sz="2000" i="1" dirty="0">
                <a:solidFill>
                  <a:schemeClr val="accent1"/>
                </a:solidFill>
              </a:rPr>
              <a:t>What makes you different?</a:t>
            </a:r>
          </a:p>
        </p:txBody>
      </p:sp>
      <p:pic>
        <p:nvPicPr>
          <p:cNvPr id="13" name="Picture 12" descr="People_37_Lrg_301RGB.jpg"/>
          <p:cNvPicPr>
            <a:picLocks noChangeAspect="1"/>
          </p:cNvPicPr>
          <p:nvPr/>
        </p:nvPicPr>
        <p:blipFill>
          <a:blip r:embed="rId3" cstate="print"/>
          <a:stretch>
            <a:fillRect/>
          </a:stretch>
        </p:blipFill>
        <p:spPr>
          <a:xfrm>
            <a:off x="6429828" y="1936073"/>
            <a:ext cx="2776517" cy="1936795"/>
          </a:xfrm>
          <a:prstGeom prst="rect">
            <a:avLst/>
          </a:prstGeom>
        </p:spPr>
      </p:pic>
      <p:sp>
        <p:nvSpPr>
          <p:cNvPr id="6" name="Rectangle 3"/>
          <p:cNvSpPr txBox="1">
            <a:spLocks noChangeArrowheads="1"/>
          </p:cNvSpPr>
          <p:nvPr/>
        </p:nvSpPr>
        <p:spPr bwMode="gray">
          <a:xfrm>
            <a:off x="427756" y="3917953"/>
            <a:ext cx="11552961" cy="2695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6263" lvl="1" indent="-173038" algn="l" eaLnBrk="1" hangingPunct="1">
              <a:buClr>
                <a:srgbClr val="000000"/>
              </a:buClr>
              <a:defRPr/>
            </a:pPr>
            <a:endParaRPr lang="en-US" sz="2000" i="1" kern="0" dirty="0">
              <a:solidFill>
                <a:srgbClr val="00529B"/>
              </a:solidFill>
              <a:latin typeface="Arial"/>
              <a:ea typeface="Arial Unicode MS"/>
              <a:cs typeface="Arial Unicode MS"/>
            </a:endParaRPr>
          </a:p>
          <a:p>
            <a:pPr marL="288925" indent="-288925" algn="l" eaLnBrk="1" hangingPunct="1">
              <a:buClr>
                <a:srgbClr val="00529B"/>
              </a:buClr>
              <a:buFont typeface="Times" pitchFamily="18" charset="0"/>
              <a:buChar char="•"/>
              <a:defRPr/>
            </a:pPr>
            <a:r>
              <a:rPr lang="en-US" sz="2000" kern="0" dirty="0">
                <a:solidFill>
                  <a:srgbClr val="00529B"/>
                </a:solidFill>
                <a:latin typeface="Arial"/>
                <a:ea typeface="Arial Unicode MS"/>
                <a:cs typeface="Arial Unicode MS"/>
              </a:rPr>
              <a:t>VBs contribute to an analyst's overall impression of your organization—it is not meant to get feedback</a:t>
            </a:r>
          </a:p>
        </p:txBody>
      </p:sp>
    </p:spTree>
    <p:extLst>
      <p:ext uri="{BB962C8B-B14F-4D97-AF65-F5344CB8AC3E}">
        <p14:creationId xmlns:p14="http://schemas.microsoft.com/office/powerpoint/2010/main" val="1165414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a:t> </a:t>
            </a:r>
            <a:fld id="{597AB6CF-E61A-4082-8D6B-71BDD777151F}" type="slidenum">
              <a:rPr lang="en-US"/>
              <a:pPr/>
              <a:t>8</a:t>
            </a:fld>
            <a:endParaRPr lang="en-US" dirty="0"/>
          </a:p>
        </p:txBody>
      </p:sp>
      <p:sp>
        <p:nvSpPr>
          <p:cNvPr id="16387" name="Rectangle 2"/>
          <p:cNvSpPr>
            <a:spLocks noGrp="1" noChangeArrowheads="1"/>
          </p:cNvSpPr>
          <p:nvPr>
            <p:ph type="title"/>
          </p:nvPr>
        </p:nvSpPr>
        <p:spPr/>
        <p:txBody>
          <a:bodyPr/>
          <a:lstStyle/>
          <a:p>
            <a:pPr eaLnBrk="1" hangingPunct="1"/>
            <a:r>
              <a:rPr lang="en-US" dirty="0"/>
              <a:t>Vendor Briefing “Art” – Takes Practice </a:t>
            </a:r>
            <a:br>
              <a:rPr lang="en-US" dirty="0"/>
            </a:br>
            <a:r>
              <a:rPr lang="en-US" dirty="0"/>
              <a:t> </a:t>
            </a:r>
          </a:p>
        </p:txBody>
      </p:sp>
      <p:pic>
        <p:nvPicPr>
          <p:cNvPr id="9" name="Picture 2" descr="0008431516D-1920x1440"/>
          <p:cNvPicPr>
            <a:picLocks noChangeAspect="1" noChangeArrowheads="1"/>
          </p:cNvPicPr>
          <p:nvPr/>
        </p:nvPicPr>
        <p:blipFill>
          <a:blip r:embed="rId3" cstate="screen">
            <a:duotone>
              <a:schemeClr val="accent6">
                <a:shade val="45000"/>
                <a:satMod val="135000"/>
              </a:schemeClr>
              <a:prstClr val="white"/>
            </a:duotone>
            <a:lum bright="10000"/>
          </a:blip>
          <a:srcRect/>
          <a:stretch>
            <a:fillRect/>
          </a:stretch>
        </p:blipFill>
        <p:spPr bwMode="ltGray">
          <a:xfrm>
            <a:off x="-12386" y="2047836"/>
            <a:ext cx="10008441" cy="4810166"/>
          </a:xfrm>
          <a:prstGeom prst="rect">
            <a:avLst/>
          </a:prstGeom>
          <a:noFill/>
        </p:spPr>
      </p:pic>
      <p:sp>
        <p:nvSpPr>
          <p:cNvPr id="8" name="Rectangle 3"/>
          <p:cNvSpPr txBox="1">
            <a:spLocks noChangeArrowheads="1"/>
          </p:cNvSpPr>
          <p:nvPr/>
        </p:nvSpPr>
        <p:spPr bwMode="gray">
          <a:xfrm>
            <a:off x="558387" y="1141123"/>
            <a:ext cx="10216986" cy="17438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8925" indent="-288925" algn="l" eaLnBrk="1" hangingPunct="1">
              <a:spcAft>
                <a:spcPct val="5000"/>
              </a:spcAft>
              <a:buClr>
                <a:srgbClr val="00529B"/>
              </a:buClr>
              <a:defRPr/>
            </a:pPr>
            <a:r>
              <a:rPr lang="en-US" sz="2800" kern="0" dirty="0">
                <a:solidFill>
                  <a:srgbClr val="00529B"/>
                </a:solidFill>
                <a:latin typeface="Arial"/>
                <a:ea typeface="Arial Unicode MS"/>
                <a:cs typeface="Arial Unicode MS"/>
              </a:rPr>
              <a:t>Vendor Briefing Best Practices:</a:t>
            </a:r>
          </a:p>
          <a:p>
            <a:pPr marL="288925" indent="-288925" algn="l" eaLnBrk="1" hangingPunct="1">
              <a:spcAft>
                <a:spcPct val="5000"/>
              </a:spcAft>
              <a:buClr>
                <a:srgbClr val="00529B"/>
              </a:buClr>
              <a:buFont typeface="Times" pitchFamily="18" charset="0"/>
              <a:buChar char="•"/>
              <a:defRPr/>
            </a:pPr>
            <a:r>
              <a:rPr lang="en-US" sz="2800" kern="0" dirty="0">
                <a:solidFill>
                  <a:srgbClr val="00529B"/>
                </a:solidFill>
                <a:latin typeface="Arial"/>
                <a:ea typeface="Arial Unicode MS"/>
                <a:cs typeface="Arial Unicode MS"/>
              </a:rPr>
              <a:t>Be consistent and top of mind</a:t>
            </a:r>
          </a:p>
          <a:p>
            <a:pPr marL="576263" lvl="1" indent="-173038" algn="l" eaLnBrk="1" hangingPunct="1">
              <a:spcAft>
                <a:spcPct val="5000"/>
              </a:spcAft>
              <a:buClr>
                <a:srgbClr val="000000"/>
              </a:buClr>
              <a:buFont typeface="Arial" pitchFamily="34" charset="0"/>
              <a:buChar char="-"/>
              <a:defRPr/>
            </a:pPr>
            <a:r>
              <a:rPr lang="en-US" kern="0" dirty="0">
                <a:solidFill>
                  <a:srgbClr val="00529B"/>
                </a:solidFill>
                <a:latin typeface="Arial"/>
                <a:ea typeface="Arial Unicode MS"/>
                <a:cs typeface="Arial Unicode MS"/>
              </a:rPr>
              <a:t>Present more than annual updates on your business</a:t>
            </a:r>
          </a:p>
          <a:p>
            <a:pPr marL="576263" lvl="1" indent="-173038" algn="l" eaLnBrk="1" hangingPunct="1">
              <a:spcAft>
                <a:spcPct val="5000"/>
              </a:spcAft>
              <a:buClr>
                <a:srgbClr val="000000"/>
              </a:buClr>
              <a:buFont typeface="Arial" pitchFamily="34" charset="0"/>
              <a:buChar char="-"/>
              <a:defRPr/>
            </a:pPr>
            <a:r>
              <a:rPr lang="en-US" kern="0" dirty="0">
                <a:solidFill>
                  <a:srgbClr val="00529B"/>
                </a:solidFill>
                <a:latin typeface="Arial"/>
                <a:ea typeface="Arial Unicode MS"/>
                <a:cs typeface="Arial Unicode MS"/>
              </a:rPr>
              <a:t>Include VBs as part of your product release schedule</a:t>
            </a:r>
          </a:p>
        </p:txBody>
      </p:sp>
      <p:sp>
        <p:nvSpPr>
          <p:cNvPr id="6" name="Rectangle 3"/>
          <p:cNvSpPr txBox="1">
            <a:spLocks noChangeArrowheads="1"/>
          </p:cNvSpPr>
          <p:nvPr/>
        </p:nvSpPr>
        <p:spPr bwMode="gray">
          <a:xfrm>
            <a:off x="558386" y="3178207"/>
            <a:ext cx="10985913" cy="199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8925" indent="-288925" algn="l" eaLnBrk="1" hangingPunct="1">
              <a:spcAft>
                <a:spcPct val="5000"/>
              </a:spcAft>
              <a:buClr>
                <a:srgbClr val="00529B"/>
              </a:buClr>
              <a:buFont typeface="Times" pitchFamily="18" charset="0"/>
              <a:buChar char="•"/>
              <a:defRPr/>
            </a:pPr>
            <a:r>
              <a:rPr lang="en-US" sz="2800" kern="0" dirty="0">
                <a:solidFill>
                  <a:srgbClr val="00529B"/>
                </a:solidFill>
                <a:latin typeface="Arial"/>
                <a:ea typeface="Arial Unicode MS"/>
                <a:cs typeface="Arial Unicode MS"/>
              </a:rPr>
              <a:t>Focus on a key objective</a:t>
            </a:r>
          </a:p>
          <a:p>
            <a:pPr marL="576263" lvl="1" indent="-173038" algn="l" eaLnBrk="1" hangingPunct="1">
              <a:spcAft>
                <a:spcPct val="5000"/>
              </a:spcAft>
              <a:buClr>
                <a:srgbClr val="000000"/>
              </a:buClr>
              <a:buFont typeface="Arial" pitchFamily="34" charset="0"/>
              <a:buChar char="-"/>
              <a:defRPr/>
            </a:pPr>
            <a:r>
              <a:rPr lang="en-US" kern="0" dirty="0">
                <a:solidFill>
                  <a:srgbClr val="00529B"/>
                </a:solidFill>
                <a:latin typeface="Arial"/>
                <a:ea typeface="Arial Unicode MS"/>
                <a:cs typeface="Arial Unicode MS"/>
              </a:rPr>
              <a:t>Fit into an analyst’s agenda – changing customer requirements, emerging market trends, competitive shifts, cool new technologies (ie target “Cool Vendors” special report) </a:t>
            </a:r>
          </a:p>
        </p:txBody>
      </p:sp>
      <p:sp>
        <p:nvSpPr>
          <p:cNvPr id="7" name="Rectangle 3"/>
          <p:cNvSpPr txBox="1">
            <a:spLocks noChangeArrowheads="1"/>
          </p:cNvSpPr>
          <p:nvPr/>
        </p:nvSpPr>
        <p:spPr bwMode="gray">
          <a:xfrm>
            <a:off x="558387" y="4805215"/>
            <a:ext cx="10216986" cy="2004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8925" indent="-288925" algn="l" eaLnBrk="1" hangingPunct="1">
              <a:spcAft>
                <a:spcPct val="5000"/>
              </a:spcAft>
              <a:buClr>
                <a:srgbClr val="00529B"/>
              </a:buClr>
              <a:buFont typeface="Times" pitchFamily="18" charset="0"/>
              <a:buChar char="•"/>
              <a:defRPr/>
            </a:pPr>
            <a:r>
              <a:rPr lang="en-US" sz="2800" kern="0" dirty="0">
                <a:solidFill>
                  <a:srgbClr val="00529B"/>
                </a:solidFill>
                <a:latin typeface="Arial"/>
                <a:ea typeface="Arial Unicode MS"/>
                <a:cs typeface="Arial Unicode MS"/>
              </a:rPr>
              <a:t>Be concise</a:t>
            </a:r>
          </a:p>
          <a:p>
            <a:pPr marL="576263" lvl="1" indent="-173038" algn="l" eaLnBrk="1" hangingPunct="1">
              <a:spcAft>
                <a:spcPct val="5000"/>
              </a:spcAft>
              <a:buClr>
                <a:srgbClr val="000000"/>
              </a:buClr>
              <a:buFont typeface="Arial" pitchFamily="34" charset="0"/>
              <a:buChar char="-"/>
              <a:defRPr/>
            </a:pPr>
            <a:r>
              <a:rPr lang="en-US" kern="0" dirty="0">
                <a:solidFill>
                  <a:srgbClr val="00529B"/>
                </a:solidFill>
                <a:latin typeface="Arial"/>
                <a:ea typeface="Arial Unicode MS"/>
                <a:cs typeface="Arial Unicode MS"/>
              </a:rPr>
              <a:t>Focus; less is more - Maximum 2O SPH (slides per hour)</a:t>
            </a:r>
          </a:p>
          <a:p>
            <a:pPr marL="576263" lvl="1" indent="-173038" algn="l" eaLnBrk="1" hangingPunct="1">
              <a:spcAft>
                <a:spcPct val="5000"/>
              </a:spcAft>
              <a:buClr>
                <a:srgbClr val="000000"/>
              </a:buClr>
              <a:buFont typeface="Arial" pitchFamily="34" charset="0"/>
              <a:buChar char="-"/>
              <a:defRPr/>
            </a:pPr>
            <a:r>
              <a:rPr lang="en-US" kern="0" dirty="0">
                <a:solidFill>
                  <a:srgbClr val="00529B"/>
                </a:solidFill>
                <a:latin typeface="Arial"/>
                <a:ea typeface="Arial Unicode MS"/>
                <a:cs typeface="Arial Unicode MS"/>
              </a:rPr>
              <a:t>Build in time for questions</a:t>
            </a:r>
          </a:p>
          <a:p>
            <a:pPr marL="403225" lvl="1" algn="l" eaLnBrk="1" hangingPunct="1">
              <a:spcAft>
                <a:spcPct val="5000"/>
              </a:spcAft>
              <a:buClr>
                <a:srgbClr val="000000"/>
              </a:buClr>
              <a:defRPr/>
            </a:pPr>
            <a:r>
              <a:rPr lang="en-US" b="1" kern="0" dirty="0">
                <a:solidFill>
                  <a:srgbClr val="00529B"/>
                </a:solidFill>
                <a:latin typeface="Arial"/>
                <a:ea typeface="Arial Unicode MS"/>
                <a:cs typeface="Arial Unicode MS"/>
              </a:rPr>
              <a:t>* VBs can only be done several times a year</a:t>
            </a:r>
          </a:p>
          <a:p>
            <a:pPr marL="403225" lvl="1" algn="l" eaLnBrk="1" hangingPunct="1">
              <a:spcAft>
                <a:spcPct val="5000"/>
              </a:spcAft>
              <a:buClr>
                <a:srgbClr val="000000"/>
              </a:buClr>
              <a:defRPr/>
            </a:pPr>
            <a:endParaRPr lang="en-US" kern="0" dirty="0">
              <a:solidFill>
                <a:srgbClr val="00529B"/>
              </a:solidFill>
              <a:latin typeface="Arial"/>
              <a:ea typeface="Arial Unicode MS"/>
              <a:cs typeface="Arial Unicode MS"/>
            </a:endParaRPr>
          </a:p>
        </p:txBody>
      </p:sp>
    </p:spTree>
    <p:extLst>
      <p:ext uri="{BB962C8B-B14F-4D97-AF65-F5344CB8AC3E}">
        <p14:creationId xmlns:p14="http://schemas.microsoft.com/office/powerpoint/2010/main" val="2159184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RFqoTRWIUmn777PN4K3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Master">
  <a:themeElements>
    <a:clrScheme name="CorpMrktg-2015b">
      <a:dk1>
        <a:srgbClr val="000000"/>
      </a:dk1>
      <a:lt1>
        <a:srgbClr val="FFFFFF"/>
      </a:lt1>
      <a:dk2>
        <a:srgbClr val="FFFFFF"/>
      </a:dk2>
      <a:lt2>
        <a:srgbClr val="00A5E3"/>
      </a:lt2>
      <a:accent1>
        <a:srgbClr val="00529B"/>
      </a:accent1>
      <a:accent2>
        <a:srgbClr val="96C802"/>
      </a:accent2>
      <a:accent3>
        <a:srgbClr val="7F7F7F"/>
      </a:accent3>
      <a:accent4>
        <a:srgbClr val="00254C"/>
      </a:accent4>
      <a:accent5>
        <a:srgbClr val="BFBFBF"/>
      </a:accent5>
      <a:accent6>
        <a:srgbClr val="E1E1E1"/>
      </a:accent6>
      <a:hlink>
        <a:srgbClr val="00529B"/>
      </a:hlink>
      <a:folHlink>
        <a:srgbClr val="56129D"/>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Black">
      <a:srgbClr val="000000"/>
    </a:custClr>
    <a:custClr name="Gold">
      <a:srgbClr val="E2A600"/>
    </a:custClr>
    <a:custClr name="Light Blue">
      <a:srgbClr val="00A5E3"/>
    </a:custClr>
    <a:custClr name="Dark Blue">
      <a:srgbClr val="00254C"/>
    </a:custClr>
    <a:custClr name="Orange">
      <a:srgbClr val="D65B00"/>
    </a:custClr>
    <a:custClr name="Green">
      <a:srgbClr val="96C802"/>
    </a:custClr>
    <a:custClr name="Purple">
      <a:srgbClr val="56129D"/>
    </a:custClr>
    <a:custClr name="White">
      <a:srgbClr val="FFFFFF"/>
    </a:custClr>
    <a:custClr name="White">
      <a:srgbClr val="FFFFFF"/>
    </a:custClr>
    <a:custClr name="Gartner Blue 70%">
      <a:srgbClr val="B2CBE1"/>
    </a:custClr>
    <a:custClr name="Black 70%">
      <a:srgbClr val="B2B2B2"/>
    </a:custClr>
    <a:custClr name="Gold 70%">
      <a:srgbClr val="F6E4B2"/>
    </a:custClr>
    <a:custClr name="Light Blue70%">
      <a:srgbClr val="B2E4F7"/>
    </a:custClr>
    <a:custClr name="Dark Blue 70%">
      <a:srgbClr val="B2BDC9"/>
    </a:custClr>
    <a:custClr name="Orange 70%">
      <a:srgbClr val="F3CDB2"/>
    </a:custClr>
    <a:custClr name="Green 70%">
      <a:srgbClr val="DFEEB3"/>
    </a:custClr>
    <a:custClr name="Purple 70%">
      <a:srgbClr val="CCB7E1"/>
    </a:custClr>
    <a:custClr name="White">
      <a:srgbClr val="FFFFFF"/>
    </a:custClr>
    <a:custClr name="White">
      <a:srgbClr val="FFFFFF"/>
    </a:custClr>
    <a:custClr name="Gartner Blue 40%">
      <a:srgbClr val="6697C3"/>
    </a:custClr>
    <a:custClr name="Black 40%">
      <a:srgbClr val="666666"/>
    </a:custClr>
    <a:custClr name="Gold 40%">
      <a:srgbClr val="EECA66"/>
    </a:custClr>
    <a:custClr name="Light Blue 40%">
      <a:srgbClr val="66C9EE"/>
    </a:custClr>
    <a:custClr name="Dark Blue 40%">
      <a:srgbClr val="667C94"/>
    </a:custClr>
    <a:custClr name="Orange 40%">
      <a:srgbClr val="E69D66"/>
    </a:custClr>
    <a:custClr name="Green 40%">
      <a:srgbClr val="C0DE67"/>
    </a:custClr>
    <a:custClr name="Purple 40%">
      <a:srgbClr val="9470BA"/>
    </a:custClr>
    <a:custClr name="White">
      <a:srgbClr val="FFFFFF"/>
    </a:custClr>
    <a:custClr name="White">
      <a:srgbClr val="FFFFFF"/>
    </a:custClr>
  </a:custClrLst>
  <a:extLst>
    <a:ext uri="{05A4C25C-085E-4340-85A3-A5531E510DB2}">
      <thm15:themeFamily xmlns:thm15="http://schemas.microsoft.com/office/thememl/2012/main" name="2015_gartner_research_16x9_pptx_template_abridged.potx [Read-Only]" id="{5DD1747D-17E6-4F27-A949-4D508FD6A34C}" vid="{52BCC954-4B3C-424D-9B2A-D4464C521E98}"/>
    </a:ext>
  </a:extLst>
</a:theme>
</file>

<file path=ppt/theme/theme2.xml><?xml version="1.0" encoding="utf-8"?>
<a:theme xmlns:a="http://schemas.openxmlformats.org/drawingml/2006/main" name="blank">
  <a:themeElements>
    <a:clrScheme name="">
      <a:dk1>
        <a:srgbClr val="000000"/>
      </a:dk1>
      <a:lt1>
        <a:srgbClr val="FFFFFF"/>
      </a:lt1>
      <a:dk2>
        <a:srgbClr val="00529B"/>
      </a:dk2>
      <a:lt2>
        <a:srgbClr val="969696"/>
      </a:lt2>
      <a:accent1>
        <a:srgbClr val="00529B"/>
      </a:accent1>
      <a:accent2>
        <a:srgbClr val="B9D0DC"/>
      </a:accent2>
      <a:accent3>
        <a:srgbClr val="FFFFFF"/>
      </a:accent3>
      <a:accent4>
        <a:srgbClr val="000000"/>
      </a:accent4>
      <a:accent5>
        <a:srgbClr val="AAB3CB"/>
      </a:accent5>
      <a:accent6>
        <a:srgbClr val="A7BCC7"/>
      </a:accent6>
      <a:hlink>
        <a:srgbClr val="6E96D5"/>
      </a:hlink>
      <a:folHlink>
        <a:srgbClr val="CDCDCD"/>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rgbClr val="808080"/>
          </a:solidFill>
          <a:prstDash val="solid"/>
          <a:round/>
          <a:headEnd type="none" w="lg" len="lg"/>
          <a:tailEnd type="arrow" w="lg" len="lg"/>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529B"/>
        </a:solidFill>
        <a:ln w="12700" cap="flat" cmpd="sng" algn="ctr">
          <a:solidFill>
            <a:srgbClr val="808080"/>
          </a:solidFill>
          <a:prstDash val="solid"/>
          <a:round/>
          <a:headEnd type="none" w="lg" len="lg"/>
          <a:tailEnd type="arrow" w="lg" len="lg"/>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FFFFFF"/>
        </a:dk2>
        <a:lt2>
          <a:srgbClr val="808080"/>
        </a:lt2>
        <a:accent1>
          <a:srgbClr val="00529B"/>
        </a:accent1>
        <a:accent2>
          <a:srgbClr val="CCB899"/>
        </a:accent2>
        <a:accent3>
          <a:srgbClr val="FFFFFF"/>
        </a:accent3>
        <a:accent4>
          <a:srgbClr val="000000"/>
        </a:accent4>
        <a:accent5>
          <a:srgbClr val="AAB3CB"/>
        </a:accent5>
        <a:accent6>
          <a:srgbClr val="B9A68A"/>
        </a:accent6>
        <a:hlink>
          <a:srgbClr val="DAC0BA"/>
        </a:hlink>
        <a:folHlink>
          <a:srgbClr val="A4B96B"/>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FFFFFF"/>
        </a:dk2>
        <a:lt2>
          <a:srgbClr val="808080"/>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FFFFFF"/>
        </a:dk2>
        <a:lt2>
          <a:srgbClr val="715977"/>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Gartner">
      <a:dk1>
        <a:srgbClr val="000000"/>
      </a:dk1>
      <a:lt1>
        <a:srgbClr val="FFFFFF"/>
      </a:lt1>
      <a:dk2>
        <a:srgbClr val="FFFFFF"/>
      </a:dk2>
      <a:lt2>
        <a:srgbClr val="6E96D5"/>
      </a:lt2>
      <a:accent1>
        <a:srgbClr val="00529B"/>
      </a:accent1>
      <a:accent2>
        <a:srgbClr val="99CC00"/>
      </a:accent2>
      <a:accent3>
        <a:srgbClr val="FF9900"/>
      </a:accent3>
      <a:accent4>
        <a:srgbClr val="6E96D5"/>
      </a:accent4>
      <a:accent5>
        <a:srgbClr val="CDCDCD"/>
      </a:accent5>
      <a:accent6>
        <a:srgbClr val="AC0000"/>
      </a:accent6>
      <a:hlink>
        <a:srgbClr val="6E96D5"/>
      </a:hlink>
      <a:folHlink>
        <a:srgbClr val="6E96D5"/>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Blue 1">
      <a:srgbClr val="00529B"/>
    </a:custClr>
    <a:custClr name="Light Green">
      <a:srgbClr val="99CC00"/>
    </a:custClr>
    <a:custClr name="Orange">
      <a:srgbClr val="FF9900"/>
    </a:custClr>
    <a:custClr name="Blue 2">
      <a:srgbClr val="6E96D5"/>
    </a:custClr>
    <a:custClr name="Light Gray">
      <a:srgbClr val="CDCDCD"/>
    </a:custClr>
    <a:custClr name="Dark Gray">
      <a:srgbClr val="969696"/>
    </a:custClr>
    <a:custClr name="Dark Red">
      <a:srgbClr val="AC0000"/>
    </a:custClr>
    <a:custClr name="Orange 50%">
      <a:srgbClr val="FFE164"/>
    </a:custClr>
    <a:custClr name="Light Green 50%">
      <a:srgbClr val="CDE678"/>
    </a:custClr>
    <a:custClr name="Purple">
      <a:srgbClr val="993366"/>
    </a:custClr>
    <a:custClr name="Red 50%">
      <a:srgbClr val="FFAAAA"/>
    </a:custClr>
    <a:custClr name="Dark Green">
      <a:srgbClr val="336600"/>
    </a:custClr>
    <a:custClr name="Yellow">
      <a:srgbClr val="FFFF66"/>
    </a:custClr>
    <a:custClr name="Red">
      <a:srgbClr val="FF0000"/>
    </a:custClr>
    <a:custClr name="Blue 3">
      <a:srgbClr val="B9D0DC"/>
    </a:custClr>
    <a:custClr name="Blue 4">
      <a:srgbClr val="374B6A"/>
    </a:custClr>
  </a:custClrLst>
</a:theme>
</file>

<file path=ppt/theme/theme4.xml><?xml version="1.0" encoding="utf-8"?>
<a:theme xmlns:a="http://schemas.openxmlformats.org/drawingml/2006/main" name="1_Custom Design">
  <a:themeElements>
    <a:clrScheme name="Custom 9">
      <a:dk1>
        <a:srgbClr val="000000"/>
      </a:dk1>
      <a:lt1>
        <a:srgbClr val="FFFFFF"/>
      </a:lt1>
      <a:dk2>
        <a:srgbClr val="000000"/>
      </a:dk2>
      <a:lt2>
        <a:srgbClr val="4D4D4F"/>
      </a:lt2>
      <a:accent1>
        <a:srgbClr val="8A8C8E"/>
      </a:accent1>
      <a:accent2>
        <a:srgbClr val="A5A7A9"/>
      </a:accent2>
      <a:accent3>
        <a:srgbClr val="FF0000"/>
      </a:accent3>
      <a:accent4>
        <a:srgbClr val="FF8C00"/>
      </a:accent4>
      <a:accent5>
        <a:srgbClr val="003A81"/>
      </a:accent5>
      <a:accent6>
        <a:srgbClr val="68ACDC"/>
      </a:accent6>
      <a:hlink>
        <a:srgbClr val="003A81"/>
      </a:hlink>
      <a:folHlink>
        <a:srgbClr val="580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lank">
  <a:themeElements>
    <a:clrScheme name="">
      <a:dk1>
        <a:srgbClr val="000000"/>
      </a:dk1>
      <a:lt1>
        <a:srgbClr val="FFFFFF"/>
      </a:lt1>
      <a:dk2>
        <a:srgbClr val="00529B"/>
      </a:dk2>
      <a:lt2>
        <a:srgbClr val="969696"/>
      </a:lt2>
      <a:accent1>
        <a:srgbClr val="00529B"/>
      </a:accent1>
      <a:accent2>
        <a:srgbClr val="B9D0DC"/>
      </a:accent2>
      <a:accent3>
        <a:srgbClr val="FFFFFF"/>
      </a:accent3>
      <a:accent4>
        <a:srgbClr val="000000"/>
      </a:accent4>
      <a:accent5>
        <a:srgbClr val="AAB3CB"/>
      </a:accent5>
      <a:accent6>
        <a:srgbClr val="A7BCC7"/>
      </a:accent6>
      <a:hlink>
        <a:srgbClr val="6E96D5"/>
      </a:hlink>
      <a:folHlink>
        <a:srgbClr val="CDCDCD"/>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rgbClr val="808080"/>
          </a:solidFill>
          <a:prstDash val="solid"/>
          <a:round/>
          <a:headEnd type="none" w="lg" len="lg"/>
          <a:tailEnd type="arrow" w="lg" len="lg"/>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529B"/>
        </a:solidFill>
        <a:ln w="12700" cap="flat" cmpd="sng" algn="ctr">
          <a:solidFill>
            <a:srgbClr val="808080"/>
          </a:solidFill>
          <a:prstDash val="solid"/>
          <a:round/>
          <a:headEnd type="none" w="lg" len="lg"/>
          <a:tailEnd type="arrow" w="lg" len="lg"/>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FFFFFF"/>
        </a:dk2>
        <a:lt2>
          <a:srgbClr val="808080"/>
        </a:lt2>
        <a:accent1>
          <a:srgbClr val="00529B"/>
        </a:accent1>
        <a:accent2>
          <a:srgbClr val="CCB899"/>
        </a:accent2>
        <a:accent3>
          <a:srgbClr val="FFFFFF"/>
        </a:accent3>
        <a:accent4>
          <a:srgbClr val="000000"/>
        </a:accent4>
        <a:accent5>
          <a:srgbClr val="AAB3CB"/>
        </a:accent5>
        <a:accent6>
          <a:srgbClr val="B9A68A"/>
        </a:accent6>
        <a:hlink>
          <a:srgbClr val="DAC0BA"/>
        </a:hlink>
        <a:folHlink>
          <a:srgbClr val="A4B96B"/>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FFFFFF"/>
        </a:dk2>
        <a:lt2>
          <a:srgbClr val="808080"/>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FFFFFF"/>
        </a:dk2>
        <a:lt2>
          <a:srgbClr val="715977"/>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
      <a:dk1>
        <a:srgbClr val="000000"/>
      </a:dk1>
      <a:lt1>
        <a:srgbClr val="FFFFFF"/>
      </a:lt1>
      <a:dk2>
        <a:srgbClr val="00529B"/>
      </a:dk2>
      <a:lt2>
        <a:srgbClr val="969696"/>
      </a:lt2>
      <a:accent1>
        <a:srgbClr val="00529B"/>
      </a:accent1>
      <a:accent2>
        <a:srgbClr val="B9D0DC"/>
      </a:accent2>
      <a:accent3>
        <a:srgbClr val="FFFFFF"/>
      </a:accent3>
      <a:accent4>
        <a:srgbClr val="000000"/>
      </a:accent4>
      <a:accent5>
        <a:srgbClr val="AAB3CB"/>
      </a:accent5>
      <a:accent6>
        <a:srgbClr val="A7BCC7"/>
      </a:accent6>
      <a:hlink>
        <a:srgbClr val="6E96D5"/>
      </a:hlink>
      <a:folHlink>
        <a:srgbClr val="CDCDCD"/>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rgbClr val="808080"/>
          </a:solidFill>
          <a:prstDash val="solid"/>
          <a:round/>
          <a:headEnd type="none" w="lg" len="lg"/>
          <a:tailEnd type="arrow" w="lg" len="lg"/>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529B"/>
        </a:solidFill>
        <a:ln w="12700" cap="flat" cmpd="sng" algn="ctr">
          <a:solidFill>
            <a:srgbClr val="808080"/>
          </a:solidFill>
          <a:prstDash val="solid"/>
          <a:round/>
          <a:headEnd type="none" w="lg" len="lg"/>
          <a:tailEnd type="arrow" w="lg" len="lg"/>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FFFFFF"/>
        </a:dk2>
        <a:lt2>
          <a:srgbClr val="808080"/>
        </a:lt2>
        <a:accent1>
          <a:srgbClr val="00529B"/>
        </a:accent1>
        <a:accent2>
          <a:srgbClr val="CCB899"/>
        </a:accent2>
        <a:accent3>
          <a:srgbClr val="FFFFFF"/>
        </a:accent3>
        <a:accent4>
          <a:srgbClr val="000000"/>
        </a:accent4>
        <a:accent5>
          <a:srgbClr val="AAB3CB"/>
        </a:accent5>
        <a:accent6>
          <a:srgbClr val="B9A68A"/>
        </a:accent6>
        <a:hlink>
          <a:srgbClr val="DAC0BA"/>
        </a:hlink>
        <a:folHlink>
          <a:srgbClr val="A4B96B"/>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FFFFFF"/>
        </a:dk2>
        <a:lt2>
          <a:srgbClr val="808080"/>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FFFFFF"/>
        </a:dk2>
        <a:lt2>
          <a:srgbClr val="715977"/>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RIG-2015a">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 ppt</Template>
  <TotalTime>5425</TotalTime>
  <Pages>0</Pages>
  <Words>1634</Words>
  <Characters>0</Characters>
  <Application>Microsoft Office PowerPoint</Application>
  <DocSecurity>0</DocSecurity>
  <PresentationFormat>Widescreen</PresentationFormat>
  <Lines>0</Lines>
  <Paragraphs>297</Paragraphs>
  <Slides>16</Slides>
  <Notes>13</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16</vt:i4>
      </vt:variant>
    </vt:vector>
  </HeadingPairs>
  <TitlesOfParts>
    <vt:vector size="33" baseType="lpstr">
      <vt:lpstr>ＭＳ Ｐゴシック</vt:lpstr>
      <vt:lpstr>Arial</vt:lpstr>
      <vt:lpstr>Arial Black</vt:lpstr>
      <vt:lpstr>Arial Unicode MS</vt:lpstr>
      <vt:lpstr>Lucida Grande</vt:lpstr>
      <vt:lpstr>Times</vt:lpstr>
      <vt:lpstr>Times New Roman</vt:lpstr>
      <vt:lpstr>Verdana</vt:lpstr>
      <vt:lpstr>Wingdings</vt:lpstr>
      <vt:lpstr>Wingdings 3</vt:lpstr>
      <vt:lpstr>White Master</vt:lpstr>
      <vt:lpstr>blank</vt:lpstr>
      <vt:lpstr>2_blank</vt:lpstr>
      <vt:lpstr>1_Custom Design</vt:lpstr>
      <vt:lpstr>1_blank</vt:lpstr>
      <vt:lpstr>3_blank</vt:lpstr>
      <vt:lpstr>think-cell Slide</vt:lpstr>
      <vt:lpstr>How to Prepare for and Speak to Gartner Analysts with Maximum Impact</vt:lpstr>
      <vt:lpstr>Analysts Influence Global IT Spend</vt:lpstr>
      <vt:lpstr>The Stages of a Company’s Life and How Gartner Adds Value          Seed              Early Stage       Growth              Expansion           Maturity      </vt:lpstr>
      <vt:lpstr>PowerPoint Presentation</vt:lpstr>
      <vt:lpstr>How Analysts Do Their Jobs </vt:lpstr>
      <vt:lpstr>How to get the most value from Gartner</vt:lpstr>
      <vt:lpstr> Analyst Tiering Strategy</vt:lpstr>
      <vt:lpstr>Use Vendor Briefings Wisely – Answer: “Why Are We Here Today?”</vt:lpstr>
      <vt:lpstr>Vendor Briefing “Art” – Takes Practice   </vt:lpstr>
      <vt:lpstr>As an “Advisory” Client, Utilize Inquiry</vt:lpstr>
      <vt:lpstr>Engage Analysts on an ongoing, continuous basis. Start early-on in decision/development cycles!</vt:lpstr>
      <vt:lpstr>Have Realistic Expectations About Analyst Coverage of Your Company</vt:lpstr>
      <vt:lpstr>PowerPoint Presentation</vt:lpstr>
      <vt:lpstr>Leverage Analysts to Enable Your Sales-force to Improve Sales Knowledge and Deal Win Rates</vt:lpstr>
      <vt:lpstr>PowerPoint Presentation</vt:lpstr>
      <vt:lpstr>PowerPoint Presentation</vt:lpstr>
    </vt:vector>
  </TitlesOfParts>
  <Manager/>
  <Company>Gartner</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Community 2016</dc:title>
  <dc:subject/>
  <dc:creator>Golterman,Jeff</dc:creator>
  <cp:keywords/>
  <dc:description/>
  <cp:lastModifiedBy>Maayan Sella</cp:lastModifiedBy>
  <cp:revision>74</cp:revision>
  <cp:lastPrinted>2001-12-21T16:48:17Z</cp:lastPrinted>
  <dcterms:created xsi:type="dcterms:W3CDTF">2015-07-25T13:38:59Z</dcterms:created>
  <dcterms:modified xsi:type="dcterms:W3CDTF">2017-06-29T10:55:42Z</dcterms:modified>
  <cp:category/>
  <cp:contentStatus/>
  <dc:language/>
  <cp:version/>
</cp:coreProperties>
</file>