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56" r:id="rId2"/>
    <p:sldId id="331" r:id="rId3"/>
    <p:sldId id="344" r:id="rId4"/>
    <p:sldId id="288" r:id="rId5"/>
    <p:sldId id="333" r:id="rId6"/>
    <p:sldId id="336" r:id="rId7"/>
    <p:sldId id="337" r:id="rId8"/>
    <p:sldId id="334" r:id="rId9"/>
    <p:sldId id="335" r:id="rId10"/>
    <p:sldId id="345" r:id="rId11"/>
    <p:sldId id="346" r:id="rId12"/>
    <p:sldId id="347" r:id="rId13"/>
    <p:sldId id="272" r:id="rId14"/>
  </p:sldIdLst>
  <p:sldSz cx="12192000" cy="6858000"/>
  <p:notesSz cx="12192000" cy="6858000"/>
  <p:embeddedFontLst>
    <p:embeddedFont>
      <p:font typeface="Hind Regular" panose="02000000000000000000" pitchFamily="2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Hind Bold" panose="02000000000000000000" pitchFamily="2" charset="0"/>
      <p:bold r:id="rId21"/>
    </p:embeddedFont>
    <p:embeddedFont>
      <p:font typeface="Hind Medium" panose="02000000000000000000" pitchFamily="2" charset="0"/>
      <p:regular r:id="rId2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ad Ben Meir" initials="EBM" lastIdx="1" clrIdx="0">
    <p:extLst>
      <p:ext uri="{19B8F6BF-5375-455C-9EA6-DF929625EA0E}">
        <p15:presenceInfo xmlns:p15="http://schemas.microsoft.com/office/powerpoint/2012/main" userId="S-1-5-21-682905582-878862606-638678098-11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574C"/>
    <a:srgbClr val="BC1C2D"/>
    <a:srgbClr val="CD2329"/>
    <a:srgbClr val="BC1D2D"/>
    <a:srgbClr val="183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434" autoAdjust="0"/>
  </p:normalViewPr>
  <p:slideViewPr>
    <p:cSldViewPr>
      <p:cViewPr varScale="1">
        <p:scale>
          <a:sx n="71" d="100"/>
          <a:sy n="71" d="100"/>
        </p:scale>
        <p:origin x="57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33377-D36D-46AB-9241-03CEDB108971}" type="datetimeFigureOut">
              <a:rPr lang="fr-FR" smtClean="0"/>
              <a:t>12/12/2016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61DCE-2D7D-49C5-A661-268806FF337A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2022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FT Published date: November 14</a:t>
            </a:r>
            <a:r>
              <a:rPr lang="en-US" sz="1200" b="1" baseline="30000" dirty="0" smtClean="0"/>
              <a:t>th</a:t>
            </a: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BBC Published date: November 13</a:t>
            </a:r>
            <a:r>
              <a:rPr lang="en-US" sz="1200" b="1" baseline="30000" dirty="0" smtClean="0"/>
              <a:t>th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61DCE-2D7D-49C5-A661-268806FF337A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649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12/12/2016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86294" y="216130"/>
            <a:ext cx="1753985" cy="477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BA1C2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50" b="1" i="0">
                <a:solidFill>
                  <a:srgbClr val="BC1C2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12/12/2016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86294" y="216130"/>
            <a:ext cx="1753985" cy="477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BA1C2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3773" y="2539732"/>
            <a:ext cx="5393690" cy="3785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0338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72971" y="2413748"/>
            <a:ext cx="4958715" cy="3928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50" b="1" i="0">
                <a:solidFill>
                  <a:srgbClr val="05693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12/12/2016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BA1C2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12/12/2016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12/12/2016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7" cstate="print"/>
          <a:srcRect l="33750" r="3334" b="82224"/>
          <a:stretch>
            <a:fillRect/>
          </a:stretch>
        </p:blipFill>
        <p:spPr bwMode="auto">
          <a:xfrm>
            <a:off x="3562351" y="0"/>
            <a:ext cx="862964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2700" y="918325"/>
            <a:ext cx="12217400" cy="572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BA1C2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02954" y="1046133"/>
            <a:ext cx="6586090" cy="1416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1" i="0">
                <a:solidFill>
                  <a:srgbClr val="BC1C2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12/12/2016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  <p:sp>
        <p:nvSpPr>
          <p:cNvPr id="8" name="bk object 16"/>
          <p:cNvSpPr/>
          <p:nvPr userDrawn="1"/>
        </p:nvSpPr>
        <p:spPr>
          <a:xfrm>
            <a:off x="486294" y="216130"/>
            <a:ext cx="1753985" cy="4779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2557211" y="2316163"/>
            <a:ext cx="7077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D2222A"/>
                </a:solidFill>
                <a:latin typeface="Hind Bold" panose="02000000000000000000" pitchFamily="2" charset="0"/>
                <a:cs typeface="Hind Bold" panose="02000000000000000000" pitchFamily="2" charset="0"/>
              </a:rPr>
              <a:t>Inbound, PR &amp; </a:t>
            </a:r>
            <a:r>
              <a:rPr lang="en-US" sz="5000" dirty="0" err="1" smtClean="0">
                <a:solidFill>
                  <a:srgbClr val="D2222A"/>
                </a:solidFill>
                <a:latin typeface="Hind Bold" panose="02000000000000000000" pitchFamily="2" charset="0"/>
                <a:cs typeface="Hind Bold" panose="02000000000000000000" pitchFamily="2" charset="0"/>
              </a:rPr>
              <a:t>HubSpot</a:t>
            </a:r>
            <a:endParaRPr lang="en-US" sz="5000" dirty="0">
              <a:solidFill>
                <a:srgbClr val="D2222A"/>
              </a:solidFill>
              <a:latin typeface="Hind Bold" panose="02000000000000000000" pitchFamily="2" charset="0"/>
              <a:cs typeface="Hind Bold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667000" y="3066951"/>
            <a:ext cx="6858000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66012" y="3066951"/>
            <a:ext cx="36599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D2222A"/>
                </a:solidFill>
                <a:latin typeface="Hind Regular" panose="02000000000000000000" pitchFamily="2" charset="0"/>
                <a:cs typeface="Hind Regular" panose="02000000000000000000" pitchFamily="2" charset="0"/>
              </a:rPr>
              <a:t>Connecting the Dots</a:t>
            </a:r>
            <a:endParaRPr lang="en-US" sz="3000" dirty="0">
              <a:solidFill>
                <a:srgbClr val="D2222A"/>
              </a:solidFill>
              <a:latin typeface="Hind Regular" panose="02000000000000000000" pitchFamily="2" charset="0"/>
              <a:cs typeface="Hind Regular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 txBox="1">
            <a:spLocks/>
          </p:cNvSpPr>
          <p:nvPr/>
        </p:nvSpPr>
        <p:spPr>
          <a:xfrm>
            <a:off x="457200" y="1066800"/>
            <a:ext cx="7883636" cy="360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2700">
              <a:lnSpc>
                <a:spcPct val="100000"/>
              </a:lnSpc>
              <a:defRPr sz="2340" b="1" i="0" spc="-5">
                <a:solidFill>
                  <a:srgbClr val="BA1C2D"/>
                </a:solidFill>
                <a:latin typeface="Hind Bold" pitchFamily="2" charset="0"/>
                <a:ea typeface="+mj-ea"/>
                <a:cs typeface="Hind Bold" pitchFamily="2" charset="0"/>
              </a:defRPr>
            </a:lvl1pPr>
          </a:lstStyle>
          <a:p>
            <a:r>
              <a:rPr lang="en-US" dirty="0" err="1" smtClean="0"/>
              <a:t>HubSpot</a:t>
            </a:r>
            <a:r>
              <a:rPr lang="en-US" dirty="0" smtClean="0"/>
              <a:t> – Marketing Perspective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118" y="1676400"/>
            <a:ext cx="2736290" cy="4801415"/>
          </a:xfrm>
          <a:prstGeom prst="rect">
            <a:avLst/>
          </a:prstGeom>
          <a:ln>
            <a:noFill/>
          </a:ln>
          <a:effectLst>
            <a:outerShdw blurRad="190500" dist="63500" dir="2700000" algn="tl" rotWithShape="0">
              <a:srgbClr val="333333">
                <a:alpha val="78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138" y="2153057"/>
            <a:ext cx="2809875" cy="3848100"/>
          </a:xfrm>
          <a:prstGeom prst="rect">
            <a:avLst/>
          </a:prstGeom>
          <a:ln>
            <a:noFill/>
          </a:ln>
          <a:effectLst>
            <a:outerShdw blurRad="190500" dist="63500" dir="2700000" algn="tl" rotWithShape="0">
              <a:srgbClr val="333333">
                <a:alpha val="78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791357"/>
            <a:ext cx="3486150" cy="571500"/>
          </a:xfrm>
          <a:prstGeom prst="rect">
            <a:avLst/>
          </a:prstGeom>
          <a:ln>
            <a:noFill/>
          </a:ln>
          <a:effectLst>
            <a:outerShdw blurRad="190500" dist="63500" dir="2700000" algn="tl" rotWithShape="0">
              <a:srgbClr val="333333">
                <a:alpha val="7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30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 txBox="1">
            <a:spLocks/>
          </p:cNvSpPr>
          <p:nvPr/>
        </p:nvSpPr>
        <p:spPr>
          <a:xfrm>
            <a:off x="457200" y="1066800"/>
            <a:ext cx="7883636" cy="360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2700">
              <a:lnSpc>
                <a:spcPct val="100000"/>
              </a:lnSpc>
              <a:defRPr sz="2340" b="1" i="0" spc="-5">
                <a:solidFill>
                  <a:srgbClr val="BA1C2D"/>
                </a:solidFill>
                <a:latin typeface="Hind Bold" pitchFamily="2" charset="0"/>
                <a:ea typeface="+mj-ea"/>
                <a:cs typeface="Hind Bold" pitchFamily="2" charset="0"/>
              </a:defRPr>
            </a:lvl1pPr>
          </a:lstStyle>
          <a:p>
            <a:r>
              <a:rPr lang="en-US" dirty="0" err="1" smtClean="0"/>
              <a:t>HubSpot</a:t>
            </a:r>
            <a:r>
              <a:rPr lang="en-US" dirty="0" smtClean="0"/>
              <a:t> – Sales Perspective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800" y="1763921"/>
            <a:ext cx="3011501" cy="2946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330" y="3764820"/>
            <a:ext cx="2928108" cy="2064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2461845"/>
            <a:ext cx="2895600" cy="2060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3546" y="2176690"/>
            <a:ext cx="2930954" cy="30037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108" y="1763921"/>
            <a:ext cx="2517893" cy="4127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087" y="2438399"/>
            <a:ext cx="2525914" cy="387214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200400" y="1676400"/>
            <a:ext cx="0" cy="48006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610600" y="1676400"/>
            <a:ext cx="0" cy="48006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518137" y="5715000"/>
            <a:ext cx="1644072" cy="452582"/>
          </a:xfrm>
          <a:prstGeom prst="ellipse">
            <a:avLst/>
          </a:prstGeom>
          <a:noFill/>
          <a:ln>
            <a:solidFill>
              <a:srgbClr val="D22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838200" y="3048000"/>
            <a:ext cx="5334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4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 txBox="1">
            <a:spLocks/>
          </p:cNvSpPr>
          <p:nvPr/>
        </p:nvSpPr>
        <p:spPr>
          <a:xfrm>
            <a:off x="457200" y="1321030"/>
            <a:ext cx="7883636" cy="360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2700">
              <a:lnSpc>
                <a:spcPct val="100000"/>
              </a:lnSpc>
              <a:defRPr sz="2340" b="1" i="0" spc="-5">
                <a:solidFill>
                  <a:srgbClr val="BA1C2D"/>
                </a:solidFill>
                <a:latin typeface="Hind Bold" pitchFamily="2" charset="0"/>
                <a:ea typeface="+mj-ea"/>
                <a:cs typeface="Hind Bold" pitchFamily="2" charset="0"/>
              </a:defRPr>
            </a:lvl1pPr>
          </a:lstStyle>
          <a:p>
            <a:r>
              <a:rPr lang="en-US" dirty="0" smtClean="0"/>
              <a:t>Overall Campaign Results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6964" y="1905000"/>
            <a:ext cx="6319525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fr-FR"/>
            </a:defPPr>
            <a:lvl1pPr marL="12700" marR="5080">
              <a:lnSpc>
                <a:spcPct val="114599"/>
              </a:lnSpc>
              <a:defRPr sz="1600" spc="-20">
                <a:solidFill>
                  <a:srgbClr val="00273C"/>
                </a:solidFill>
                <a:latin typeface="Hind Regular"/>
                <a:cs typeface="Hind Regular"/>
              </a:defRPr>
            </a:lvl1pPr>
          </a:lstStyle>
          <a:p>
            <a:pPr marL="2984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11 New Blog Subscribers</a:t>
            </a:r>
          </a:p>
          <a:p>
            <a:pPr marL="2984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2 Premium/Gated Content Downloads</a:t>
            </a:r>
            <a:endParaRPr lang="en-US" sz="1800" dirty="0"/>
          </a:p>
          <a:p>
            <a:pPr marL="2984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6 MQLs </a:t>
            </a:r>
          </a:p>
          <a:p>
            <a:pPr marL="2984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1 Demo Request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905000"/>
            <a:ext cx="6572250" cy="4562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637" y="1412065"/>
            <a:ext cx="61245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8565" y="2911753"/>
            <a:ext cx="3239770" cy="864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dirty="0">
                <a:solidFill>
                  <a:srgbClr val="D2222A"/>
                </a:solidFill>
                <a:latin typeface="Hind Bold"/>
                <a:cs typeface="Hind Bold"/>
              </a:rPr>
              <a:t>Thank</a:t>
            </a:r>
            <a:r>
              <a:rPr sz="5000" spc="-120" dirty="0">
                <a:solidFill>
                  <a:srgbClr val="D2222A"/>
                </a:solidFill>
                <a:latin typeface="Hind Bold"/>
                <a:cs typeface="Hind Bold"/>
              </a:rPr>
              <a:t> </a:t>
            </a:r>
            <a:r>
              <a:rPr sz="5000" dirty="0">
                <a:solidFill>
                  <a:srgbClr val="D2222A"/>
                </a:solidFill>
                <a:latin typeface="Hind Bold"/>
                <a:cs typeface="Hind Bold"/>
              </a:rPr>
              <a:t>You.</a:t>
            </a:r>
            <a:endParaRPr sz="5000" dirty="0">
              <a:latin typeface="Hind Bold"/>
              <a:cs typeface="Hind 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50063"/>
            <a:ext cx="6400800" cy="3557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 txBox="1">
            <a:spLocks/>
          </p:cNvSpPr>
          <p:nvPr/>
        </p:nvSpPr>
        <p:spPr>
          <a:xfrm>
            <a:off x="726964" y="1321030"/>
            <a:ext cx="7883636" cy="360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2700">
              <a:lnSpc>
                <a:spcPct val="100000"/>
              </a:lnSpc>
              <a:defRPr sz="2340" b="1" i="0" spc="-5">
                <a:solidFill>
                  <a:srgbClr val="BA1C2D"/>
                </a:solidFill>
                <a:latin typeface="Hind Bold" pitchFamily="2" charset="0"/>
                <a:ea typeface="+mj-ea"/>
                <a:cs typeface="Hind Bold" pitchFamily="2" charset="0"/>
              </a:defRPr>
            </a:lvl1pPr>
          </a:lstStyle>
          <a:p>
            <a:r>
              <a:rPr lang="en-US" dirty="0" smtClean="0"/>
              <a:t>An Introduction</a:t>
            </a:r>
            <a:endParaRPr lang="en-US" dirty="0"/>
          </a:p>
        </p:txBody>
      </p:sp>
      <p:sp>
        <p:nvSpPr>
          <p:cNvPr id="7" name="object 2"/>
          <p:cNvSpPr/>
          <p:nvPr/>
        </p:nvSpPr>
        <p:spPr>
          <a:xfrm>
            <a:off x="0" y="5499100"/>
            <a:ext cx="12192000" cy="1358900"/>
          </a:xfrm>
          <a:custGeom>
            <a:avLst/>
            <a:gdLst/>
            <a:ahLst/>
            <a:cxnLst/>
            <a:rect l="l" t="t" r="r" b="b"/>
            <a:pathLst>
              <a:path w="12192000" h="1358900">
                <a:moveTo>
                  <a:pt x="12191695" y="1358900"/>
                </a:moveTo>
                <a:lnTo>
                  <a:pt x="0" y="1358900"/>
                </a:lnTo>
                <a:lnTo>
                  <a:pt x="0" y="0"/>
                </a:lnTo>
                <a:lnTo>
                  <a:pt x="12191695" y="0"/>
                </a:lnTo>
                <a:lnTo>
                  <a:pt x="12191695" y="13589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25"/>
          <p:cNvSpPr txBox="1"/>
          <p:nvPr/>
        </p:nvSpPr>
        <p:spPr>
          <a:xfrm>
            <a:off x="723900" y="1676400"/>
            <a:ext cx="5143500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lang="en-US" sz="1600" b="1" spc="-20" dirty="0">
                <a:solidFill>
                  <a:srgbClr val="00273C"/>
                </a:solidFill>
                <a:latin typeface="Hind Regular"/>
                <a:cs typeface="Hind Regular"/>
              </a:rPr>
              <a:t>CyberInt – Protection Beyond the Perimeter</a:t>
            </a:r>
          </a:p>
          <a:p>
            <a:pPr marL="12700" marR="5080">
              <a:lnSpc>
                <a:spcPct val="114599"/>
              </a:lnSpc>
            </a:pPr>
            <a:r>
              <a:rPr lang="en-US" sz="1600" spc="-20" dirty="0">
                <a:solidFill>
                  <a:srgbClr val="00273C"/>
                </a:solidFill>
                <a:latin typeface="Hind Regular"/>
                <a:cs typeface="Hind Regular"/>
              </a:rPr>
              <a:t>A solutions for a variety of threats beyond the perimeter</a:t>
            </a:r>
            <a:r>
              <a:rPr sz="1600" spc="-20" dirty="0">
                <a:solidFill>
                  <a:srgbClr val="00273C"/>
                </a:solidFill>
                <a:latin typeface="Hind Regular"/>
                <a:cs typeface="Hind Regular"/>
              </a:rPr>
              <a:t>. From protecting </a:t>
            </a:r>
            <a:r>
              <a:rPr lang="en-US" sz="1600" spc="-20" dirty="0">
                <a:solidFill>
                  <a:srgbClr val="00273C"/>
                </a:solidFill>
                <a:latin typeface="Hind Regular"/>
                <a:cs typeface="Hind Regular"/>
              </a:rPr>
              <a:t>our customers </a:t>
            </a:r>
            <a:r>
              <a:rPr sz="1600" spc="-20" dirty="0">
                <a:solidFill>
                  <a:srgbClr val="00273C"/>
                </a:solidFill>
                <a:latin typeface="Hind Regular"/>
                <a:cs typeface="Hind Regular"/>
              </a:rPr>
              <a:t>digital brand to identifying fraudulent activities</a:t>
            </a:r>
            <a:r>
              <a:rPr lang="en-US" sz="1600" spc="-20" dirty="0">
                <a:solidFill>
                  <a:srgbClr val="00273C"/>
                </a:solidFill>
                <a:latin typeface="Hind Regular"/>
                <a:cs typeface="Hind Regular"/>
              </a:rPr>
              <a:t> and </a:t>
            </a:r>
            <a:r>
              <a:rPr sz="1600" spc="-20" dirty="0">
                <a:solidFill>
                  <a:srgbClr val="00273C"/>
                </a:solidFill>
                <a:latin typeface="Hind Regular"/>
                <a:cs typeface="Hind Regular"/>
              </a:rPr>
              <a:t>protecting </a:t>
            </a:r>
            <a:r>
              <a:rPr lang="en-US" sz="1600" spc="-20" dirty="0">
                <a:solidFill>
                  <a:srgbClr val="00273C"/>
                </a:solidFill>
                <a:latin typeface="Hind Regular"/>
                <a:cs typeface="Hind Regular"/>
              </a:rPr>
              <a:t>their </a:t>
            </a:r>
            <a:r>
              <a:rPr sz="1600" spc="-20" dirty="0">
                <a:solidFill>
                  <a:srgbClr val="00273C"/>
                </a:solidFill>
                <a:latin typeface="Hind Regular"/>
                <a:cs typeface="Hind Regular"/>
              </a:rPr>
              <a:t>business</a:t>
            </a:r>
            <a:r>
              <a:rPr lang="en-US" sz="1600" spc="-20" dirty="0">
                <a:solidFill>
                  <a:srgbClr val="00273C"/>
                </a:solidFill>
                <a:latin typeface="Hind Regular"/>
                <a:cs typeface="Hind Regular"/>
              </a:rPr>
              <a:t>es</a:t>
            </a:r>
            <a:r>
              <a:rPr sz="1600" spc="-20" dirty="0">
                <a:solidFill>
                  <a:srgbClr val="00273C"/>
                </a:solidFill>
                <a:latin typeface="Hind Regular"/>
                <a:cs typeface="Hind Regular"/>
              </a:rPr>
              <a:t> from cyber attacks.</a:t>
            </a:r>
          </a:p>
        </p:txBody>
      </p:sp>
      <p:sp>
        <p:nvSpPr>
          <p:cNvPr id="9" name="object 26"/>
          <p:cNvSpPr/>
          <p:nvPr/>
        </p:nvSpPr>
        <p:spPr>
          <a:xfrm>
            <a:off x="723900" y="3435244"/>
            <a:ext cx="4914900" cy="2693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5"/>
          <p:cNvSpPr txBox="1"/>
          <p:nvPr/>
        </p:nvSpPr>
        <p:spPr>
          <a:xfrm>
            <a:off x="6629400" y="1676400"/>
            <a:ext cx="4914900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lang="en-US" sz="1600" b="1" spc="-15" dirty="0" smtClean="0">
                <a:solidFill>
                  <a:srgbClr val="00273C"/>
                </a:solidFill>
                <a:latin typeface="Hind Regular"/>
                <a:cs typeface="Hind Regular"/>
              </a:rPr>
              <a:t>I’m the VP Marketing @ CyberInt</a:t>
            </a:r>
          </a:p>
          <a:p>
            <a:pPr marL="12700" marR="5080">
              <a:lnSpc>
                <a:spcPct val="114599"/>
              </a:lnSpc>
            </a:pPr>
            <a:r>
              <a:rPr lang="en-US" sz="1600" b="1" spc="-15" dirty="0" smtClean="0">
                <a:solidFill>
                  <a:srgbClr val="00273C"/>
                </a:solidFill>
                <a:latin typeface="Hind Regular"/>
                <a:cs typeface="Hind Regular"/>
              </a:rPr>
              <a:t>Mentors/Advisor</a:t>
            </a:r>
            <a:r>
              <a:rPr lang="en-US" sz="1600" spc="-15" dirty="0" smtClean="0">
                <a:solidFill>
                  <a:srgbClr val="00273C"/>
                </a:solidFill>
                <a:latin typeface="Hind Regular"/>
                <a:cs typeface="Hind Regular"/>
              </a:rPr>
              <a:t> – The Junction, </a:t>
            </a:r>
            <a:r>
              <a:rPr lang="en-US" sz="1600" spc="-15" dirty="0" err="1" smtClean="0">
                <a:solidFill>
                  <a:srgbClr val="00273C"/>
                </a:solidFill>
                <a:latin typeface="Hind Regular"/>
                <a:cs typeface="Hind Regular"/>
              </a:rPr>
              <a:t>CyberX</a:t>
            </a:r>
            <a:r>
              <a:rPr lang="en-US" sz="1600" spc="-15" dirty="0" smtClean="0">
                <a:solidFill>
                  <a:srgbClr val="00273C"/>
                </a:solidFill>
                <a:latin typeface="Hind Regular"/>
                <a:cs typeface="Hind Regular"/>
              </a:rPr>
              <a:t>, </a:t>
            </a:r>
            <a:r>
              <a:rPr lang="en-US" sz="1600" spc="-15" dirty="0" err="1" smtClean="0">
                <a:solidFill>
                  <a:srgbClr val="00273C"/>
                </a:solidFill>
                <a:latin typeface="Hind Regular"/>
                <a:cs typeface="Hind Regular"/>
              </a:rPr>
              <a:t>Portnox</a:t>
            </a:r>
            <a:r>
              <a:rPr lang="en-US" sz="1600" spc="-15" dirty="0" smtClean="0">
                <a:solidFill>
                  <a:srgbClr val="00273C"/>
                </a:solidFill>
                <a:latin typeface="Hind Regular"/>
                <a:cs typeface="Hind Regular"/>
              </a:rPr>
              <a:t>, </a:t>
            </a:r>
            <a:r>
              <a:rPr lang="en-US" sz="1600" spc="-15" dirty="0" err="1" smtClean="0">
                <a:solidFill>
                  <a:srgbClr val="00273C"/>
                </a:solidFill>
                <a:latin typeface="Hind Regular"/>
                <a:cs typeface="Hind Regular"/>
              </a:rPr>
              <a:t>inpedio</a:t>
            </a:r>
            <a:r>
              <a:rPr lang="en-US" sz="1600" spc="-15" dirty="0" smtClean="0">
                <a:solidFill>
                  <a:srgbClr val="00273C"/>
                </a:solidFill>
                <a:latin typeface="Hind Regular"/>
                <a:cs typeface="Hind Regular"/>
              </a:rPr>
              <a:t>…</a:t>
            </a:r>
          </a:p>
          <a:p>
            <a:pPr marL="12700" marR="5080">
              <a:lnSpc>
                <a:spcPct val="114599"/>
              </a:lnSpc>
            </a:pPr>
            <a:endParaRPr lang="en-US" sz="1600" spc="-15" dirty="0">
              <a:solidFill>
                <a:srgbClr val="00273C"/>
              </a:solidFill>
              <a:latin typeface="Hind Regular"/>
              <a:cs typeface="Hind Regular"/>
            </a:endParaRPr>
          </a:p>
          <a:p>
            <a:pPr marL="12700" marR="5080">
              <a:lnSpc>
                <a:spcPct val="114599"/>
              </a:lnSpc>
            </a:pPr>
            <a:endParaRPr sz="1600" dirty="0">
              <a:latin typeface="Hind Bold"/>
              <a:cs typeface="Hind Bold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172200" y="1676400"/>
            <a:ext cx="0" cy="48006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50" y="3344847"/>
            <a:ext cx="1524000" cy="261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 txBox="1">
            <a:spLocks/>
          </p:cNvSpPr>
          <p:nvPr/>
        </p:nvSpPr>
        <p:spPr>
          <a:xfrm>
            <a:off x="726964" y="1321030"/>
            <a:ext cx="7883636" cy="360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2700">
              <a:lnSpc>
                <a:spcPct val="100000"/>
              </a:lnSpc>
              <a:defRPr sz="2340" b="1" i="0" spc="-5">
                <a:solidFill>
                  <a:srgbClr val="BA1C2D"/>
                </a:solidFill>
                <a:latin typeface="Hind Bold" pitchFamily="2" charset="0"/>
                <a:ea typeface="+mj-ea"/>
                <a:cs typeface="Hind Bold" pitchFamily="2" charset="0"/>
              </a:defRPr>
            </a:lvl1pPr>
          </a:lstStyle>
          <a:p>
            <a:r>
              <a:rPr lang="en-US" dirty="0" smtClean="0"/>
              <a:t>Our Marketing Stack (Prior to </a:t>
            </a:r>
            <a:r>
              <a:rPr lang="en-US" dirty="0" err="1" smtClean="0"/>
              <a:t>HubSpot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 descr="Image result for mailchimp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76365"/>
            <a:ext cx="1524000" cy="159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oogle analytics logo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56" y="5106708"/>
            <a:ext cx="5452286" cy="17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quarespac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9" y="4582589"/>
            <a:ext cx="4864211" cy="176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agewiz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531" y="2121982"/>
            <a:ext cx="3474633" cy="85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hootsuite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00389"/>
            <a:ext cx="3473450" cy="17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zpier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856031"/>
            <a:ext cx="2726143" cy="124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priority logo er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558" y="1749792"/>
            <a:ext cx="2425472" cy="161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53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3"/>
          <p:cNvSpPr/>
          <p:nvPr/>
        </p:nvSpPr>
        <p:spPr>
          <a:xfrm>
            <a:off x="10164318" y="3269780"/>
            <a:ext cx="97155" cy="250825"/>
          </a:xfrm>
          <a:custGeom>
            <a:avLst/>
            <a:gdLst/>
            <a:ahLst/>
            <a:cxnLst/>
            <a:rect l="l" t="t" r="r" b="b"/>
            <a:pathLst>
              <a:path w="97154" h="250825">
                <a:moveTo>
                  <a:pt x="96685" y="0"/>
                </a:moveTo>
                <a:lnTo>
                  <a:pt x="0" y="0"/>
                </a:lnTo>
                <a:lnTo>
                  <a:pt x="0" y="250571"/>
                </a:lnTo>
                <a:lnTo>
                  <a:pt x="96685" y="250571"/>
                </a:lnTo>
                <a:lnTo>
                  <a:pt x="96685" y="0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24"/>
          <p:cNvSpPr/>
          <p:nvPr/>
        </p:nvSpPr>
        <p:spPr>
          <a:xfrm>
            <a:off x="4979276" y="3259111"/>
            <a:ext cx="97155" cy="250825"/>
          </a:xfrm>
          <a:custGeom>
            <a:avLst/>
            <a:gdLst/>
            <a:ahLst/>
            <a:cxnLst/>
            <a:rect l="l" t="t" r="r" b="b"/>
            <a:pathLst>
              <a:path w="97154" h="250825">
                <a:moveTo>
                  <a:pt x="96685" y="0"/>
                </a:moveTo>
                <a:lnTo>
                  <a:pt x="0" y="0"/>
                </a:lnTo>
                <a:lnTo>
                  <a:pt x="0" y="250571"/>
                </a:lnTo>
                <a:lnTo>
                  <a:pt x="96685" y="250571"/>
                </a:lnTo>
                <a:lnTo>
                  <a:pt x="96685" y="0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25"/>
          <p:cNvSpPr/>
          <p:nvPr/>
        </p:nvSpPr>
        <p:spPr>
          <a:xfrm>
            <a:off x="7484440" y="3518674"/>
            <a:ext cx="97155" cy="250825"/>
          </a:xfrm>
          <a:custGeom>
            <a:avLst/>
            <a:gdLst/>
            <a:ahLst/>
            <a:cxnLst/>
            <a:rect l="l" t="t" r="r" b="b"/>
            <a:pathLst>
              <a:path w="97154" h="250825">
                <a:moveTo>
                  <a:pt x="96685" y="0"/>
                </a:moveTo>
                <a:lnTo>
                  <a:pt x="0" y="0"/>
                </a:lnTo>
                <a:lnTo>
                  <a:pt x="0" y="250570"/>
                </a:lnTo>
                <a:lnTo>
                  <a:pt x="96685" y="250570"/>
                </a:lnTo>
                <a:lnTo>
                  <a:pt x="96685" y="0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26"/>
          <p:cNvSpPr/>
          <p:nvPr/>
        </p:nvSpPr>
        <p:spPr>
          <a:xfrm>
            <a:off x="3261804" y="3568827"/>
            <a:ext cx="97155" cy="250825"/>
          </a:xfrm>
          <a:custGeom>
            <a:avLst/>
            <a:gdLst/>
            <a:ahLst/>
            <a:cxnLst/>
            <a:rect l="l" t="t" r="r" b="b"/>
            <a:pathLst>
              <a:path w="97154" h="250825">
                <a:moveTo>
                  <a:pt x="96685" y="0"/>
                </a:moveTo>
                <a:lnTo>
                  <a:pt x="0" y="0"/>
                </a:lnTo>
                <a:lnTo>
                  <a:pt x="0" y="250570"/>
                </a:lnTo>
                <a:lnTo>
                  <a:pt x="96685" y="250570"/>
                </a:lnTo>
                <a:lnTo>
                  <a:pt x="96685" y="0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27"/>
          <p:cNvSpPr/>
          <p:nvPr/>
        </p:nvSpPr>
        <p:spPr>
          <a:xfrm>
            <a:off x="1447647" y="3260381"/>
            <a:ext cx="97155" cy="250825"/>
          </a:xfrm>
          <a:custGeom>
            <a:avLst/>
            <a:gdLst/>
            <a:ahLst/>
            <a:cxnLst/>
            <a:rect l="l" t="t" r="r" b="b"/>
            <a:pathLst>
              <a:path w="97155" h="250825">
                <a:moveTo>
                  <a:pt x="96685" y="0"/>
                </a:moveTo>
                <a:lnTo>
                  <a:pt x="0" y="0"/>
                </a:lnTo>
                <a:lnTo>
                  <a:pt x="0" y="250571"/>
                </a:lnTo>
                <a:lnTo>
                  <a:pt x="96685" y="250571"/>
                </a:lnTo>
                <a:lnTo>
                  <a:pt x="96685" y="0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8"/>
          <p:cNvSpPr/>
          <p:nvPr/>
        </p:nvSpPr>
        <p:spPr>
          <a:xfrm>
            <a:off x="6032423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9"/>
          <p:cNvSpPr/>
          <p:nvPr/>
        </p:nvSpPr>
        <p:spPr>
          <a:xfrm>
            <a:off x="4723442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30"/>
          <p:cNvSpPr/>
          <p:nvPr/>
        </p:nvSpPr>
        <p:spPr>
          <a:xfrm>
            <a:off x="5384102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31"/>
          <p:cNvSpPr/>
          <p:nvPr/>
        </p:nvSpPr>
        <p:spPr>
          <a:xfrm>
            <a:off x="4075121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32"/>
          <p:cNvSpPr/>
          <p:nvPr/>
        </p:nvSpPr>
        <p:spPr>
          <a:xfrm>
            <a:off x="5710334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33"/>
          <p:cNvSpPr/>
          <p:nvPr/>
        </p:nvSpPr>
        <p:spPr>
          <a:xfrm>
            <a:off x="4401352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34"/>
          <p:cNvSpPr/>
          <p:nvPr/>
        </p:nvSpPr>
        <p:spPr>
          <a:xfrm>
            <a:off x="5062013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35"/>
          <p:cNvSpPr/>
          <p:nvPr/>
        </p:nvSpPr>
        <p:spPr>
          <a:xfrm>
            <a:off x="3753031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36"/>
          <p:cNvSpPr/>
          <p:nvPr/>
        </p:nvSpPr>
        <p:spPr>
          <a:xfrm>
            <a:off x="5872073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37"/>
          <p:cNvSpPr/>
          <p:nvPr/>
        </p:nvSpPr>
        <p:spPr>
          <a:xfrm>
            <a:off x="4563094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38"/>
          <p:cNvSpPr/>
          <p:nvPr/>
        </p:nvSpPr>
        <p:spPr>
          <a:xfrm>
            <a:off x="5872073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39"/>
          <p:cNvSpPr/>
          <p:nvPr/>
        </p:nvSpPr>
        <p:spPr>
          <a:xfrm>
            <a:off x="4563094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40"/>
          <p:cNvSpPr/>
          <p:nvPr/>
        </p:nvSpPr>
        <p:spPr>
          <a:xfrm>
            <a:off x="5223755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41"/>
          <p:cNvSpPr/>
          <p:nvPr/>
        </p:nvSpPr>
        <p:spPr>
          <a:xfrm>
            <a:off x="3914773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42"/>
          <p:cNvSpPr/>
          <p:nvPr/>
        </p:nvSpPr>
        <p:spPr>
          <a:xfrm>
            <a:off x="5549985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43"/>
          <p:cNvSpPr/>
          <p:nvPr/>
        </p:nvSpPr>
        <p:spPr>
          <a:xfrm>
            <a:off x="4241005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44"/>
          <p:cNvSpPr/>
          <p:nvPr/>
        </p:nvSpPr>
        <p:spPr>
          <a:xfrm>
            <a:off x="4901665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45"/>
          <p:cNvSpPr/>
          <p:nvPr/>
        </p:nvSpPr>
        <p:spPr>
          <a:xfrm>
            <a:off x="3592683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46"/>
          <p:cNvSpPr/>
          <p:nvPr/>
        </p:nvSpPr>
        <p:spPr>
          <a:xfrm>
            <a:off x="5951552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47"/>
          <p:cNvSpPr/>
          <p:nvPr/>
        </p:nvSpPr>
        <p:spPr>
          <a:xfrm>
            <a:off x="5951552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48"/>
          <p:cNvSpPr/>
          <p:nvPr/>
        </p:nvSpPr>
        <p:spPr>
          <a:xfrm>
            <a:off x="4642572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49"/>
          <p:cNvSpPr/>
          <p:nvPr/>
        </p:nvSpPr>
        <p:spPr>
          <a:xfrm>
            <a:off x="5303232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50"/>
          <p:cNvSpPr/>
          <p:nvPr/>
        </p:nvSpPr>
        <p:spPr>
          <a:xfrm>
            <a:off x="3994250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51"/>
          <p:cNvSpPr/>
          <p:nvPr/>
        </p:nvSpPr>
        <p:spPr>
          <a:xfrm>
            <a:off x="5629462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52"/>
          <p:cNvSpPr/>
          <p:nvPr/>
        </p:nvSpPr>
        <p:spPr>
          <a:xfrm>
            <a:off x="4320481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53"/>
          <p:cNvSpPr/>
          <p:nvPr/>
        </p:nvSpPr>
        <p:spPr>
          <a:xfrm>
            <a:off x="4981142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54"/>
          <p:cNvSpPr/>
          <p:nvPr/>
        </p:nvSpPr>
        <p:spPr>
          <a:xfrm>
            <a:off x="3672161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55"/>
          <p:cNvSpPr/>
          <p:nvPr/>
        </p:nvSpPr>
        <p:spPr>
          <a:xfrm>
            <a:off x="5791202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56"/>
          <p:cNvSpPr/>
          <p:nvPr/>
        </p:nvSpPr>
        <p:spPr>
          <a:xfrm>
            <a:off x="4482222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57"/>
          <p:cNvSpPr/>
          <p:nvPr/>
        </p:nvSpPr>
        <p:spPr>
          <a:xfrm>
            <a:off x="5791202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58"/>
          <p:cNvSpPr/>
          <p:nvPr/>
        </p:nvSpPr>
        <p:spPr>
          <a:xfrm>
            <a:off x="4482222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59"/>
          <p:cNvSpPr/>
          <p:nvPr/>
        </p:nvSpPr>
        <p:spPr>
          <a:xfrm>
            <a:off x="5142882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60"/>
          <p:cNvSpPr/>
          <p:nvPr/>
        </p:nvSpPr>
        <p:spPr>
          <a:xfrm>
            <a:off x="3833903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61"/>
          <p:cNvSpPr/>
          <p:nvPr/>
        </p:nvSpPr>
        <p:spPr>
          <a:xfrm>
            <a:off x="5469113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62"/>
          <p:cNvSpPr/>
          <p:nvPr/>
        </p:nvSpPr>
        <p:spPr>
          <a:xfrm>
            <a:off x="4160134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63"/>
          <p:cNvSpPr/>
          <p:nvPr/>
        </p:nvSpPr>
        <p:spPr>
          <a:xfrm>
            <a:off x="4820794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64"/>
          <p:cNvSpPr/>
          <p:nvPr/>
        </p:nvSpPr>
        <p:spPr>
          <a:xfrm>
            <a:off x="3511814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65"/>
          <p:cNvSpPr/>
          <p:nvPr/>
        </p:nvSpPr>
        <p:spPr>
          <a:xfrm>
            <a:off x="3421984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66"/>
          <p:cNvSpPr/>
          <p:nvPr/>
        </p:nvSpPr>
        <p:spPr>
          <a:xfrm>
            <a:off x="2113003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67"/>
          <p:cNvSpPr/>
          <p:nvPr/>
        </p:nvSpPr>
        <p:spPr>
          <a:xfrm>
            <a:off x="2773664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68"/>
          <p:cNvSpPr/>
          <p:nvPr/>
        </p:nvSpPr>
        <p:spPr>
          <a:xfrm>
            <a:off x="1464680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69"/>
          <p:cNvSpPr/>
          <p:nvPr/>
        </p:nvSpPr>
        <p:spPr>
          <a:xfrm>
            <a:off x="3099894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70"/>
          <p:cNvSpPr/>
          <p:nvPr/>
        </p:nvSpPr>
        <p:spPr>
          <a:xfrm>
            <a:off x="1790913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71"/>
          <p:cNvSpPr/>
          <p:nvPr/>
        </p:nvSpPr>
        <p:spPr>
          <a:xfrm>
            <a:off x="2451572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72"/>
          <p:cNvSpPr/>
          <p:nvPr/>
        </p:nvSpPr>
        <p:spPr>
          <a:xfrm>
            <a:off x="1142593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73"/>
          <p:cNvSpPr/>
          <p:nvPr/>
        </p:nvSpPr>
        <p:spPr>
          <a:xfrm>
            <a:off x="3261633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74"/>
          <p:cNvSpPr/>
          <p:nvPr/>
        </p:nvSpPr>
        <p:spPr>
          <a:xfrm>
            <a:off x="1952654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75"/>
          <p:cNvSpPr/>
          <p:nvPr/>
        </p:nvSpPr>
        <p:spPr>
          <a:xfrm>
            <a:off x="3261633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76"/>
          <p:cNvSpPr/>
          <p:nvPr/>
        </p:nvSpPr>
        <p:spPr>
          <a:xfrm>
            <a:off x="1952654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77"/>
          <p:cNvSpPr/>
          <p:nvPr/>
        </p:nvSpPr>
        <p:spPr>
          <a:xfrm>
            <a:off x="2613315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78"/>
          <p:cNvSpPr/>
          <p:nvPr/>
        </p:nvSpPr>
        <p:spPr>
          <a:xfrm>
            <a:off x="1304334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79"/>
          <p:cNvSpPr/>
          <p:nvPr/>
        </p:nvSpPr>
        <p:spPr>
          <a:xfrm>
            <a:off x="2939545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80"/>
          <p:cNvSpPr/>
          <p:nvPr/>
        </p:nvSpPr>
        <p:spPr>
          <a:xfrm>
            <a:off x="1630565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81"/>
          <p:cNvSpPr/>
          <p:nvPr/>
        </p:nvSpPr>
        <p:spPr>
          <a:xfrm>
            <a:off x="2291224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82"/>
          <p:cNvSpPr/>
          <p:nvPr/>
        </p:nvSpPr>
        <p:spPr>
          <a:xfrm>
            <a:off x="982245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83"/>
          <p:cNvSpPr/>
          <p:nvPr/>
        </p:nvSpPr>
        <p:spPr>
          <a:xfrm>
            <a:off x="3341115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84"/>
          <p:cNvSpPr/>
          <p:nvPr/>
        </p:nvSpPr>
        <p:spPr>
          <a:xfrm>
            <a:off x="3341115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85"/>
          <p:cNvSpPr/>
          <p:nvPr/>
        </p:nvSpPr>
        <p:spPr>
          <a:xfrm>
            <a:off x="2032132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86"/>
          <p:cNvSpPr/>
          <p:nvPr/>
        </p:nvSpPr>
        <p:spPr>
          <a:xfrm>
            <a:off x="2692793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87"/>
          <p:cNvSpPr/>
          <p:nvPr/>
        </p:nvSpPr>
        <p:spPr>
          <a:xfrm>
            <a:off x="1383811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88"/>
          <p:cNvSpPr/>
          <p:nvPr/>
        </p:nvSpPr>
        <p:spPr>
          <a:xfrm>
            <a:off x="3019023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89"/>
          <p:cNvSpPr/>
          <p:nvPr/>
        </p:nvSpPr>
        <p:spPr>
          <a:xfrm>
            <a:off x="1710044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90"/>
          <p:cNvSpPr/>
          <p:nvPr/>
        </p:nvSpPr>
        <p:spPr>
          <a:xfrm>
            <a:off x="2370703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91"/>
          <p:cNvSpPr/>
          <p:nvPr/>
        </p:nvSpPr>
        <p:spPr>
          <a:xfrm>
            <a:off x="1061722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92"/>
          <p:cNvSpPr/>
          <p:nvPr/>
        </p:nvSpPr>
        <p:spPr>
          <a:xfrm>
            <a:off x="3180764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93"/>
          <p:cNvSpPr/>
          <p:nvPr/>
        </p:nvSpPr>
        <p:spPr>
          <a:xfrm>
            <a:off x="1871784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94"/>
          <p:cNvSpPr/>
          <p:nvPr/>
        </p:nvSpPr>
        <p:spPr>
          <a:xfrm>
            <a:off x="3180764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95"/>
          <p:cNvSpPr/>
          <p:nvPr/>
        </p:nvSpPr>
        <p:spPr>
          <a:xfrm>
            <a:off x="1871784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96"/>
          <p:cNvSpPr/>
          <p:nvPr/>
        </p:nvSpPr>
        <p:spPr>
          <a:xfrm>
            <a:off x="2532443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97"/>
          <p:cNvSpPr/>
          <p:nvPr/>
        </p:nvSpPr>
        <p:spPr>
          <a:xfrm>
            <a:off x="1223463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98"/>
          <p:cNvSpPr/>
          <p:nvPr/>
        </p:nvSpPr>
        <p:spPr>
          <a:xfrm>
            <a:off x="2858674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99"/>
          <p:cNvSpPr/>
          <p:nvPr/>
        </p:nvSpPr>
        <p:spPr>
          <a:xfrm>
            <a:off x="1549695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100"/>
          <p:cNvSpPr/>
          <p:nvPr/>
        </p:nvSpPr>
        <p:spPr>
          <a:xfrm>
            <a:off x="2210355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101"/>
          <p:cNvSpPr/>
          <p:nvPr/>
        </p:nvSpPr>
        <p:spPr>
          <a:xfrm>
            <a:off x="901376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102"/>
          <p:cNvSpPr/>
          <p:nvPr/>
        </p:nvSpPr>
        <p:spPr>
          <a:xfrm>
            <a:off x="11241524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103"/>
          <p:cNvSpPr/>
          <p:nvPr/>
        </p:nvSpPr>
        <p:spPr>
          <a:xfrm>
            <a:off x="9932540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104"/>
          <p:cNvSpPr/>
          <p:nvPr/>
        </p:nvSpPr>
        <p:spPr>
          <a:xfrm>
            <a:off x="10593199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105"/>
          <p:cNvSpPr/>
          <p:nvPr/>
        </p:nvSpPr>
        <p:spPr>
          <a:xfrm>
            <a:off x="9284220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106"/>
          <p:cNvSpPr/>
          <p:nvPr/>
        </p:nvSpPr>
        <p:spPr>
          <a:xfrm>
            <a:off x="10919433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107"/>
          <p:cNvSpPr/>
          <p:nvPr/>
        </p:nvSpPr>
        <p:spPr>
          <a:xfrm>
            <a:off x="9610452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108"/>
          <p:cNvSpPr/>
          <p:nvPr/>
        </p:nvSpPr>
        <p:spPr>
          <a:xfrm>
            <a:off x="10271112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109"/>
          <p:cNvSpPr/>
          <p:nvPr/>
        </p:nvSpPr>
        <p:spPr>
          <a:xfrm>
            <a:off x="8962131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110"/>
          <p:cNvSpPr/>
          <p:nvPr/>
        </p:nvSpPr>
        <p:spPr>
          <a:xfrm>
            <a:off x="11081173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" name="object 111"/>
          <p:cNvSpPr/>
          <p:nvPr/>
        </p:nvSpPr>
        <p:spPr>
          <a:xfrm>
            <a:off x="9772194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" name="object 112"/>
          <p:cNvSpPr/>
          <p:nvPr/>
        </p:nvSpPr>
        <p:spPr>
          <a:xfrm>
            <a:off x="11081173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" name="object 113"/>
          <p:cNvSpPr/>
          <p:nvPr/>
        </p:nvSpPr>
        <p:spPr>
          <a:xfrm>
            <a:off x="9772194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" name="object 114"/>
          <p:cNvSpPr/>
          <p:nvPr/>
        </p:nvSpPr>
        <p:spPr>
          <a:xfrm>
            <a:off x="10432855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" name="object 115"/>
          <p:cNvSpPr/>
          <p:nvPr/>
        </p:nvSpPr>
        <p:spPr>
          <a:xfrm>
            <a:off x="9123873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" name="object 116"/>
          <p:cNvSpPr/>
          <p:nvPr/>
        </p:nvSpPr>
        <p:spPr>
          <a:xfrm>
            <a:off x="10759084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" name="object 117"/>
          <p:cNvSpPr/>
          <p:nvPr/>
        </p:nvSpPr>
        <p:spPr>
          <a:xfrm>
            <a:off x="9450104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" name="object 118"/>
          <p:cNvSpPr/>
          <p:nvPr/>
        </p:nvSpPr>
        <p:spPr>
          <a:xfrm>
            <a:off x="10110765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" name="object 119"/>
          <p:cNvSpPr/>
          <p:nvPr/>
        </p:nvSpPr>
        <p:spPr>
          <a:xfrm>
            <a:off x="8801782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" name="object 120"/>
          <p:cNvSpPr/>
          <p:nvPr/>
        </p:nvSpPr>
        <p:spPr>
          <a:xfrm>
            <a:off x="11160653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" name="object 121"/>
          <p:cNvSpPr/>
          <p:nvPr/>
        </p:nvSpPr>
        <p:spPr>
          <a:xfrm>
            <a:off x="11160653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" name="object 122"/>
          <p:cNvSpPr/>
          <p:nvPr/>
        </p:nvSpPr>
        <p:spPr>
          <a:xfrm>
            <a:off x="9851672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" name="object 123"/>
          <p:cNvSpPr/>
          <p:nvPr/>
        </p:nvSpPr>
        <p:spPr>
          <a:xfrm>
            <a:off x="10512331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object 124"/>
          <p:cNvSpPr/>
          <p:nvPr/>
        </p:nvSpPr>
        <p:spPr>
          <a:xfrm>
            <a:off x="9203349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" name="object 125"/>
          <p:cNvSpPr/>
          <p:nvPr/>
        </p:nvSpPr>
        <p:spPr>
          <a:xfrm>
            <a:off x="10838562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" name="object 126"/>
          <p:cNvSpPr/>
          <p:nvPr/>
        </p:nvSpPr>
        <p:spPr>
          <a:xfrm>
            <a:off x="9529581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" name="object 127"/>
          <p:cNvSpPr/>
          <p:nvPr/>
        </p:nvSpPr>
        <p:spPr>
          <a:xfrm>
            <a:off x="10190241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" name="object 128"/>
          <p:cNvSpPr/>
          <p:nvPr/>
        </p:nvSpPr>
        <p:spPr>
          <a:xfrm>
            <a:off x="8881260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" name="object 129"/>
          <p:cNvSpPr/>
          <p:nvPr/>
        </p:nvSpPr>
        <p:spPr>
          <a:xfrm>
            <a:off x="11000302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" name="object 130"/>
          <p:cNvSpPr/>
          <p:nvPr/>
        </p:nvSpPr>
        <p:spPr>
          <a:xfrm>
            <a:off x="9691321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" name="object 131"/>
          <p:cNvSpPr/>
          <p:nvPr/>
        </p:nvSpPr>
        <p:spPr>
          <a:xfrm>
            <a:off x="11000302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" name="object 132"/>
          <p:cNvSpPr/>
          <p:nvPr/>
        </p:nvSpPr>
        <p:spPr>
          <a:xfrm>
            <a:off x="9691321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" name="object 133"/>
          <p:cNvSpPr/>
          <p:nvPr/>
        </p:nvSpPr>
        <p:spPr>
          <a:xfrm>
            <a:off x="10351982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" name="object 134"/>
          <p:cNvSpPr/>
          <p:nvPr/>
        </p:nvSpPr>
        <p:spPr>
          <a:xfrm>
            <a:off x="9043003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" name="object 135"/>
          <p:cNvSpPr/>
          <p:nvPr/>
        </p:nvSpPr>
        <p:spPr>
          <a:xfrm>
            <a:off x="10678211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" name="object 136"/>
          <p:cNvSpPr/>
          <p:nvPr/>
        </p:nvSpPr>
        <p:spPr>
          <a:xfrm>
            <a:off x="9369233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" name="object 137"/>
          <p:cNvSpPr/>
          <p:nvPr/>
        </p:nvSpPr>
        <p:spPr>
          <a:xfrm>
            <a:off x="10029893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" name="object 138"/>
          <p:cNvSpPr/>
          <p:nvPr/>
        </p:nvSpPr>
        <p:spPr>
          <a:xfrm>
            <a:off x="8720911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" name="object 139"/>
          <p:cNvSpPr/>
          <p:nvPr/>
        </p:nvSpPr>
        <p:spPr>
          <a:xfrm>
            <a:off x="8631084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" name="object 140"/>
          <p:cNvSpPr/>
          <p:nvPr/>
        </p:nvSpPr>
        <p:spPr>
          <a:xfrm>
            <a:off x="7322103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" name="object 141"/>
          <p:cNvSpPr/>
          <p:nvPr/>
        </p:nvSpPr>
        <p:spPr>
          <a:xfrm>
            <a:off x="7982763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4" name="object 142"/>
          <p:cNvSpPr/>
          <p:nvPr/>
        </p:nvSpPr>
        <p:spPr>
          <a:xfrm>
            <a:off x="6673781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" name="object 143"/>
          <p:cNvSpPr/>
          <p:nvPr/>
        </p:nvSpPr>
        <p:spPr>
          <a:xfrm>
            <a:off x="8308995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6" name="object 144"/>
          <p:cNvSpPr/>
          <p:nvPr/>
        </p:nvSpPr>
        <p:spPr>
          <a:xfrm>
            <a:off x="7000013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7" name="object 145"/>
          <p:cNvSpPr/>
          <p:nvPr/>
        </p:nvSpPr>
        <p:spPr>
          <a:xfrm>
            <a:off x="7660672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8" name="object 146"/>
          <p:cNvSpPr/>
          <p:nvPr/>
        </p:nvSpPr>
        <p:spPr>
          <a:xfrm>
            <a:off x="6351692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9" name="object 147"/>
          <p:cNvSpPr/>
          <p:nvPr/>
        </p:nvSpPr>
        <p:spPr>
          <a:xfrm>
            <a:off x="8470733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0" name="object 148"/>
          <p:cNvSpPr/>
          <p:nvPr/>
        </p:nvSpPr>
        <p:spPr>
          <a:xfrm>
            <a:off x="7161755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1" name="object 149"/>
          <p:cNvSpPr/>
          <p:nvPr/>
        </p:nvSpPr>
        <p:spPr>
          <a:xfrm>
            <a:off x="8470733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2" name="object 150"/>
          <p:cNvSpPr/>
          <p:nvPr/>
        </p:nvSpPr>
        <p:spPr>
          <a:xfrm>
            <a:off x="7161755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3" name="object 151"/>
          <p:cNvSpPr/>
          <p:nvPr/>
        </p:nvSpPr>
        <p:spPr>
          <a:xfrm>
            <a:off x="7822414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4" name="object 152"/>
          <p:cNvSpPr/>
          <p:nvPr/>
        </p:nvSpPr>
        <p:spPr>
          <a:xfrm>
            <a:off x="6513434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5" name="object 153"/>
          <p:cNvSpPr/>
          <p:nvPr/>
        </p:nvSpPr>
        <p:spPr>
          <a:xfrm>
            <a:off x="8148646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6" name="object 154"/>
          <p:cNvSpPr/>
          <p:nvPr/>
        </p:nvSpPr>
        <p:spPr>
          <a:xfrm>
            <a:off x="6839664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7" name="object 155"/>
          <p:cNvSpPr/>
          <p:nvPr/>
        </p:nvSpPr>
        <p:spPr>
          <a:xfrm>
            <a:off x="7500325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8" name="object 156"/>
          <p:cNvSpPr/>
          <p:nvPr/>
        </p:nvSpPr>
        <p:spPr>
          <a:xfrm>
            <a:off x="6191343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9" name="object 157"/>
          <p:cNvSpPr/>
          <p:nvPr/>
        </p:nvSpPr>
        <p:spPr>
          <a:xfrm>
            <a:off x="8550213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0" name="object 158"/>
          <p:cNvSpPr/>
          <p:nvPr/>
        </p:nvSpPr>
        <p:spPr>
          <a:xfrm>
            <a:off x="8550213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1" name="object 159"/>
          <p:cNvSpPr/>
          <p:nvPr/>
        </p:nvSpPr>
        <p:spPr>
          <a:xfrm>
            <a:off x="7241232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2" name="object 160"/>
          <p:cNvSpPr/>
          <p:nvPr/>
        </p:nvSpPr>
        <p:spPr>
          <a:xfrm>
            <a:off x="7901892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3" name="object 161"/>
          <p:cNvSpPr/>
          <p:nvPr/>
        </p:nvSpPr>
        <p:spPr>
          <a:xfrm>
            <a:off x="6592913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4" name="object 162"/>
          <p:cNvSpPr/>
          <p:nvPr/>
        </p:nvSpPr>
        <p:spPr>
          <a:xfrm>
            <a:off x="8228124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5" name="object 163"/>
          <p:cNvSpPr/>
          <p:nvPr/>
        </p:nvSpPr>
        <p:spPr>
          <a:xfrm>
            <a:off x="6919144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6" name="object 164"/>
          <p:cNvSpPr/>
          <p:nvPr/>
        </p:nvSpPr>
        <p:spPr>
          <a:xfrm>
            <a:off x="7579804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7" name="object 165"/>
          <p:cNvSpPr/>
          <p:nvPr/>
        </p:nvSpPr>
        <p:spPr>
          <a:xfrm>
            <a:off x="6270821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8" name="object 166"/>
          <p:cNvSpPr/>
          <p:nvPr/>
        </p:nvSpPr>
        <p:spPr>
          <a:xfrm>
            <a:off x="8389865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9" name="object 167"/>
          <p:cNvSpPr/>
          <p:nvPr/>
        </p:nvSpPr>
        <p:spPr>
          <a:xfrm>
            <a:off x="7080884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0" name="object 168"/>
          <p:cNvSpPr/>
          <p:nvPr/>
        </p:nvSpPr>
        <p:spPr>
          <a:xfrm>
            <a:off x="8389865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1" name="object 169"/>
          <p:cNvSpPr/>
          <p:nvPr/>
        </p:nvSpPr>
        <p:spPr>
          <a:xfrm>
            <a:off x="7080884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2" name="object 170"/>
          <p:cNvSpPr/>
          <p:nvPr/>
        </p:nvSpPr>
        <p:spPr>
          <a:xfrm>
            <a:off x="7741543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3" name="object 171"/>
          <p:cNvSpPr/>
          <p:nvPr/>
        </p:nvSpPr>
        <p:spPr>
          <a:xfrm>
            <a:off x="6432563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4" name="object 172"/>
          <p:cNvSpPr/>
          <p:nvPr/>
        </p:nvSpPr>
        <p:spPr>
          <a:xfrm>
            <a:off x="8067774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5" name="object 173"/>
          <p:cNvSpPr/>
          <p:nvPr/>
        </p:nvSpPr>
        <p:spPr>
          <a:xfrm>
            <a:off x="6758795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6" name="object 174"/>
          <p:cNvSpPr/>
          <p:nvPr/>
        </p:nvSpPr>
        <p:spPr>
          <a:xfrm>
            <a:off x="7419455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7" name="object 175"/>
          <p:cNvSpPr/>
          <p:nvPr/>
        </p:nvSpPr>
        <p:spPr>
          <a:xfrm>
            <a:off x="6110475" y="338439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3111"/>
                </a:lnTo>
              </a:path>
            </a:pathLst>
          </a:custGeom>
          <a:ln w="11404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8" name="object 176"/>
          <p:cNvSpPr/>
          <p:nvPr/>
        </p:nvSpPr>
        <p:spPr>
          <a:xfrm>
            <a:off x="818514" y="3496119"/>
            <a:ext cx="10554970" cy="0"/>
          </a:xfrm>
          <a:custGeom>
            <a:avLst/>
            <a:gdLst/>
            <a:ahLst/>
            <a:cxnLst/>
            <a:rect l="l" t="t" r="r" b="b"/>
            <a:pathLst>
              <a:path w="10554970">
                <a:moveTo>
                  <a:pt x="0" y="0"/>
                </a:moveTo>
                <a:lnTo>
                  <a:pt x="10554652" y="0"/>
                </a:lnTo>
              </a:path>
            </a:pathLst>
          </a:custGeom>
          <a:ln w="48463">
            <a:solidFill>
              <a:srgbClr val="0039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9" name="object 177"/>
          <p:cNvSpPr txBox="1">
            <a:spLocks noGrp="1"/>
          </p:cNvSpPr>
          <p:nvPr>
            <p:ph type="title"/>
          </p:nvPr>
        </p:nvSpPr>
        <p:spPr>
          <a:xfrm>
            <a:off x="481500" y="1048435"/>
            <a:ext cx="3252300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>
                <a:solidFill>
                  <a:srgbClr val="CD2329"/>
                </a:solidFill>
                <a:latin typeface="Hind Bold" pitchFamily="2" charset="0"/>
                <a:cs typeface="Hind Bold" pitchFamily="2" charset="0"/>
              </a:rPr>
              <a:t>CyberInt </a:t>
            </a:r>
            <a:r>
              <a:rPr spc="-15" dirty="0">
                <a:solidFill>
                  <a:srgbClr val="CD2329"/>
                </a:solidFill>
                <a:latin typeface="Hind Bold" pitchFamily="2" charset="0"/>
                <a:cs typeface="Hind Bold" pitchFamily="2" charset="0"/>
              </a:rPr>
              <a:t>in </a:t>
            </a:r>
            <a:r>
              <a:rPr spc="-20" dirty="0">
                <a:solidFill>
                  <a:srgbClr val="CD2329"/>
                </a:solidFill>
                <a:latin typeface="Hind Bold" pitchFamily="2" charset="0"/>
                <a:cs typeface="Hind Bold" pitchFamily="2" charset="0"/>
              </a:rPr>
              <a:t>the</a:t>
            </a:r>
            <a:r>
              <a:rPr spc="-135" dirty="0">
                <a:solidFill>
                  <a:srgbClr val="CD2329"/>
                </a:solidFill>
                <a:latin typeface="Hind Bold" pitchFamily="2" charset="0"/>
                <a:cs typeface="Hind Bold" pitchFamily="2" charset="0"/>
              </a:rPr>
              <a:t> </a:t>
            </a:r>
            <a:r>
              <a:rPr spc="-30" dirty="0">
                <a:solidFill>
                  <a:srgbClr val="CD2329"/>
                </a:solidFill>
                <a:latin typeface="Hind Bold" pitchFamily="2" charset="0"/>
                <a:cs typeface="Hind Bold" pitchFamily="2" charset="0"/>
              </a:rPr>
              <a:t>Media</a:t>
            </a:r>
            <a:endParaRPr dirty="0">
              <a:solidFill>
                <a:srgbClr val="CD2329"/>
              </a:solidFill>
              <a:latin typeface="Hind Bold" pitchFamily="2" charset="0"/>
              <a:cs typeface="Hind Bold" pitchFamily="2" charset="0"/>
            </a:endParaRPr>
          </a:p>
        </p:txBody>
      </p:sp>
      <p:sp>
        <p:nvSpPr>
          <p:cNvPr id="160" name="object 178"/>
          <p:cNvSpPr txBox="1"/>
          <p:nvPr/>
        </p:nvSpPr>
        <p:spPr>
          <a:xfrm>
            <a:off x="3227384" y="2662608"/>
            <a:ext cx="191135" cy="6781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15"/>
              </a:lnSpc>
            </a:pPr>
            <a:r>
              <a:rPr sz="1300" spc="-15" dirty="0">
                <a:solidFill>
                  <a:srgbClr val="D2232A"/>
                </a:solidFill>
                <a:latin typeface="Hind Medium"/>
                <a:cs typeface="Hind Medium"/>
              </a:rPr>
              <a:t>Dec</a:t>
            </a:r>
            <a:r>
              <a:rPr sz="1300" dirty="0">
                <a:solidFill>
                  <a:srgbClr val="D2232A"/>
                </a:solidFill>
                <a:latin typeface="Hind Medium"/>
                <a:cs typeface="Hind Medium"/>
              </a:rPr>
              <a:t>,</a:t>
            </a:r>
            <a:r>
              <a:rPr sz="1300" spc="-30" dirty="0">
                <a:solidFill>
                  <a:srgbClr val="D2232A"/>
                </a:solidFill>
                <a:latin typeface="Hind Medium"/>
                <a:cs typeface="Hind Medium"/>
              </a:rPr>
              <a:t> </a:t>
            </a:r>
            <a:r>
              <a:rPr sz="1300" spc="-15" dirty="0">
                <a:solidFill>
                  <a:srgbClr val="D2232A"/>
                </a:solidFill>
                <a:latin typeface="Hind Medium"/>
                <a:cs typeface="Hind Medium"/>
              </a:rPr>
              <a:t>2015</a:t>
            </a:r>
            <a:endParaRPr sz="1300" dirty="0">
              <a:latin typeface="Hind Medium"/>
              <a:cs typeface="Hind Medium"/>
            </a:endParaRPr>
          </a:p>
        </p:txBody>
      </p:sp>
      <p:sp>
        <p:nvSpPr>
          <p:cNvPr id="161" name="object 179"/>
          <p:cNvSpPr txBox="1"/>
          <p:nvPr/>
        </p:nvSpPr>
        <p:spPr>
          <a:xfrm>
            <a:off x="1461567" y="3735439"/>
            <a:ext cx="191135" cy="6781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15"/>
              </a:lnSpc>
            </a:pPr>
            <a:r>
              <a:rPr sz="1300" spc="-15" dirty="0">
                <a:solidFill>
                  <a:srgbClr val="D2232A"/>
                </a:solidFill>
                <a:latin typeface="Hind Medium"/>
                <a:cs typeface="Hind Medium"/>
              </a:rPr>
              <a:t>Dec</a:t>
            </a:r>
            <a:r>
              <a:rPr sz="1300" dirty="0">
                <a:solidFill>
                  <a:srgbClr val="D2232A"/>
                </a:solidFill>
                <a:latin typeface="Hind Medium"/>
                <a:cs typeface="Hind Medium"/>
              </a:rPr>
              <a:t>,</a:t>
            </a:r>
            <a:r>
              <a:rPr sz="1300" spc="-30" dirty="0">
                <a:solidFill>
                  <a:srgbClr val="D2232A"/>
                </a:solidFill>
                <a:latin typeface="Hind Medium"/>
                <a:cs typeface="Hind Medium"/>
              </a:rPr>
              <a:t> </a:t>
            </a:r>
            <a:r>
              <a:rPr sz="1300" spc="-15" dirty="0">
                <a:solidFill>
                  <a:srgbClr val="D2232A"/>
                </a:solidFill>
                <a:latin typeface="Hind Medium"/>
                <a:cs typeface="Hind Medium"/>
              </a:rPr>
              <a:t>2015</a:t>
            </a:r>
            <a:endParaRPr sz="1300" dirty="0">
              <a:latin typeface="Hind Medium"/>
              <a:cs typeface="Hind Medium"/>
            </a:endParaRPr>
          </a:p>
        </p:txBody>
      </p:sp>
      <p:sp>
        <p:nvSpPr>
          <p:cNvPr id="162" name="object 180"/>
          <p:cNvSpPr txBox="1"/>
          <p:nvPr/>
        </p:nvSpPr>
        <p:spPr>
          <a:xfrm>
            <a:off x="10147896" y="3711116"/>
            <a:ext cx="191135" cy="650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15"/>
              </a:lnSpc>
            </a:pPr>
            <a:r>
              <a:rPr sz="1300" spc="-15" dirty="0">
                <a:solidFill>
                  <a:srgbClr val="D2232A"/>
                </a:solidFill>
                <a:latin typeface="Hind Medium"/>
                <a:cs typeface="Hind Medium"/>
              </a:rPr>
              <a:t>Ma</a:t>
            </a:r>
            <a:r>
              <a:rPr sz="1300" dirty="0">
                <a:solidFill>
                  <a:srgbClr val="D2232A"/>
                </a:solidFill>
                <a:latin typeface="Hind Medium"/>
                <a:cs typeface="Hind Medium"/>
              </a:rPr>
              <a:t>r</a:t>
            </a:r>
            <a:r>
              <a:rPr sz="1300" spc="-30" dirty="0">
                <a:solidFill>
                  <a:srgbClr val="D2232A"/>
                </a:solidFill>
                <a:latin typeface="Hind Medium"/>
                <a:cs typeface="Hind Medium"/>
              </a:rPr>
              <a:t> </a:t>
            </a:r>
            <a:r>
              <a:rPr sz="1300" spc="-15" dirty="0">
                <a:solidFill>
                  <a:srgbClr val="D2232A"/>
                </a:solidFill>
                <a:latin typeface="Hind Medium"/>
                <a:cs typeface="Hind Medium"/>
              </a:rPr>
              <a:t>2016</a:t>
            </a:r>
            <a:endParaRPr sz="1300" dirty="0">
              <a:latin typeface="Hind Medium"/>
              <a:cs typeface="Hind Medium"/>
            </a:endParaRPr>
          </a:p>
        </p:txBody>
      </p:sp>
      <p:sp>
        <p:nvSpPr>
          <p:cNvPr id="163" name="object 181"/>
          <p:cNvSpPr txBox="1"/>
          <p:nvPr/>
        </p:nvSpPr>
        <p:spPr>
          <a:xfrm>
            <a:off x="4944859" y="3738740"/>
            <a:ext cx="191135" cy="6413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15"/>
              </a:lnSpc>
            </a:pPr>
            <a:r>
              <a:rPr sz="1300" spc="-15" dirty="0">
                <a:solidFill>
                  <a:srgbClr val="D2232A"/>
                </a:solidFill>
                <a:latin typeface="Hind Medium"/>
                <a:cs typeface="Hind Medium"/>
              </a:rPr>
              <a:t>Jan</a:t>
            </a:r>
            <a:r>
              <a:rPr sz="1300" dirty="0">
                <a:solidFill>
                  <a:srgbClr val="D2232A"/>
                </a:solidFill>
                <a:latin typeface="Hind Medium"/>
                <a:cs typeface="Hind Medium"/>
              </a:rPr>
              <a:t>,</a:t>
            </a:r>
            <a:r>
              <a:rPr sz="1300" spc="-30" dirty="0">
                <a:solidFill>
                  <a:srgbClr val="D2232A"/>
                </a:solidFill>
                <a:latin typeface="Hind Medium"/>
                <a:cs typeface="Hind Medium"/>
              </a:rPr>
              <a:t> </a:t>
            </a:r>
            <a:r>
              <a:rPr sz="1300" spc="-15" dirty="0">
                <a:solidFill>
                  <a:srgbClr val="D2232A"/>
                </a:solidFill>
                <a:latin typeface="Hind Medium"/>
                <a:cs typeface="Hind Medium"/>
              </a:rPr>
              <a:t>2016</a:t>
            </a:r>
            <a:endParaRPr sz="1300" dirty="0">
              <a:latin typeface="Hind Medium"/>
              <a:cs typeface="Hind Medium"/>
            </a:endParaRPr>
          </a:p>
        </p:txBody>
      </p:sp>
      <p:sp>
        <p:nvSpPr>
          <p:cNvPr id="164" name="object 182"/>
          <p:cNvSpPr txBox="1"/>
          <p:nvPr/>
        </p:nvSpPr>
        <p:spPr>
          <a:xfrm>
            <a:off x="896934" y="2013408"/>
            <a:ext cx="1767839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800"/>
              </a:lnSpc>
            </a:pPr>
            <a:r>
              <a:rPr sz="1600" b="1" spc="-20" dirty="0">
                <a:solidFill>
                  <a:srgbClr val="003954"/>
                </a:solidFill>
                <a:latin typeface="Hind Bold"/>
                <a:cs typeface="Hind Bold"/>
              </a:rPr>
              <a:t>Wetherspoon </a:t>
            </a:r>
            <a:r>
              <a:rPr sz="1600" b="1" spc="-25" dirty="0">
                <a:solidFill>
                  <a:srgbClr val="003954"/>
                </a:solidFill>
                <a:latin typeface="Hind Bold"/>
                <a:cs typeface="Hind Bold"/>
              </a:rPr>
              <a:t>hack  </a:t>
            </a:r>
            <a:r>
              <a:rPr sz="1600" b="1" spc="-10" dirty="0">
                <a:solidFill>
                  <a:srgbClr val="003954"/>
                </a:solidFill>
                <a:latin typeface="Hind Bold"/>
                <a:cs typeface="Hind Bold"/>
              </a:rPr>
              <a:t>is </a:t>
            </a:r>
            <a:r>
              <a:rPr sz="1600" b="1" spc="-20" dirty="0">
                <a:solidFill>
                  <a:srgbClr val="003954"/>
                </a:solidFill>
                <a:latin typeface="Hind Bold"/>
                <a:cs typeface="Hind Bold"/>
              </a:rPr>
              <a:t>four times</a:t>
            </a:r>
            <a:r>
              <a:rPr sz="1600" b="1" spc="-105" dirty="0">
                <a:solidFill>
                  <a:srgbClr val="003954"/>
                </a:solidFill>
                <a:latin typeface="Hind Bold"/>
                <a:cs typeface="Hind Bold"/>
              </a:rPr>
              <a:t> </a:t>
            </a:r>
            <a:r>
              <a:rPr sz="1600" b="1" spc="-25" dirty="0">
                <a:solidFill>
                  <a:srgbClr val="003954"/>
                </a:solidFill>
                <a:latin typeface="Hind Bold"/>
                <a:cs typeface="Hind Bold"/>
              </a:rPr>
              <a:t>bigger  </a:t>
            </a:r>
            <a:r>
              <a:rPr sz="1600" b="1" spc="-20" dirty="0">
                <a:solidFill>
                  <a:srgbClr val="003954"/>
                </a:solidFill>
                <a:latin typeface="Hind Bold"/>
                <a:cs typeface="Hind Bold"/>
              </a:rPr>
              <a:t>than</a:t>
            </a:r>
            <a:r>
              <a:rPr sz="1600" b="1" spc="-80" dirty="0">
                <a:solidFill>
                  <a:srgbClr val="003954"/>
                </a:solidFill>
                <a:latin typeface="Hind Bold"/>
                <a:cs typeface="Hind Bold"/>
              </a:rPr>
              <a:t> </a:t>
            </a:r>
            <a:r>
              <a:rPr lang="en-US" sz="1600" b="1" spc="-25" dirty="0" smtClean="0">
                <a:solidFill>
                  <a:srgbClr val="003954"/>
                </a:solidFill>
                <a:latin typeface="Hind Bold"/>
                <a:cs typeface="Hind Bold"/>
              </a:rPr>
              <a:t>TalkTalk</a:t>
            </a:r>
            <a:endParaRPr lang="en-US" sz="1600" dirty="0">
              <a:latin typeface="Hind Bold"/>
              <a:cs typeface="Hind Bold"/>
            </a:endParaRPr>
          </a:p>
        </p:txBody>
      </p:sp>
      <p:sp>
        <p:nvSpPr>
          <p:cNvPr id="165" name="object 183"/>
          <p:cNvSpPr/>
          <p:nvPr/>
        </p:nvSpPr>
        <p:spPr>
          <a:xfrm>
            <a:off x="909637" y="1687067"/>
            <a:ext cx="1641817" cy="2588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6" name="object 184"/>
          <p:cNvSpPr/>
          <p:nvPr/>
        </p:nvSpPr>
        <p:spPr>
          <a:xfrm>
            <a:off x="909637" y="2743200"/>
            <a:ext cx="789076" cy="3580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7" name="object 185"/>
          <p:cNvSpPr txBox="1"/>
          <p:nvPr/>
        </p:nvSpPr>
        <p:spPr>
          <a:xfrm>
            <a:off x="2429864" y="4801271"/>
            <a:ext cx="1894839" cy="951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800"/>
              </a:lnSpc>
            </a:pPr>
            <a:r>
              <a:rPr sz="1600" b="1" spc="-15" dirty="0">
                <a:solidFill>
                  <a:srgbClr val="003954"/>
                </a:solidFill>
                <a:latin typeface="Hind Bold"/>
                <a:cs typeface="Hind Bold"/>
              </a:rPr>
              <a:t>At </a:t>
            </a:r>
            <a:r>
              <a:rPr sz="1600" b="1" spc="-20" dirty="0">
                <a:solidFill>
                  <a:srgbClr val="003954"/>
                </a:solidFill>
                <a:latin typeface="Hind Bold"/>
                <a:cs typeface="Hind Bold"/>
              </a:rPr>
              <a:t>least </a:t>
            </a:r>
            <a:r>
              <a:rPr sz="1600" b="1" spc="-15" dirty="0">
                <a:solidFill>
                  <a:srgbClr val="003954"/>
                </a:solidFill>
                <a:latin typeface="Hind Bold"/>
                <a:cs typeface="Hind Bold"/>
              </a:rPr>
              <a:t>10 </a:t>
            </a:r>
            <a:r>
              <a:rPr sz="1600" b="1" spc="-25" dirty="0">
                <a:solidFill>
                  <a:srgbClr val="003954"/>
                </a:solidFill>
                <a:latin typeface="Hind Bold"/>
                <a:cs typeface="Hind Bold"/>
              </a:rPr>
              <a:t>major  </a:t>
            </a:r>
            <a:r>
              <a:rPr sz="1600" b="1" spc="-20" dirty="0">
                <a:solidFill>
                  <a:srgbClr val="003954"/>
                </a:solidFill>
                <a:latin typeface="Hind Bold"/>
                <a:cs typeface="Hind Bold"/>
              </a:rPr>
              <a:t>loyalty card </a:t>
            </a:r>
            <a:r>
              <a:rPr sz="1600" b="1" spc="-25" dirty="0">
                <a:solidFill>
                  <a:srgbClr val="003954"/>
                </a:solidFill>
                <a:latin typeface="Hind Bold"/>
                <a:cs typeface="Hind Bold"/>
              </a:rPr>
              <a:t>schemes  </a:t>
            </a:r>
            <a:r>
              <a:rPr sz="1600" b="1" spc="-20" dirty="0">
                <a:solidFill>
                  <a:srgbClr val="003954"/>
                </a:solidFill>
                <a:latin typeface="Hind Bold"/>
                <a:cs typeface="Hind Bold"/>
              </a:rPr>
              <a:t>compromised </a:t>
            </a:r>
            <a:r>
              <a:rPr sz="1600" b="1" spc="-25" dirty="0">
                <a:solidFill>
                  <a:srgbClr val="003954"/>
                </a:solidFill>
                <a:latin typeface="Hind Bold"/>
                <a:cs typeface="Hind Bold"/>
              </a:rPr>
              <a:t>in  </a:t>
            </a:r>
            <a:r>
              <a:rPr sz="1600" b="1" spc="-20" dirty="0">
                <a:solidFill>
                  <a:srgbClr val="003954"/>
                </a:solidFill>
                <a:latin typeface="Hind Bold"/>
                <a:cs typeface="Hind Bold"/>
              </a:rPr>
              <a:t>industry-wide</a:t>
            </a:r>
            <a:r>
              <a:rPr sz="1600" b="1" spc="-100" dirty="0">
                <a:solidFill>
                  <a:srgbClr val="003954"/>
                </a:solidFill>
                <a:latin typeface="Hind Bold"/>
                <a:cs typeface="Hind Bold"/>
              </a:rPr>
              <a:t> </a:t>
            </a:r>
            <a:r>
              <a:rPr sz="1600" b="1" spc="-25" dirty="0">
                <a:solidFill>
                  <a:srgbClr val="003954"/>
                </a:solidFill>
                <a:latin typeface="Hind Bold"/>
                <a:cs typeface="Hind Bold"/>
              </a:rPr>
              <a:t>scam</a:t>
            </a:r>
            <a:endParaRPr sz="1600" dirty="0">
              <a:latin typeface="Hind Bold"/>
              <a:cs typeface="Hind Bold"/>
            </a:endParaRPr>
          </a:p>
        </p:txBody>
      </p:sp>
      <p:sp>
        <p:nvSpPr>
          <p:cNvPr id="168" name="object 186"/>
          <p:cNvSpPr/>
          <p:nvPr/>
        </p:nvSpPr>
        <p:spPr>
          <a:xfrm>
            <a:off x="2442565" y="4348224"/>
            <a:ext cx="1422755" cy="2749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9" name="object 187"/>
          <p:cNvSpPr/>
          <p:nvPr/>
        </p:nvSpPr>
        <p:spPr>
          <a:xfrm>
            <a:off x="4080362" y="1442411"/>
            <a:ext cx="976899" cy="5433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0" name="object 188"/>
          <p:cNvSpPr/>
          <p:nvPr/>
        </p:nvSpPr>
        <p:spPr>
          <a:xfrm>
            <a:off x="4051746" y="2398207"/>
            <a:ext cx="4438149" cy="159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1" name="object 189"/>
          <p:cNvSpPr/>
          <p:nvPr/>
        </p:nvSpPr>
        <p:spPr>
          <a:xfrm>
            <a:off x="4125362" y="2635808"/>
            <a:ext cx="1568771" cy="2967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2" name="object 190"/>
          <p:cNvSpPr txBox="1"/>
          <p:nvPr/>
        </p:nvSpPr>
        <p:spPr>
          <a:xfrm>
            <a:off x="4112662" y="2013408"/>
            <a:ext cx="1996439" cy="494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800"/>
              </a:lnSpc>
            </a:pPr>
            <a:r>
              <a:rPr sz="1600" b="1" spc="-20" dirty="0">
                <a:solidFill>
                  <a:srgbClr val="003954"/>
                </a:solidFill>
                <a:latin typeface="Hind Bold"/>
                <a:cs typeface="Hind Bold"/>
              </a:rPr>
              <a:t>Citrix </a:t>
            </a:r>
            <a:r>
              <a:rPr sz="1600" b="1" spc="-15" dirty="0">
                <a:solidFill>
                  <a:srgbClr val="003954"/>
                </a:solidFill>
                <a:latin typeface="Hind Bold"/>
                <a:cs typeface="Hind Bold"/>
              </a:rPr>
              <a:t>hit by</a:t>
            </a:r>
            <a:r>
              <a:rPr sz="1600" b="1" spc="-130" dirty="0">
                <a:solidFill>
                  <a:srgbClr val="003954"/>
                </a:solidFill>
                <a:latin typeface="Hind Bold"/>
                <a:cs typeface="Hind Bold"/>
              </a:rPr>
              <a:t> </a:t>
            </a:r>
            <a:r>
              <a:rPr sz="1600" b="1" spc="-20" dirty="0">
                <a:solidFill>
                  <a:srgbClr val="003954"/>
                </a:solidFill>
                <a:latin typeface="Hind Bold"/>
                <a:cs typeface="Hind Bold"/>
              </a:rPr>
              <a:t>'altruistic'  Russian hacker</a:t>
            </a:r>
            <a:r>
              <a:rPr sz="1600" b="1" spc="-95" dirty="0">
                <a:solidFill>
                  <a:srgbClr val="003954"/>
                </a:solidFill>
                <a:latin typeface="Hind Bold"/>
                <a:cs typeface="Hind Bold"/>
              </a:rPr>
              <a:t> </a:t>
            </a:r>
            <a:r>
              <a:rPr sz="1600" b="1" spc="-25" dirty="0">
                <a:solidFill>
                  <a:srgbClr val="003954"/>
                </a:solidFill>
                <a:latin typeface="Hind Bold"/>
                <a:cs typeface="Hind Bold"/>
              </a:rPr>
              <a:t>w0rm</a:t>
            </a:r>
            <a:endParaRPr sz="1600" dirty="0">
              <a:latin typeface="Hind Bold"/>
              <a:cs typeface="Hind Bold"/>
            </a:endParaRPr>
          </a:p>
        </p:txBody>
      </p:sp>
      <p:sp>
        <p:nvSpPr>
          <p:cNvPr id="173" name="object 191"/>
          <p:cNvSpPr/>
          <p:nvPr/>
        </p:nvSpPr>
        <p:spPr>
          <a:xfrm>
            <a:off x="6997205" y="5751715"/>
            <a:ext cx="4636083" cy="1990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4" name="object 192"/>
          <p:cNvSpPr/>
          <p:nvPr/>
        </p:nvSpPr>
        <p:spPr>
          <a:xfrm>
            <a:off x="7060205" y="6032240"/>
            <a:ext cx="2108200" cy="177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5" name="object 193"/>
          <p:cNvSpPr/>
          <p:nvPr/>
        </p:nvSpPr>
        <p:spPr>
          <a:xfrm>
            <a:off x="7060205" y="4021166"/>
            <a:ext cx="916240" cy="6128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6" name="object 194"/>
          <p:cNvSpPr txBox="1"/>
          <p:nvPr/>
        </p:nvSpPr>
        <p:spPr>
          <a:xfrm>
            <a:off x="7047505" y="4801271"/>
            <a:ext cx="1853564" cy="951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800"/>
              </a:lnSpc>
            </a:pPr>
            <a:r>
              <a:rPr sz="1600" b="1" spc="-20" dirty="0">
                <a:solidFill>
                  <a:srgbClr val="003954"/>
                </a:solidFill>
                <a:latin typeface="Hind Bold"/>
                <a:cs typeface="Hind Bold"/>
              </a:rPr>
              <a:t>Faithless fans </a:t>
            </a:r>
            <a:r>
              <a:rPr sz="1600" b="1" spc="-25" dirty="0">
                <a:solidFill>
                  <a:srgbClr val="003954"/>
                </a:solidFill>
                <a:latin typeface="Hind Bold"/>
                <a:cs typeface="Hind Bold"/>
              </a:rPr>
              <a:t>have  </a:t>
            </a:r>
            <a:r>
              <a:rPr sz="1600" b="1" spc="-20" dirty="0">
                <a:solidFill>
                  <a:srgbClr val="003954"/>
                </a:solidFill>
                <a:latin typeface="Hind Bold"/>
                <a:cs typeface="Hind Bold"/>
              </a:rPr>
              <a:t>personal data </a:t>
            </a:r>
            <a:r>
              <a:rPr sz="1600" b="1" spc="-25" dirty="0">
                <a:solidFill>
                  <a:srgbClr val="003954"/>
                </a:solidFill>
                <a:latin typeface="Hind Bold"/>
                <a:cs typeface="Hind Bold"/>
              </a:rPr>
              <a:t>stolen  </a:t>
            </a:r>
            <a:r>
              <a:rPr sz="1600" b="1" spc="-20" dirty="0">
                <a:solidFill>
                  <a:srgbClr val="003954"/>
                </a:solidFill>
                <a:latin typeface="Hind Bold"/>
                <a:cs typeface="Hind Bold"/>
              </a:rPr>
              <a:t>after band's </a:t>
            </a:r>
            <a:r>
              <a:rPr sz="1600" b="1" spc="-25" dirty="0">
                <a:solidFill>
                  <a:srgbClr val="003954"/>
                </a:solidFill>
                <a:latin typeface="Hind Bold"/>
                <a:cs typeface="Hind Bold"/>
              </a:rPr>
              <a:t>website  hacked</a:t>
            </a:r>
            <a:endParaRPr sz="1600" dirty="0">
              <a:latin typeface="Hind Bold"/>
              <a:cs typeface="Hind Bold"/>
            </a:endParaRPr>
          </a:p>
        </p:txBody>
      </p:sp>
      <p:sp>
        <p:nvSpPr>
          <p:cNvPr id="177" name="object 195"/>
          <p:cNvSpPr txBox="1"/>
          <p:nvPr/>
        </p:nvSpPr>
        <p:spPr>
          <a:xfrm>
            <a:off x="7462047" y="2628369"/>
            <a:ext cx="191135" cy="6413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15"/>
              </a:lnSpc>
            </a:pPr>
            <a:r>
              <a:rPr sz="1300" spc="-15" dirty="0">
                <a:solidFill>
                  <a:srgbClr val="D2232A"/>
                </a:solidFill>
                <a:latin typeface="Hind Medium"/>
                <a:cs typeface="Hind Medium"/>
              </a:rPr>
              <a:t>Jan</a:t>
            </a:r>
            <a:r>
              <a:rPr sz="1300" dirty="0">
                <a:solidFill>
                  <a:srgbClr val="D2232A"/>
                </a:solidFill>
                <a:latin typeface="Hind Medium"/>
                <a:cs typeface="Hind Medium"/>
              </a:rPr>
              <a:t>,</a:t>
            </a:r>
            <a:r>
              <a:rPr sz="1300" spc="-30" dirty="0">
                <a:solidFill>
                  <a:srgbClr val="D2232A"/>
                </a:solidFill>
                <a:latin typeface="Hind Medium"/>
                <a:cs typeface="Hind Medium"/>
              </a:rPr>
              <a:t> </a:t>
            </a:r>
            <a:r>
              <a:rPr sz="1300" spc="-15" dirty="0">
                <a:solidFill>
                  <a:srgbClr val="D2232A"/>
                </a:solidFill>
                <a:latin typeface="Hind Medium"/>
                <a:cs typeface="Hind Medium"/>
              </a:rPr>
              <a:t>2016</a:t>
            </a:r>
            <a:endParaRPr sz="1300" dirty="0">
              <a:latin typeface="Hind Medium"/>
              <a:cs typeface="Hind Medium"/>
            </a:endParaRPr>
          </a:p>
        </p:txBody>
      </p:sp>
      <p:sp>
        <p:nvSpPr>
          <p:cNvPr id="178" name="object 196"/>
          <p:cNvSpPr txBox="1"/>
          <p:nvPr/>
        </p:nvSpPr>
        <p:spPr>
          <a:xfrm>
            <a:off x="9410547" y="2013408"/>
            <a:ext cx="2275205" cy="722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800"/>
              </a:lnSpc>
            </a:pPr>
            <a:r>
              <a:rPr sz="1600" b="1" spc="-20" dirty="0">
                <a:solidFill>
                  <a:srgbClr val="003954"/>
                </a:solidFill>
                <a:latin typeface="Hind Bold"/>
                <a:cs typeface="Hind Bold"/>
              </a:rPr>
              <a:t>Social Media </a:t>
            </a:r>
            <a:r>
              <a:rPr sz="1600" b="1" spc="-15" dirty="0">
                <a:solidFill>
                  <a:srgbClr val="003954"/>
                </a:solidFill>
                <a:latin typeface="Hind Bold"/>
                <a:cs typeface="Hind Bold"/>
              </a:rPr>
              <a:t>has </a:t>
            </a:r>
            <a:r>
              <a:rPr sz="1600" b="1" spc="-25" dirty="0">
                <a:solidFill>
                  <a:srgbClr val="003954"/>
                </a:solidFill>
                <a:latin typeface="Hind Bold"/>
                <a:cs typeface="Hind Bold"/>
              </a:rPr>
              <a:t>become  </a:t>
            </a:r>
            <a:r>
              <a:rPr sz="1600" b="1" spc="-15" dirty="0">
                <a:solidFill>
                  <a:srgbClr val="003954"/>
                </a:solidFill>
                <a:latin typeface="Hind Bold"/>
                <a:cs typeface="Hind Bold"/>
              </a:rPr>
              <a:t>one of the top </a:t>
            </a:r>
            <a:r>
              <a:rPr sz="1600" b="1" spc="-20" dirty="0">
                <a:solidFill>
                  <a:srgbClr val="003954"/>
                </a:solidFill>
                <a:latin typeface="Hind Bold"/>
                <a:cs typeface="Hind Bold"/>
              </a:rPr>
              <a:t>risks </a:t>
            </a:r>
            <a:r>
              <a:rPr sz="1600" b="1" spc="-25" dirty="0">
                <a:solidFill>
                  <a:srgbClr val="003954"/>
                </a:solidFill>
                <a:latin typeface="Hind Bold"/>
                <a:cs typeface="Hind Bold"/>
              </a:rPr>
              <a:t>for  </a:t>
            </a:r>
            <a:r>
              <a:rPr sz="1600" b="1" spc="-20" dirty="0">
                <a:solidFill>
                  <a:srgbClr val="003954"/>
                </a:solidFill>
                <a:latin typeface="Hind Bold"/>
                <a:cs typeface="Hind Bold"/>
              </a:rPr>
              <a:t>business</a:t>
            </a:r>
            <a:r>
              <a:rPr sz="1600" b="1" spc="-95" dirty="0">
                <a:solidFill>
                  <a:srgbClr val="003954"/>
                </a:solidFill>
                <a:latin typeface="Hind Bold"/>
                <a:cs typeface="Hind Bold"/>
              </a:rPr>
              <a:t> </a:t>
            </a:r>
            <a:r>
              <a:rPr sz="1600" b="1" spc="-25" dirty="0">
                <a:solidFill>
                  <a:srgbClr val="003954"/>
                </a:solidFill>
                <a:latin typeface="Hind Bold"/>
                <a:cs typeface="Hind Bold"/>
              </a:rPr>
              <a:t>today</a:t>
            </a:r>
            <a:endParaRPr sz="1600" dirty="0">
              <a:latin typeface="Hind Bold"/>
              <a:cs typeface="Hind Bold"/>
            </a:endParaRPr>
          </a:p>
        </p:txBody>
      </p:sp>
      <p:sp>
        <p:nvSpPr>
          <p:cNvPr id="179" name="object 197"/>
          <p:cNvSpPr/>
          <p:nvPr/>
        </p:nvSpPr>
        <p:spPr>
          <a:xfrm>
            <a:off x="9378247" y="1543384"/>
            <a:ext cx="1071425" cy="3214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0" name="object 198"/>
          <p:cNvSpPr/>
          <p:nvPr/>
        </p:nvSpPr>
        <p:spPr>
          <a:xfrm>
            <a:off x="909634" y="1945911"/>
            <a:ext cx="1732280" cy="0"/>
          </a:xfrm>
          <a:custGeom>
            <a:avLst/>
            <a:gdLst/>
            <a:ahLst/>
            <a:cxnLst/>
            <a:rect l="l" t="t" r="r" b="b"/>
            <a:pathLst>
              <a:path w="1732280">
                <a:moveTo>
                  <a:pt x="0" y="0"/>
                </a:moveTo>
                <a:lnTo>
                  <a:pt x="1731810" y="0"/>
                </a:lnTo>
              </a:path>
            </a:pathLst>
          </a:custGeom>
          <a:ln w="127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1" name="object 199"/>
          <p:cNvSpPr/>
          <p:nvPr/>
        </p:nvSpPr>
        <p:spPr>
          <a:xfrm>
            <a:off x="4125362" y="1945911"/>
            <a:ext cx="1981200" cy="0"/>
          </a:xfrm>
          <a:custGeom>
            <a:avLst/>
            <a:gdLst/>
            <a:ahLst/>
            <a:cxnLst/>
            <a:rect l="l" t="t" r="r" b="b"/>
            <a:pathLst>
              <a:path w="1981200">
                <a:moveTo>
                  <a:pt x="0" y="0"/>
                </a:moveTo>
                <a:lnTo>
                  <a:pt x="1981047" y="0"/>
                </a:lnTo>
              </a:path>
            </a:pathLst>
          </a:custGeom>
          <a:ln w="127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2" name="object 200"/>
          <p:cNvSpPr/>
          <p:nvPr/>
        </p:nvSpPr>
        <p:spPr>
          <a:xfrm>
            <a:off x="2442564" y="4700426"/>
            <a:ext cx="1875789" cy="0"/>
          </a:xfrm>
          <a:custGeom>
            <a:avLst/>
            <a:gdLst/>
            <a:ahLst/>
            <a:cxnLst/>
            <a:rect l="l" t="t" r="r" b="b"/>
            <a:pathLst>
              <a:path w="1875789">
                <a:moveTo>
                  <a:pt x="0" y="0"/>
                </a:moveTo>
                <a:lnTo>
                  <a:pt x="1875282" y="0"/>
                </a:lnTo>
              </a:path>
            </a:pathLst>
          </a:custGeom>
          <a:ln w="127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3" name="object 201"/>
          <p:cNvSpPr/>
          <p:nvPr/>
        </p:nvSpPr>
        <p:spPr>
          <a:xfrm>
            <a:off x="7060207" y="4700426"/>
            <a:ext cx="1817370" cy="0"/>
          </a:xfrm>
          <a:custGeom>
            <a:avLst/>
            <a:gdLst/>
            <a:ahLst/>
            <a:cxnLst/>
            <a:rect l="l" t="t" r="r" b="b"/>
            <a:pathLst>
              <a:path w="1817370">
                <a:moveTo>
                  <a:pt x="0" y="0"/>
                </a:moveTo>
                <a:lnTo>
                  <a:pt x="1816938" y="0"/>
                </a:lnTo>
              </a:path>
            </a:pathLst>
          </a:custGeom>
          <a:ln w="127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4" name="object 202"/>
          <p:cNvSpPr/>
          <p:nvPr/>
        </p:nvSpPr>
        <p:spPr>
          <a:xfrm>
            <a:off x="9392125" y="1945911"/>
            <a:ext cx="2342515" cy="0"/>
          </a:xfrm>
          <a:custGeom>
            <a:avLst/>
            <a:gdLst/>
            <a:ahLst/>
            <a:cxnLst/>
            <a:rect l="l" t="t" r="r" b="b"/>
            <a:pathLst>
              <a:path w="2342515">
                <a:moveTo>
                  <a:pt x="0" y="0"/>
                </a:moveTo>
                <a:lnTo>
                  <a:pt x="2342375" y="0"/>
                </a:lnTo>
              </a:path>
            </a:pathLst>
          </a:custGeom>
          <a:ln w="127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48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625" y="1228455"/>
            <a:ext cx="4545730" cy="402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589" y="1572622"/>
            <a:ext cx="5147228" cy="4787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2286000"/>
            <a:ext cx="5353937" cy="433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r="21035"/>
          <a:stretch/>
        </p:blipFill>
        <p:spPr>
          <a:xfrm>
            <a:off x="6833059" y="3242992"/>
            <a:ext cx="5204861" cy="3045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bject 4"/>
          <p:cNvSpPr txBox="1">
            <a:spLocks/>
          </p:cNvSpPr>
          <p:nvPr/>
        </p:nvSpPr>
        <p:spPr>
          <a:xfrm>
            <a:off x="498364" y="1066800"/>
            <a:ext cx="7883636" cy="360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2700">
              <a:lnSpc>
                <a:spcPct val="100000"/>
              </a:lnSpc>
              <a:defRPr sz="2340" b="1" i="0" spc="-5">
                <a:solidFill>
                  <a:srgbClr val="BA1C2D"/>
                </a:solidFill>
                <a:latin typeface="Hind Bold" pitchFamily="2" charset="0"/>
                <a:ea typeface="+mj-ea"/>
                <a:cs typeface="Hind Bold" pitchFamily="2" charset="0"/>
              </a:defRPr>
            </a:lvl1pPr>
          </a:lstStyle>
          <a:p>
            <a:r>
              <a:rPr lang="en-US" dirty="0" smtClean="0"/>
              <a:t>Recent Headlines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7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11" y="1666535"/>
            <a:ext cx="4334042" cy="2092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660" y="1064363"/>
            <a:ext cx="4343680" cy="5260237"/>
          </a:xfrm>
          <a:prstGeom prst="rect">
            <a:avLst/>
          </a:prstGeom>
          <a:ln>
            <a:noFill/>
          </a:ln>
          <a:effectLst>
            <a:outerShdw blurRad="203200" dist="38100" dir="2700000" sx="98000" sy="98000" algn="tl" rotWithShape="0">
              <a:srgbClr val="333333">
                <a:alpha val="8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569" y="2884217"/>
            <a:ext cx="4405092" cy="2013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4038600"/>
            <a:ext cx="4373514" cy="2218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object 4"/>
          <p:cNvSpPr txBox="1">
            <a:spLocks/>
          </p:cNvSpPr>
          <p:nvPr/>
        </p:nvSpPr>
        <p:spPr>
          <a:xfrm>
            <a:off x="457200" y="1066800"/>
            <a:ext cx="7883636" cy="360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2700">
              <a:lnSpc>
                <a:spcPct val="100000"/>
              </a:lnSpc>
              <a:defRPr sz="2340" b="1" i="0" spc="-5">
                <a:solidFill>
                  <a:srgbClr val="BA1C2D"/>
                </a:solidFill>
                <a:latin typeface="Hind Bold" pitchFamily="2" charset="0"/>
                <a:ea typeface="+mj-ea"/>
                <a:cs typeface="Hind Bold" pitchFamily="2" charset="0"/>
              </a:defRPr>
            </a:lvl1pPr>
          </a:lstStyle>
          <a:p>
            <a:r>
              <a:rPr lang="en-US" dirty="0" smtClean="0"/>
              <a:t>We All Chip-In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7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524000"/>
            <a:ext cx="8763000" cy="5070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object 4"/>
          <p:cNvSpPr txBox="1">
            <a:spLocks/>
          </p:cNvSpPr>
          <p:nvPr/>
        </p:nvSpPr>
        <p:spPr>
          <a:xfrm>
            <a:off x="457200" y="1066800"/>
            <a:ext cx="7883636" cy="360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2700">
              <a:lnSpc>
                <a:spcPct val="100000"/>
              </a:lnSpc>
              <a:defRPr sz="2340" b="1" i="0" spc="-5">
                <a:solidFill>
                  <a:srgbClr val="BA1C2D"/>
                </a:solidFill>
                <a:latin typeface="Hind Bold" pitchFamily="2" charset="0"/>
                <a:ea typeface="+mj-ea"/>
                <a:cs typeface="Hind Bold" pitchFamily="2" charset="0"/>
              </a:defRPr>
            </a:lvl1pPr>
          </a:lstStyle>
          <a:p>
            <a:r>
              <a:rPr lang="en-US" dirty="0" smtClean="0"/>
              <a:t>And… </a:t>
            </a:r>
            <a:r>
              <a:rPr lang="en-US" dirty="0" err="1" smtClean="0"/>
              <a:t>HubSpot</a:t>
            </a:r>
            <a:r>
              <a:rPr lang="en-US" dirty="0" smtClean="0"/>
              <a:t> Tracks it 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7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457" y="1691523"/>
            <a:ext cx="370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Social Messages Published </a:t>
            </a:r>
            <a:r>
              <a:rPr lang="en-US" dirty="0" smtClean="0"/>
              <a:t>: </a:t>
            </a:r>
            <a:r>
              <a:rPr lang="en-US" b="1" dirty="0">
                <a:solidFill>
                  <a:srgbClr val="0070C0"/>
                </a:solidFill>
              </a:rPr>
              <a:t>33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20" y="2183912"/>
            <a:ext cx="803724" cy="651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73" y="3056229"/>
            <a:ext cx="5377747" cy="525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097" y="2174893"/>
            <a:ext cx="588270" cy="5882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32" y="2121848"/>
            <a:ext cx="688722" cy="688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7666" y="4112274"/>
            <a:ext cx="5540880" cy="23487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62903" y="3766356"/>
            <a:ext cx="2880801" cy="668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Blog Views </a:t>
            </a:r>
            <a:r>
              <a:rPr lang="en-US" b="1" dirty="0"/>
              <a:t>: </a:t>
            </a:r>
            <a:r>
              <a:rPr lang="en-US" b="1" dirty="0" smtClean="0">
                <a:solidFill>
                  <a:srgbClr val="0070C0"/>
                </a:solidFill>
              </a:rPr>
              <a:t>+15%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1796" y="1139380"/>
            <a:ext cx="6230204" cy="22050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5440" y="4054205"/>
            <a:ext cx="2852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Homepage visits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1845 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41281" y="4545523"/>
            <a:ext cx="2856414" cy="382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Careers Page visits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0070C0"/>
                </a:solidFill>
              </a:rPr>
              <a:t>325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5440" y="5407933"/>
            <a:ext cx="259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October </a:t>
            </a:r>
            <a:r>
              <a:rPr lang="en-US" b="1" u="sng" dirty="0" smtClean="0"/>
              <a:t>Total</a:t>
            </a:r>
            <a:r>
              <a:rPr lang="en-US" u="sng" dirty="0" smtClean="0"/>
              <a:t>:</a:t>
            </a:r>
            <a:r>
              <a:rPr lang="en-US" b="1" u="sng" dirty="0" smtClean="0"/>
              <a:t> </a:t>
            </a:r>
            <a:r>
              <a:rPr lang="en-US" b="1" u="sng" dirty="0" smtClean="0">
                <a:solidFill>
                  <a:srgbClr val="0070C0"/>
                </a:solidFill>
              </a:rPr>
              <a:t>1533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5440" y="4953000"/>
            <a:ext cx="259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November</a:t>
            </a:r>
            <a:r>
              <a:rPr lang="en-US" sz="1200" b="1" u="sng" dirty="0" smtClean="0"/>
              <a:t> </a:t>
            </a:r>
            <a:r>
              <a:rPr lang="en-US" b="1" u="sng" dirty="0" smtClean="0"/>
              <a:t>Total</a:t>
            </a:r>
            <a:r>
              <a:rPr lang="en-US" u="sng" dirty="0" smtClean="0"/>
              <a:t>:</a:t>
            </a:r>
            <a:r>
              <a:rPr lang="en-US" b="1" u="sng" dirty="0" smtClean="0"/>
              <a:t> </a:t>
            </a:r>
            <a:r>
              <a:rPr lang="en-US" b="1" u="sng" dirty="0" smtClean="0">
                <a:solidFill>
                  <a:srgbClr val="0070C0"/>
                </a:solidFill>
              </a:rPr>
              <a:t>3549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3047" y="3679931"/>
            <a:ext cx="3701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Website traffic top pages: </a:t>
            </a:r>
            <a:endParaRPr lang="en-US" sz="1400" u="sng" dirty="0"/>
          </a:p>
        </p:txBody>
      </p:sp>
      <p:sp>
        <p:nvSpPr>
          <p:cNvPr id="20" name="object 4"/>
          <p:cNvSpPr txBox="1">
            <a:spLocks/>
          </p:cNvSpPr>
          <p:nvPr/>
        </p:nvSpPr>
        <p:spPr>
          <a:xfrm>
            <a:off x="457200" y="1066800"/>
            <a:ext cx="7883636" cy="360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2700">
              <a:lnSpc>
                <a:spcPct val="100000"/>
              </a:lnSpc>
              <a:defRPr sz="2340" b="1" i="0" spc="-5">
                <a:solidFill>
                  <a:srgbClr val="BA1C2D"/>
                </a:solidFill>
                <a:latin typeface="Hind Bold" pitchFamily="2" charset="0"/>
                <a:ea typeface="+mj-ea"/>
                <a:cs typeface="Hind Bold" pitchFamily="2" charset="0"/>
              </a:defRPr>
            </a:lvl1pPr>
          </a:lstStyle>
          <a:p>
            <a:r>
              <a:rPr lang="en-US" dirty="0" smtClean="0"/>
              <a:t>Stats Following the Tesco PR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9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283" y="1839707"/>
            <a:ext cx="8661370" cy="18521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283" y="4109215"/>
            <a:ext cx="8661370" cy="1786487"/>
          </a:xfrm>
          <a:prstGeom prst="rect">
            <a:avLst/>
          </a:prstGeom>
        </p:spPr>
      </p:pic>
      <p:sp>
        <p:nvSpPr>
          <p:cNvPr id="6" name="object 4"/>
          <p:cNvSpPr txBox="1">
            <a:spLocks/>
          </p:cNvSpPr>
          <p:nvPr/>
        </p:nvSpPr>
        <p:spPr>
          <a:xfrm>
            <a:off x="457200" y="1066800"/>
            <a:ext cx="7883636" cy="360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2700">
              <a:lnSpc>
                <a:spcPct val="100000"/>
              </a:lnSpc>
              <a:defRPr sz="2340" b="1" i="0" spc="-5">
                <a:solidFill>
                  <a:srgbClr val="BA1C2D"/>
                </a:solidFill>
                <a:latin typeface="Hind Bold" pitchFamily="2" charset="0"/>
                <a:ea typeface="+mj-ea"/>
                <a:cs typeface="Hind Bold" pitchFamily="2" charset="0"/>
              </a:defRPr>
            </a:lvl1pPr>
          </a:lstStyle>
          <a:p>
            <a:r>
              <a:rPr lang="en-US" dirty="0" smtClean="0"/>
              <a:t>Organic Search Grew Substantially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7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14459</TotalTime>
  <Words>233</Words>
  <Application>Microsoft Office PowerPoint</Application>
  <PresentationFormat>Widescreen</PresentationFormat>
  <Paragraphs>44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Hind Regular</vt:lpstr>
      <vt:lpstr>Calibri</vt:lpstr>
      <vt:lpstr>Hind Bold</vt:lpstr>
      <vt:lpstr>Hind Medium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CyberInt in the Media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Elad Ben Meir</dc:creator>
  <cp:lastModifiedBy>Elad Ben Meir</cp:lastModifiedBy>
  <cp:revision>138</cp:revision>
  <dcterms:created xsi:type="dcterms:W3CDTF">2016-05-23T18:10:12Z</dcterms:created>
  <dcterms:modified xsi:type="dcterms:W3CDTF">2016-12-13T20:41:09Z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2016-05-23T00:00:00Z</vt:filetime>
  </property>
  <property fmtid="{D5CDD505-2E9C-101B-9397-08002B2CF9AE}" pid="3" name="Creator">
    <vt:lpwstr>Acrobat PDFMaker 15 pour PowerPoint</vt:lpwstr>
  </property>
  <property fmtid="{D5CDD505-2E9C-101B-9397-08002B2CF9AE}" pid="4" name="LastSaved">
    <vt:filetime>2016-05-23T00:00:00Z</vt:filetime>
  </property>
</Properties>
</file>