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85" r:id="rId3"/>
    <p:sldMasterId id="2147483656" r:id="rId4"/>
  </p:sldMasterIdLst>
  <p:notesMasterIdLst>
    <p:notesMasterId r:id="rId27"/>
  </p:notesMasterIdLst>
  <p:sldIdLst>
    <p:sldId id="652" r:id="rId5"/>
    <p:sldId id="681" r:id="rId6"/>
    <p:sldId id="641" r:id="rId7"/>
    <p:sldId id="655" r:id="rId8"/>
    <p:sldId id="639" r:id="rId9"/>
    <p:sldId id="642" r:id="rId10"/>
    <p:sldId id="524" r:id="rId11"/>
    <p:sldId id="648" r:id="rId12"/>
    <p:sldId id="623" r:id="rId13"/>
    <p:sldId id="649" r:id="rId14"/>
    <p:sldId id="613" r:id="rId15"/>
    <p:sldId id="643" r:id="rId16"/>
    <p:sldId id="620" r:id="rId17"/>
    <p:sldId id="645" r:id="rId18"/>
    <p:sldId id="638" r:id="rId19"/>
    <p:sldId id="622" r:id="rId20"/>
    <p:sldId id="650" r:id="rId21"/>
    <p:sldId id="651" r:id="rId22"/>
    <p:sldId id="627" r:id="rId23"/>
    <p:sldId id="625" r:id="rId24"/>
    <p:sldId id="654" r:id="rId25"/>
    <p:sldId id="653"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s" id="{ED5B9135-1546-0E46-A3FE-0A9D8DF6494F}">
          <p14:sldIdLst>
            <p14:sldId id="652"/>
            <p14:sldId id="681"/>
          </p14:sldIdLst>
        </p14:section>
        <p14:section name="Default Section" id="{444954F0-89FE-427C-8A74-4EEC35E89F4F}">
          <p14:sldIdLst>
            <p14:sldId id="641"/>
            <p14:sldId id="655"/>
            <p14:sldId id="639"/>
            <p14:sldId id="642"/>
            <p14:sldId id="524"/>
            <p14:sldId id="648"/>
            <p14:sldId id="623"/>
            <p14:sldId id="649"/>
            <p14:sldId id="613"/>
            <p14:sldId id="643"/>
            <p14:sldId id="620"/>
            <p14:sldId id="645"/>
            <p14:sldId id="638"/>
            <p14:sldId id="622"/>
            <p14:sldId id="650"/>
            <p14:sldId id="651"/>
            <p14:sldId id="627"/>
            <p14:sldId id="625"/>
            <p14:sldId id="654"/>
            <p14:sldId id="653"/>
          </p14:sldIdLst>
        </p14:section>
      </p14:sectionLst>
    </p:ext>
    <p:ext uri="{EFAFB233-063F-42B5-8137-9DF3F51BA10A}">
      <p15:sldGuideLst xmlns:p15="http://schemas.microsoft.com/office/powerpoint/2012/main">
        <p15:guide id="1" orient="horz" pos="2892">
          <p15:clr>
            <a:srgbClr val="A4A3A4"/>
          </p15:clr>
        </p15:guide>
        <p15:guide id="2" orient="horz" pos="1572" userDrawn="1">
          <p15:clr>
            <a:srgbClr val="A4A3A4"/>
          </p15:clr>
        </p15:guide>
        <p15:guide id="3" pos="5446">
          <p15:clr>
            <a:srgbClr val="A4A3A4"/>
          </p15:clr>
        </p15:guide>
        <p15:guide id="4" pos="2880">
          <p15:clr>
            <a:srgbClr val="A4A3A4"/>
          </p15:clr>
        </p15:guide>
        <p15:guide id="5" pos="278">
          <p15:clr>
            <a:srgbClr val="A4A3A4"/>
          </p15:clr>
        </p15:guide>
        <p15:guide id="6" orient="horz" pos="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מית לביא" initials="על" lastIdx="60" clrIdx="0">
    <p:extLst/>
  </p:cmAuthor>
  <p:cmAuthor id="2" name="Billy Cina" initials="BC" lastIdx="60" clrIdx="1">
    <p:extLst/>
  </p:cmAuthor>
  <p:cmAuthor id="3" name="Maayan Sella" initials="MS" lastIdx="10" clrIdx="2">
    <p:extLst/>
  </p:cmAuthor>
  <p:cmAuthor id="4" name="10" initials="1" lastIdx="1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338"/>
    <a:srgbClr val="313132"/>
    <a:srgbClr val="FF335C"/>
    <a:srgbClr val="8F8F8F"/>
    <a:srgbClr val="2F3E48"/>
    <a:srgbClr val="3C4A52"/>
    <a:srgbClr val="333E48"/>
    <a:srgbClr val="AE222A"/>
    <a:srgbClr val="880018"/>
    <a:srgbClr val="FFF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89114" autoAdjust="0"/>
  </p:normalViewPr>
  <p:slideViewPr>
    <p:cSldViewPr snapToGrid="0" snapToObjects="1">
      <p:cViewPr varScale="1">
        <p:scale>
          <a:sx n="80" d="100"/>
          <a:sy n="80" d="100"/>
        </p:scale>
        <p:origin x="954" y="84"/>
      </p:cViewPr>
      <p:guideLst>
        <p:guide orient="horz" pos="2892"/>
        <p:guide orient="horz" pos="1572"/>
        <p:guide pos="5446"/>
        <p:guide pos="2880"/>
        <p:guide pos="278"/>
        <p:guide orient="horz" pos="9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81E2B-9E23-3945-A2AF-B589D8D33B8F}" type="datetimeFigureOut">
              <a:rPr lang="en-US" smtClean="0"/>
              <a:t>6/29/2017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3AC6B-C96F-8247-A1F1-89B5CF090B44}" type="slidenum">
              <a:rPr lang="en-US" smtClean="0"/>
              <a:t>‹#›</a:t>
            </a:fld>
            <a:endParaRPr lang="en-US" dirty="0"/>
          </a:p>
        </p:txBody>
      </p:sp>
    </p:spTree>
    <p:extLst>
      <p:ext uri="{BB962C8B-B14F-4D97-AF65-F5344CB8AC3E}">
        <p14:creationId xmlns:p14="http://schemas.microsoft.com/office/powerpoint/2010/main" val="2228747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ubspot.com/how-to-use-pinterest-for-busines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a:t>
            </a:fld>
            <a:endParaRPr lang="en-US" dirty="0"/>
          </a:p>
        </p:txBody>
      </p:sp>
    </p:spTree>
    <p:extLst>
      <p:ext uri="{BB962C8B-B14F-4D97-AF65-F5344CB8AC3E}">
        <p14:creationId xmlns:p14="http://schemas.microsoft.com/office/powerpoint/2010/main" val="205249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BE3AC6B-C96F-8247-A1F1-89B5CF090B44}" type="slidenum">
              <a:rPr lang="en-US" smtClean="0"/>
              <a:t>12</a:t>
            </a:fld>
            <a:endParaRPr lang="en-US" dirty="0"/>
          </a:p>
        </p:txBody>
      </p:sp>
    </p:spTree>
    <p:extLst>
      <p:ext uri="{BB962C8B-B14F-4D97-AF65-F5344CB8AC3E}">
        <p14:creationId xmlns:p14="http://schemas.microsoft.com/office/powerpoint/2010/main" val="253820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US" sz="1200" dirty="0">
                <a:latin typeface="Cambria" pitchFamily="18" charset="0"/>
                <a:cs typeface="Helvetica"/>
              </a:rPr>
              <a:t>Don’t just blog about yourself/your product./your company – become the go to resource for ecosystem news and insights (this you will get from your keyword research)</a:t>
            </a:r>
          </a:p>
          <a:p>
            <a:pPr marL="171450" indent="-171450">
              <a:lnSpc>
                <a:spcPct val="110000"/>
              </a:lnSpc>
              <a:buFont typeface="Arial" panose="020B0604020202020204" pitchFamily="34" charset="0"/>
              <a:buChar char="•"/>
            </a:pPr>
            <a:r>
              <a:rPr lang="en-US" sz="1200" dirty="0">
                <a:latin typeface="Cambria" pitchFamily="18" charset="0"/>
                <a:cs typeface="Helvetica"/>
              </a:rPr>
              <a:t>Know your goals - Write blogs for every stage in the buyers journey </a:t>
            </a:r>
          </a:p>
          <a:p>
            <a:pPr marL="171450" indent="-171450">
              <a:lnSpc>
                <a:spcPct val="110000"/>
              </a:lnSpc>
              <a:buFont typeface="Arial" panose="020B0604020202020204" pitchFamily="34" charset="0"/>
              <a:buChar char="•"/>
            </a:pPr>
            <a:r>
              <a:rPr lang="en-US" sz="1200" dirty="0">
                <a:latin typeface="Cambria" pitchFamily="18" charset="0"/>
                <a:cs typeface="Helvetica"/>
              </a:rPr>
              <a:t>Set measurable KPIs </a:t>
            </a:r>
          </a:p>
          <a:p>
            <a:pPr marL="171450" indent="-171450">
              <a:lnSpc>
                <a:spcPct val="110000"/>
              </a:lnSpc>
              <a:buFont typeface="Arial" panose="020B0604020202020204" pitchFamily="34" charset="0"/>
              <a:buChar char="•"/>
            </a:pPr>
            <a:r>
              <a:rPr lang="en-US" sz="1200" dirty="0">
                <a:latin typeface="Cambria" pitchFamily="18" charset="0"/>
                <a:cs typeface="Helvetica"/>
              </a:rPr>
              <a:t>Make sure your CTAs are relevant to the blog content </a:t>
            </a:r>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13</a:t>
            </a:fld>
            <a:endParaRPr lang="en-US" dirty="0"/>
          </a:p>
        </p:txBody>
      </p:sp>
    </p:spTree>
    <p:extLst>
      <p:ext uri="{BB962C8B-B14F-4D97-AF65-F5344CB8AC3E}">
        <p14:creationId xmlns:p14="http://schemas.microsoft.com/office/powerpoint/2010/main" val="167370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dirty="0">
                <a:latin typeface="Cambria" pitchFamily="18" charset="0"/>
                <a:cs typeface="Helvetica"/>
              </a:rPr>
              <a:t>The most common offer I see on most websites is “Contact Us.” Sure, you want all your prospects to talk to sales, but not everyone is ready. As you know, buyers are more likely to do their own research before even engaging with a sales rep. And, every prospect is at a different stage of exploration. Some may need more education than others. That’s why it’s important to develop different offers at different buying cycles. </a:t>
            </a:r>
          </a:p>
          <a:p>
            <a:pPr>
              <a:lnSpc>
                <a:spcPct val="110000"/>
              </a:lnSpc>
            </a:pPr>
            <a:endParaRPr lang="en-US" sz="1200" dirty="0">
              <a:latin typeface="Cambria" pitchFamily="18" charset="0"/>
              <a:cs typeface="Helvetica"/>
            </a:endParaRPr>
          </a:p>
          <a:p>
            <a:pPr>
              <a:lnSpc>
                <a:spcPct val="110000"/>
              </a:lnSpc>
            </a:pPr>
            <a:r>
              <a:rPr lang="en-US" sz="1200" dirty="0">
                <a:latin typeface="Cambria" pitchFamily="18" charset="0"/>
                <a:cs typeface="Helvetica"/>
              </a:rPr>
              <a:t>Someone at the top of the buying cycle may be more interested in an informational piece like a guide or </a:t>
            </a:r>
            <a:r>
              <a:rPr lang="en-US" sz="1200" dirty="0" err="1">
                <a:latin typeface="Cambria" pitchFamily="18" charset="0"/>
                <a:cs typeface="Helvetica"/>
              </a:rPr>
              <a:t>ebook</a:t>
            </a:r>
            <a:r>
              <a:rPr lang="en-US" sz="1200" dirty="0">
                <a:latin typeface="Cambria" pitchFamily="18" charset="0"/>
                <a:cs typeface="Helvetica"/>
              </a:rPr>
              <a:t>, whereas someone more committed at the bottom of the cycle might be more interested in a free trial or demo. You don’t need to pick and choose; create offers for each phase, and include a primary and secondary CTA to these offers on various pages throughout your site.</a:t>
            </a:r>
            <a:r>
              <a:rPr lang="he-IL" sz="1200" dirty="0">
                <a:latin typeface="Cambria" pitchFamily="18" charset="0"/>
                <a:cs typeface="Helvetica"/>
              </a:rPr>
              <a:t> </a:t>
            </a:r>
            <a:r>
              <a:rPr lang="en-US" sz="1200" dirty="0">
                <a:latin typeface="Cambria" pitchFamily="18" charset="0"/>
                <a:cs typeface="Helvetica"/>
              </a:rPr>
              <a:t>For Example, a company such as </a:t>
            </a:r>
            <a:r>
              <a:rPr lang="en-US" sz="1200" dirty="0" err="1">
                <a:latin typeface="Cambria" pitchFamily="18" charset="0"/>
                <a:cs typeface="Helvetica"/>
              </a:rPr>
              <a:t>Portnox</a:t>
            </a:r>
            <a:r>
              <a:rPr lang="en-US" sz="1200" dirty="0">
                <a:latin typeface="Cambria" pitchFamily="18" charset="0"/>
                <a:cs typeface="Helvetica"/>
              </a:rPr>
              <a:t>, A network security company created the following content for each stage: </a:t>
            </a:r>
          </a:p>
          <a:p>
            <a:pPr marL="171450" indent="-171450">
              <a:lnSpc>
                <a:spcPct val="110000"/>
              </a:lnSpc>
              <a:buFont typeface="Arial" panose="020B0604020202020204" pitchFamily="34" charset="0"/>
              <a:buChar char="•"/>
            </a:pPr>
            <a:r>
              <a:rPr lang="en-US" sz="1200" b="1" dirty="0">
                <a:latin typeface="Cambria" pitchFamily="18" charset="0"/>
                <a:cs typeface="Helvetica"/>
              </a:rPr>
              <a:t>Early stage: </a:t>
            </a:r>
            <a:r>
              <a:rPr lang="en-US" sz="1200" dirty="0">
                <a:latin typeface="Cambria" pitchFamily="18" charset="0"/>
                <a:cs typeface="Helvetica"/>
              </a:rPr>
              <a:t>a blog post detailing the differences between honeypots and deception technology </a:t>
            </a:r>
          </a:p>
          <a:p>
            <a:pPr marL="171450" indent="-171450">
              <a:lnSpc>
                <a:spcPct val="110000"/>
              </a:lnSpc>
              <a:buFont typeface="Arial" panose="020B0604020202020204" pitchFamily="34" charset="0"/>
              <a:buChar char="•"/>
            </a:pPr>
            <a:r>
              <a:rPr lang="en-US" sz="1200" b="1" dirty="0">
                <a:latin typeface="Cambria" pitchFamily="18" charset="0"/>
                <a:cs typeface="Helvetica"/>
              </a:rPr>
              <a:t>Middle Stage: </a:t>
            </a:r>
            <a:r>
              <a:rPr lang="en-US" sz="1200" dirty="0">
                <a:latin typeface="Cambria" pitchFamily="18" charset="0"/>
                <a:cs typeface="Helvetica"/>
              </a:rPr>
              <a:t>Whitepaper about how deception works, with an example of the product </a:t>
            </a:r>
          </a:p>
          <a:p>
            <a:pPr marL="171450" indent="-171450">
              <a:lnSpc>
                <a:spcPct val="110000"/>
              </a:lnSpc>
              <a:buFont typeface="Arial" panose="020B0604020202020204" pitchFamily="34" charset="0"/>
              <a:buChar char="•"/>
            </a:pPr>
            <a:r>
              <a:rPr lang="en-US" sz="1200" b="1" dirty="0">
                <a:latin typeface="Cambria" pitchFamily="18" charset="0"/>
                <a:cs typeface="Helvetica"/>
              </a:rPr>
              <a:t>Ready Stage: </a:t>
            </a:r>
            <a:r>
              <a:rPr lang="en-US" sz="1200" dirty="0">
                <a:latin typeface="Cambria" pitchFamily="18" charset="0"/>
                <a:cs typeface="Helvetica"/>
              </a:rPr>
              <a:t>Landing page to sign up for threat assessment and free</a:t>
            </a:r>
          </a:p>
          <a:p>
            <a:pPr>
              <a:lnSpc>
                <a:spcPct val="110000"/>
              </a:lnSpc>
            </a:pPr>
            <a:endParaRPr lang="en-US" sz="1200" dirty="0">
              <a:solidFill>
                <a:srgbClr val="000000"/>
              </a:solidFill>
              <a:latin typeface="Cambria" pitchFamily="18" charset="0"/>
              <a:cs typeface="Helvetica"/>
              <a:hlinkClick r:id="rId3"/>
            </a:endParaRPr>
          </a:p>
          <a:p>
            <a:pPr>
              <a:lnSpc>
                <a:spcPct val="110000"/>
              </a:lnSpc>
            </a:pPr>
            <a:endParaRPr lang="en-US" sz="1200" dirty="0">
              <a:latin typeface="Cambria" pitchFamily="18" charset="0"/>
              <a:cs typeface="Helvetica"/>
            </a:endParaRPr>
          </a:p>
          <a:p>
            <a:endParaRPr lang="en-US" dirty="0"/>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14</a:t>
            </a:fld>
            <a:endParaRPr lang="en-US" dirty="0"/>
          </a:p>
        </p:txBody>
      </p:sp>
    </p:spTree>
    <p:extLst>
      <p:ext uri="{BB962C8B-B14F-4D97-AF65-F5344CB8AC3E}">
        <p14:creationId xmlns:p14="http://schemas.microsoft.com/office/powerpoint/2010/main" val="16303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Cambria" panose="02040503050406030204" pitchFamily="18" charset="0"/>
              </a:rPr>
              <a:t>Automate Content Discovery</a:t>
            </a:r>
            <a:endParaRPr lang="he-IL" sz="1200" dirty="0">
              <a:latin typeface="Cambria" panose="02040503050406030204" pitchFamily="18" charset="0"/>
            </a:endParaRPr>
          </a:p>
          <a:p>
            <a:pPr marL="171450" indent="-171450">
              <a:buFont typeface="Arial" panose="020B0604020202020204" pitchFamily="34" charset="0"/>
              <a:buChar char="•"/>
            </a:pPr>
            <a:r>
              <a:rPr lang="en-US" sz="1200" dirty="0">
                <a:latin typeface="Cambria" panose="02040503050406030204" pitchFamily="18" charset="0"/>
              </a:rPr>
              <a:t>Automate Content Distribution</a:t>
            </a:r>
            <a:endParaRPr lang="he-IL" sz="1200" dirty="0">
              <a:latin typeface="Cambria" panose="02040503050406030204" pitchFamily="18" charset="0"/>
            </a:endParaRPr>
          </a:p>
          <a:p>
            <a:pPr marL="171450" indent="-171450">
              <a:buFont typeface="Arial" panose="020B0604020202020204" pitchFamily="34" charset="0"/>
              <a:buChar char="•"/>
            </a:pPr>
            <a:r>
              <a:rPr lang="en-US" sz="1200" dirty="0">
                <a:latin typeface="Cambria" panose="02040503050406030204" pitchFamily="18" charset="0"/>
              </a:rPr>
              <a:t>Social media distribution</a:t>
            </a:r>
          </a:p>
          <a:p>
            <a:pPr marL="171450" indent="-171450">
              <a:buFont typeface="Arial" panose="020B0604020202020204" pitchFamily="34" charset="0"/>
              <a:buChar char="•"/>
            </a:pPr>
            <a:r>
              <a:rPr lang="en-US" sz="1200" dirty="0">
                <a:latin typeface="Cambria" panose="02040503050406030204" pitchFamily="18" charset="0"/>
              </a:rPr>
              <a:t>Landing Page platforms </a:t>
            </a:r>
          </a:p>
          <a:p>
            <a:pPr marL="171450" indent="-171450">
              <a:buFont typeface="Arial" panose="020B0604020202020204" pitchFamily="34" charset="0"/>
              <a:buChar char="•"/>
            </a:pPr>
            <a:r>
              <a:rPr lang="en-US" sz="1200" dirty="0">
                <a:latin typeface="Cambria" panose="02040503050406030204" pitchFamily="18" charset="0"/>
              </a:rPr>
              <a:t>Email Drip</a:t>
            </a:r>
            <a:endParaRPr lang="he-IL" sz="1200" dirty="0">
              <a:latin typeface="Cambria" panose="02040503050406030204" pitchFamily="18" charset="0"/>
            </a:endParaRPr>
          </a:p>
          <a:p>
            <a:pPr marL="171450" indent="-171450">
              <a:buFont typeface="Arial" panose="020B0604020202020204" pitchFamily="34" charset="0"/>
              <a:buChar char="•"/>
            </a:pPr>
            <a:r>
              <a:rPr lang="en-US" sz="1200" dirty="0">
                <a:latin typeface="Cambria" panose="02040503050406030204" pitchFamily="18" charset="0"/>
              </a:rPr>
              <a:t>Bring Sales and Marketing closer. </a:t>
            </a:r>
          </a:p>
          <a:p>
            <a:pPr marL="171450" indent="-171450">
              <a:buFont typeface="Arial" panose="020B0604020202020204" pitchFamily="34" charset="0"/>
              <a:buChar char="•"/>
            </a:pPr>
            <a:r>
              <a:rPr lang="en-US" sz="1200" dirty="0">
                <a:latin typeface="Cambria" panose="02040503050406030204" pitchFamily="18" charset="0"/>
              </a:rPr>
              <a:t>Analytics</a:t>
            </a:r>
          </a:p>
          <a:p>
            <a:endParaRPr lang="en-GB" dirty="0"/>
          </a:p>
        </p:txBody>
      </p:sp>
      <p:sp>
        <p:nvSpPr>
          <p:cNvPr id="4" name="Slide Number Placeholder 3"/>
          <p:cNvSpPr>
            <a:spLocks noGrp="1"/>
          </p:cNvSpPr>
          <p:nvPr>
            <p:ph type="sldNum" sz="quarter" idx="10"/>
          </p:nvPr>
        </p:nvSpPr>
        <p:spPr/>
        <p:txBody>
          <a:bodyPr/>
          <a:lstStyle/>
          <a:p>
            <a:fld id="{1BE3AC6B-C96F-8247-A1F1-89B5CF090B44}" type="slidenum">
              <a:rPr lang="en-US" smtClean="0"/>
              <a:t>15</a:t>
            </a:fld>
            <a:endParaRPr lang="en-US" dirty="0"/>
          </a:p>
        </p:txBody>
      </p:sp>
    </p:spTree>
    <p:extLst>
      <p:ext uri="{BB962C8B-B14F-4D97-AF65-F5344CB8AC3E}">
        <p14:creationId xmlns:p14="http://schemas.microsoft.com/office/powerpoint/2010/main" val="29144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dirty="0">
                <a:latin typeface="Cambria" pitchFamily="18" charset="0"/>
                <a:cs typeface="Helvetica"/>
              </a:rPr>
              <a:t>Build a loyal following</a:t>
            </a:r>
            <a:r>
              <a:rPr lang="en-US" sz="1200" dirty="0">
                <a:latin typeface="Cambria" pitchFamily="18" charset="0"/>
                <a:cs typeface="Helvetica"/>
              </a:rPr>
              <a:t>. Building a relationship with potential customers is a critical first step. Social media connections are really about people-to-people, not always company-to-individual. Get to know your audience online, communicate and share information. In order to generate leads, you need to have human interaction with others.</a:t>
            </a:r>
            <a:br>
              <a:rPr lang="en-US" sz="1200" dirty="0">
                <a:latin typeface="Cambria" pitchFamily="18" charset="0"/>
                <a:cs typeface="Helvetica"/>
              </a:rPr>
            </a:br>
            <a:endParaRPr lang="en-US" sz="1200" dirty="0">
              <a:latin typeface="Cambria" pitchFamily="18" charset="0"/>
              <a:cs typeface="Helvetica"/>
            </a:endParaRPr>
          </a:p>
          <a:p>
            <a:pPr marL="171450" indent="-171450">
              <a:buFont typeface="Arial"/>
              <a:buChar char="•"/>
            </a:pPr>
            <a:r>
              <a:rPr lang="en-US" sz="1200" b="1" dirty="0">
                <a:latin typeface="Cambria" pitchFamily="18" charset="0"/>
                <a:cs typeface="Helvetica"/>
              </a:rPr>
              <a:t>Remember, social media is a dialogue. </a:t>
            </a:r>
            <a:r>
              <a:rPr lang="en-US" sz="1200" dirty="0">
                <a:latin typeface="Cambria" pitchFamily="18" charset="0"/>
                <a:cs typeface="Helvetica"/>
              </a:rPr>
              <a:t>Companies that only use social media to blast out messages about themselves aren’t using social channels effectively. The goal is to interact with others and be helpful. When you share content on social media, don’t always post something that relates to your company. Share links to other interesting things you’ve found online. People will be very thankful you are noticing their work, too!</a:t>
            </a:r>
            <a:br>
              <a:rPr lang="en-US" sz="1200" dirty="0">
                <a:latin typeface="Cambria" pitchFamily="18" charset="0"/>
                <a:cs typeface="Helvetica"/>
              </a:rPr>
            </a:br>
            <a:endParaRPr lang="en-US" sz="1200" dirty="0">
              <a:latin typeface="Cambria" pitchFamily="18" charset="0"/>
              <a:cs typeface="Helvetica"/>
            </a:endParaRPr>
          </a:p>
          <a:p>
            <a:pPr marL="171450" indent="-171450">
              <a:buFont typeface="Arial"/>
              <a:buChar char="•"/>
            </a:pPr>
            <a:r>
              <a:rPr lang="en-US" sz="1200" b="1" dirty="0">
                <a:latin typeface="Cambria" pitchFamily="18" charset="0"/>
                <a:cs typeface="Helvetica"/>
              </a:rPr>
              <a:t>Influence connections for content sharing. </a:t>
            </a:r>
            <a:r>
              <a:rPr lang="en-US" sz="1200" dirty="0">
                <a:latin typeface="Cambria" pitchFamily="18" charset="0"/>
                <a:cs typeface="Helvetica"/>
              </a:rPr>
              <a:t>Publishing and sharing content that directs traffic to targeted landing pages is the single biggest lever to increase lead generation through social media. Share your new content offers by posting links to landing pages, and in addition, share blog posts, discounts, and other great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mbria" pitchFamily="18" charset="0"/>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Social media isn’t just for liking funny pictures or tweeting what you ate for breakfast. Here are some great tips for generating leads on social networks.</a:t>
            </a:r>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16</a:t>
            </a:fld>
            <a:endParaRPr lang="en-US" dirty="0"/>
          </a:p>
        </p:txBody>
      </p:sp>
    </p:spTree>
    <p:extLst>
      <p:ext uri="{BB962C8B-B14F-4D97-AF65-F5344CB8AC3E}">
        <p14:creationId xmlns:p14="http://schemas.microsoft.com/office/powerpoint/2010/main" val="167370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E3AC6B-C96F-8247-A1F1-89B5CF090B44}" type="slidenum">
              <a:rPr lang="en-US" smtClean="0"/>
              <a:t>17</a:t>
            </a:fld>
            <a:endParaRPr lang="en-US" dirty="0"/>
          </a:p>
        </p:txBody>
      </p:sp>
    </p:spTree>
    <p:extLst>
      <p:ext uri="{BB962C8B-B14F-4D97-AF65-F5344CB8AC3E}">
        <p14:creationId xmlns:p14="http://schemas.microsoft.com/office/powerpoint/2010/main" val="196178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18</a:t>
            </a:fld>
            <a:endParaRPr lang="en-US" dirty="0"/>
          </a:p>
        </p:txBody>
      </p:sp>
    </p:spTree>
    <p:extLst>
      <p:ext uri="{BB962C8B-B14F-4D97-AF65-F5344CB8AC3E}">
        <p14:creationId xmlns:p14="http://schemas.microsoft.com/office/powerpoint/2010/main" val="314342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Adwords</a:t>
            </a:r>
            <a:r>
              <a:rPr lang="en-US" dirty="0"/>
              <a:t> - </a:t>
            </a:r>
            <a:r>
              <a:rPr lang="en-US" sz="1200" dirty="0">
                <a:latin typeface="Cambria" pitchFamily="18" charset="0"/>
                <a:cs typeface="Helvetica"/>
              </a:rPr>
              <a:t>Use Google AdWords to promote your content offer on broad and general keywords but make sure to create ads for direct demo requests for keywords like Threat Feed Providers or Firewall solutions.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t>
            </a:r>
            <a:r>
              <a:rPr lang="en-GB" dirty="0"/>
              <a:t>B - </a:t>
            </a:r>
            <a:r>
              <a:rPr lang="en-US" sz="1200" dirty="0">
                <a:latin typeface="Cambria" pitchFamily="18" charset="0"/>
                <a:cs typeface="Helvetica"/>
              </a:rPr>
              <a:t>Excellent for reaching DevOps, Network and System admins. Remarketing on Facebook is a must for all target groups. Drives great traffic for the awareness stage.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LI - The ‘Go To’ platform for B2B but the cost per click is high. This is the only paid media to reach CISOs (and other C-levels) but must be accompanied by high value,  helpful content. Use remarketing to convert to lead.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TW - Great for traction and engagement . Make sure to engage with influencers after acquiring them. Remarketing works as well, but mostly on Desktop.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mbria" pitchFamily="18" charset="0"/>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mbria" pitchFamily="18" charset="0"/>
              <a:cs typeface="Helvetica"/>
            </a:endParaRPr>
          </a:p>
          <a:p>
            <a:endParaRPr lang="en-GB" dirty="0"/>
          </a:p>
        </p:txBody>
      </p:sp>
      <p:sp>
        <p:nvSpPr>
          <p:cNvPr id="4" name="Slide Number Placeholder 3"/>
          <p:cNvSpPr>
            <a:spLocks noGrp="1"/>
          </p:cNvSpPr>
          <p:nvPr>
            <p:ph type="sldNum" sz="quarter" idx="10"/>
          </p:nvPr>
        </p:nvSpPr>
        <p:spPr/>
        <p:txBody>
          <a:bodyPr/>
          <a:lstStyle/>
          <a:p>
            <a:fld id="{1BE3AC6B-C96F-8247-A1F1-89B5CF090B44}" type="slidenum">
              <a:rPr lang="en-US" smtClean="0"/>
              <a:t>19</a:t>
            </a:fld>
            <a:endParaRPr lang="en-US" dirty="0"/>
          </a:p>
        </p:txBody>
      </p:sp>
    </p:spTree>
    <p:extLst>
      <p:ext uri="{BB962C8B-B14F-4D97-AF65-F5344CB8AC3E}">
        <p14:creationId xmlns:p14="http://schemas.microsoft.com/office/powerpoint/2010/main" val="52038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itchFamily="18" charset="0"/>
                <a:cs typeface="Helvetica"/>
              </a:rPr>
              <a:t>While this isn’t a channel per say, it </a:t>
            </a:r>
            <a:r>
              <a:rPr lang="en-US" sz="1200" i="1" dirty="0">
                <a:latin typeface="Cambria" pitchFamily="18" charset="0"/>
                <a:cs typeface="Helvetica"/>
              </a:rPr>
              <a:t>is</a:t>
            </a:r>
            <a:r>
              <a:rPr lang="en-US" sz="1200" dirty="0">
                <a:latin typeface="Cambria" pitchFamily="18" charset="0"/>
                <a:cs typeface="Helvetica"/>
              </a:rPr>
              <a:t> a great way to increase leads across all channels and tactics. </a:t>
            </a:r>
          </a:p>
          <a:p>
            <a:endParaRPr lang="en-US" sz="1200" dirty="0">
              <a:latin typeface="Cambria" pitchFamily="18" charset="0"/>
              <a:cs typeface="Helvetica"/>
            </a:endParaRPr>
          </a:p>
          <a:p>
            <a:r>
              <a:rPr lang="en-US" sz="1200" dirty="0">
                <a:latin typeface="Cambria" pitchFamily="18" charset="0"/>
                <a:cs typeface="Helvetica"/>
              </a:rPr>
              <a:t>A/B testing can be used in calls-to-action, landing pages, email marketing, advertising, and more. </a:t>
            </a:r>
          </a:p>
          <a:p>
            <a:endParaRPr lang="en-US" sz="1200" dirty="0">
              <a:latin typeface="Cambria" pitchFamily="18" charset="0"/>
              <a:cs typeface="Helvetica"/>
            </a:endParaRPr>
          </a:p>
          <a:p>
            <a:r>
              <a:rPr lang="en-US" sz="1200" dirty="0">
                <a:latin typeface="Cambria" pitchFamily="18" charset="0"/>
                <a:cs typeface="Helvetica"/>
              </a:rPr>
              <a:t>A/B testing your landing pages and other assets can help you generate up to 40% more leads for your business. </a:t>
            </a:r>
          </a:p>
          <a:p>
            <a:endParaRPr lang="en-US" sz="1200" dirty="0">
              <a:latin typeface="Cambria" pitchFamily="18" charset="0"/>
              <a:cs typeface="Helvetica"/>
            </a:endParaRPr>
          </a:p>
          <a:p>
            <a:r>
              <a:rPr lang="en-US" sz="1200" dirty="0">
                <a:latin typeface="Cambria" pitchFamily="18" charset="0"/>
                <a:cs typeface="Helvetica"/>
              </a:rPr>
              <a:t>When done correctly, A/B testing can provide a huge competitive advantage for your company.</a:t>
            </a:r>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20</a:t>
            </a:fld>
            <a:endParaRPr lang="en-US" dirty="0"/>
          </a:p>
        </p:txBody>
      </p:sp>
    </p:spTree>
    <p:extLst>
      <p:ext uri="{BB962C8B-B14F-4D97-AF65-F5344CB8AC3E}">
        <p14:creationId xmlns:p14="http://schemas.microsoft.com/office/powerpoint/2010/main" val="167370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If you oversaturate a p1.age with too many keywords, the page will lose its importance and authority because search engines won’t have a clear idea of what the page is about.</a:t>
            </a:r>
          </a:p>
          <a:p>
            <a:r>
              <a:rPr lang="en-US" sz="1200" dirty="0">
                <a:latin typeface="Cambria" pitchFamily="18" charset="0"/>
                <a:cs typeface="Helvetica"/>
              </a:rPr>
              <a:t>1. Pick a list of around 20 keywords you’ll focus on when optimizing your website. </a:t>
            </a:r>
          </a:p>
          <a:p>
            <a:r>
              <a:rPr lang="en-US" sz="1200" dirty="0">
                <a:latin typeface="Cambria" pitchFamily="18" charset="0"/>
                <a:cs typeface="Helvetica"/>
              </a:rPr>
              <a:t>2. For each page, blog or landing page pick one primary keyword to focus on. </a:t>
            </a:r>
          </a:p>
          <a:p>
            <a:r>
              <a:rPr lang="en-US" sz="1200" dirty="0">
                <a:latin typeface="Cambria" pitchFamily="18" charset="0"/>
                <a:cs typeface="Helvetica"/>
              </a:rPr>
              <a:t>3. Place your primary keywords in your headline and sub-headline</a:t>
            </a:r>
          </a:p>
          <a:p>
            <a:r>
              <a:rPr lang="en-US" sz="1200" dirty="0">
                <a:latin typeface="Cambria" pitchFamily="18" charset="0"/>
                <a:cs typeface="Helvetica"/>
              </a:rPr>
              <a:t>4. Include the keywords in the body content but don’t use them out of context. Make sure they are relevant with the rest of your content.</a:t>
            </a:r>
          </a:p>
          <a:p>
            <a:r>
              <a:rPr lang="en-US" sz="1200" dirty="0">
                <a:latin typeface="Cambria" pitchFamily="18" charset="0"/>
                <a:cs typeface="Helvetica"/>
              </a:rPr>
              <a:t>5. Include keywords in the file name of images (e.g. mykeyword.jpg) or use them in the ALT tag.</a:t>
            </a:r>
          </a:p>
          <a:p>
            <a:r>
              <a:rPr lang="en-US" sz="1200" dirty="0">
                <a:latin typeface="Cambria" pitchFamily="18" charset="0"/>
                <a:cs typeface="Helvetica"/>
              </a:rPr>
              <a:t>6. Include the keywords in the page URL.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mbria" pitchFamily="18" charset="0"/>
              <a:cs typeface="Helvetica"/>
            </a:endParaRPr>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21</a:t>
            </a:fld>
            <a:endParaRPr lang="en-US" dirty="0"/>
          </a:p>
        </p:txBody>
      </p:sp>
    </p:spTree>
    <p:extLst>
      <p:ext uri="{BB962C8B-B14F-4D97-AF65-F5344CB8AC3E}">
        <p14:creationId xmlns:p14="http://schemas.microsoft.com/office/powerpoint/2010/main" val="354692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Outsource marketing team – 1- stop shop </a:t>
            </a:r>
          </a:p>
        </p:txBody>
      </p:sp>
      <p:sp>
        <p:nvSpPr>
          <p:cNvPr id="4" name="Slide Number Placeholder 3"/>
          <p:cNvSpPr>
            <a:spLocks noGrp="1"/>
          </p:cNvSpPr>
          <p:nvPr>
            <p:ph type="sldNum" sz="quarter" idx="10"/>
          </p:nvPr>
        </p:nvSpPr>
        <p:spPr/>
        <p:txBody>
          <a:bodyPr/>
          <a:lstStyle/>
          <a:p>
            <a:fld id="{407E3956-4A1E-446C-B876-D3E6A1C258DB}" type="slidenum">
              <a:rPr lang="en-US" smtClean="0"/>
              <a:pPr/>
              <a:t>2</a:t>
            </a:fld>
            <a:endParaRPr lang="en-US" dirty="0"/>
          </a:p>
        </p:txBody>
      </p:sp>
    </p:spTree>
    <p:extLst>
      <p:ext uri="{BB962C8B-B14F-4D97-AF65-F5344CB8AC3E}">
        <p14:creationId xmlns:p14="http://schemas.microsoft.com/office/powerpoint/2010/main" val="88262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Outsource marketing team – 1- stop shop </a:t>
            </a:r>
          </a:p>
        </p:txBody>
      </p:sp>
      <p:sp>
        <p:nvSpPr>
          <p:cNvPr id="4" name="Slide Number Placeholder 3"/>
          <p:cNvSpPr>
            <a:spLocks noGrp="1"/>
          </p:cNvSpPr>
          <p:nvPr>
            <p:ph type="sldNum" sz="quarter" idx="10"/>
          </p:nvPr>
        </p:nvSpPr>
        <p:spPr/>
        <p:txBody>
          <a:bodyPr/>
          <a:lstStyle/>
          <a:p>
            <a:fld id="{407E3956-4A1E-446C-B876-D3E6A1C258DB}" type="slidenum">
              <a:rPr lang="en-US" smtClean="0"/>
              <a:pPr/>
              <a:t>3</a:t>
            </a:fld>
            <a:endParaRPr lang="en-US" dirty="0"/>
          </a:p>
        </p:txBody>
      </p:sp>
    </p:spTree>
    <p:extLst>
      <p:ext uri="{BB962C8B-B14F-4D97-AF65-F5344CB8AC3E}">
        <p14:creationId xmlns:p14="http://schemas.microsoft.com/office/powerpoint/2010/main" val="403996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Outsource marketing team – 1- stop shop </a:t>
            </a:r>
          </a:p>
        </p:txBody>
      </p:sp>
      <p:sp>
        <p:nvSpPr>
          <p:cNvPr id="4" name="Slide Number Placeholder 3"/>
          <p:cNvSpPr>
            <a:spLocks noGrp="1"/>
          </p:cNvSpPr>
          <p:nvPr>
            <p:ph type="sldNum" sz="quarter" idx="10"/>
          </p:nvPr>
        </p:nvSpPr>
        <p:spPr/>
        <p:txBody>
          <a:bodyPr/>
          <a:lstStyle/>
          <a:p>
            <a:fld id="{407E3956-4A1E-446C-B876-D3E6A1C258DB}" type="slidenum">
              <a:rPr lang="en-US" smtClean="0"/>
              <a:pPr/>
              <a:t>4</a:t>
            </a:fld>
            <a:endParaRPr lang="en-US" dirty="0"/>
          </a:p>
        </p:txBody>
      </p:sp>
    </p:spTree>
    <p:extLst>
      <p:ext uri="{BB962C8B-B14F-4D97-AF65-F5344CB8AC3E}">
        <p14:creationId xmlns:p14="http://schemas.microsoft.com/office/powerpoint/2010/main" val="35526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E3AC6B-C96F-8247-A1F1-89B5CF090B44}" type="slidenum">
              <a:rPr lang="en-US" smtClean="0"/>
              <a:t>6</a:t>
            </a:fld>
            <a:endParaRPr lang="en-US" dirty="0"/>
          </a:p>
        </p:txBody>
      </p:sp>
    </p:spTree>
    <p:extLst>
      <p:ext uri="{BB962C8B-B14F-4D97-AF65-F5344CB8AC3E}">
        <p14:creationId xmlns:p14="http://schemas.microsoft.com/office/powerpoint/2010/main" val="346788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7</a:t>
            </a:fld>
            <a:endParaRPr lang="en-US" dirty="0"/>
          </a:p>
        </p:txBody>
      </p:sp>
    </p:spTree>
    <p:extLst>
      <p:ext uri="{BB962C8B-B14F-4D97-AF65-F5344CB8AC3E}">
        <p14:creationId xmlns:p14="http://schemas.microsoft.com/office/powerpoint/2010/main" val="167370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8</a:t>
            </a:fld>
            <a:endParaRPr lang="en-US" dirty="0"/>
          </a:p>
        </p:txBody>
      </p:sp>
    </p:spTree>
    <p:extLst>
      <p:ext uri="{BB962C8B-B14F-4D97-AF65-F5344CB8AC3E}">
        <p14:creationId xmlns:p14="http://schemas.microsoft.com/office/powerpoint/2010/main" val="65369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If you oversaturate a p1.age with too many keywords, the page will lose its importance and authority because search engines won’t have a clear idea of what the page is about.</a:t>
            </a:r>
          </a:p>
          <a:p>
            <a:r>
              <a:rPr lang="en-US" sz="1200" dirty="0">
                <a:latin typeface="Cambria" pitchFamily="18" charset="0"/>
                <a:cs typeface="Helvetica"/>
              </a:rPr>
              <a:t>1. Pick a list of around 20 keywords you’ll focus on when optimizing your website. </a:t>
            </a:r>
          </a:p>
          <a:p>
            <a:r>
              <a:rPr lang="en-US" sz="1200" dirty="0">
                <a:latin typeface="Cambria" pitchFamily="18" charset="0"/>
                <a:cs typeface="Helvetica"/>
              </a:rPr>
              <a:t>2. For each page, blog or landing page pick one primary keyword to focus on. </a:t>
            </a:r>
          </a:p>
          <a:p>
            <a:r>
              <a:rPr lang="en-US" sz="1200" dirty="0">
                <a:latin typeface="Cambria" pitchFamily="18" charset="0"/>
                <a:cs typeface="Helvetica"/>
              </a:rPr>
              <a:t>3. Place your primary keywords in your headline and sub-headline</a:t>
            </a:r>
          </a:p>
          <a:p>
            <a:r>
              <a:rPr lang="en-US" sz="1200" dirty="0">
                <a:latin typeface="Cambria" pitchFamily="18" charset="0"/>
                <a:cs typeface="Helvetica"/>
              </a:rPr>
              <a:t>4. Include the keywords in the body content but don’t use them out of context. Make sure they are relevant with the rest of your content.</a:t>
            </a:r>
          </a:p>
          <a:p>
            <a:r>
              <a:rPr lang="en-US" sz="1200" dirty="0">
                <a:latin typeface="Cambria" pitchFamily="18" charset="0"/>
                <a:cs typeface="Helvetica"/>
              </a:rPr>
              <a:t>5. Include keywords in the file name of images (e.g. mykeyword.jpg) or use them in the ALT tag.</a:t>
            </a:r>
          </a:p>
          <a:p>
            <a:r>
              <a:rPr lang="en-US" sz="1200" dirty="0">
                <a:latin typeface="Cambria" pitchFamily="18" charset="0"/>
                <a:cs typeface="Helvetica"/>
              </a:rPr>
              <a:t>6. Include the keywords in the page URL.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Cambria" pitchFamily="18" charset="0"/>
              <a:cs typeface="Helvetica"/>
            </a:endParaRPr>
          </a:p>
          <a:p>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9</a:t>
            </a:fld>
            <a:endParaRPr lang="en-US" dirty="0"/>
          </a:p>
        </p:txBody>
      </p:sp>
    </p:spTree>
    <p:extLst>
      <p:ext uri="{BB962C8B-B14F-4D97-AF65-F5344CB8AC3E}">
        <p14:creationId xmlns:p14="http://schemas.microsoft.com/office/powerpoint/2010/main" val="167370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cs typeface="Helvetica"/>
              </a:rPr>
              <a:t>According to a </a:t>
            </a:r>
            <a:r>
              <a:rPr lang="en-US" sz="1200" dirty="0">
                <a:solidFill>
                  <a:srgbClr val="00F338"/>
                </a:solidFill>
                <a:latin typeface="Cambria" pitchFamily="18" charset="0"/>
                <a:cs typeface="Helvetica"/>
              </a:rPr>
              <a:t>recent marketing benchmarks report</a:t>
            </a:r>
            <a:r>
              <a:rPr lang="en-US" sz="1200" dirty="0">
                <a:latin typeface="Cambria" pitchFamily="18" charset="0"/>
                <a:cs typeface="Helvetica"/>
              </a:rPr>
              <a:t>, companies see a 55% increase in leads by increasing landing pages from 10 to 15. The more content, offers, and landing pages you create, more opportunities to generate more leads for your business. </a:t>
            </a:r>
            <a:endParaRPr lang="en-US" dirty="0"/>
          </a:p>
        </p:txBody>
      </p:sp>
      <p:sp>
        <p:nvSpPr>
          <p:cNvPr id="4" name="Slide Number Placeholder 3"/>
          <p:cNvSpPr>
            <a:spLocks noGrp="1"/>
          </p:cNvSpPr>
          <p:nvPr>
            <p:ph type="sldNum" sz="quarter" idx="10"/>
          </p:nvPr>
        </p:nvSpPr>
        <p:spPr/>
        <p:txBody>
          <a:bodyPr/>
          <a:lstStyle/>
          <a:p>
            <a:fld id="{1BE3AC6B-C96F-8247-A1F1-89B5CF090B44}" type="slidenum">
              <a:rPr lang="en-US" smtClean="0"/>
              <a:t>11</a:t>
            </a:fld>
            <a:endParaRPr lang="en-US" dirty="0"/>
          </a:p>
        </p:txBody>
      </p:sp>
    </p:spTree>
    <p:extLst>
      <p:ext uri="{BB962C8B-B14F-4D97-AF65-F5344CB8AC3E}">
        <p14:creationId xmlns:p14="http://schemas.microsoft.com/office/powerpoint/2010/main" val="16737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4"/>
          <p:cNvSpPr>
            <a:spLocks noGrp="1"/>
          </p:cNvSpPr>
          <p:nvPr>
            <p:ph type="body" sz="quarter" idx="14" hasCustomPrompt="1"/>
          </p:nvPr>
        </p:nvSpPr>
        <p:spPr>
          <a:xfrm>
            <a:off x="642910" y="3755439"/>
            <a:ext cx="7858180" cy="714380"/>
          </a:xfrm>
        </p:spPr>
        <p:txBody>
          <a:bodyPr>
            <a:normAutofit/>
          </a:bodyPr>
          <a:lstStyle>
            <a:lvl1pPr algn="ctr">
              <a:buNone/>
              <a:defRPr sz="4000" b="1"/>
            </a:lvl1pPr>
          </a:lstStyle>
          <a:p>
            <a:r>
              <a:rPr lang="en-US" dirty="0"/>
              <a:t>f</a:t>
            </a:r>
          </a:p>
        </p:txBody>
      </p:sp>
    </p:spTree>
    <p:extLst>
      <p:ext uri="{BB962C8B-B14F-4D97-AF65-F5344CB8AC3E}">
        <p14:creationId xmlns:p14="http://schemas.microsoft.com/office/powerpoint/2010/main" val="102855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67212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97769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5687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04788"/>
            <a:ext cx="3008313" cy="871537"/>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38772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3600450"/>
            <a:ext cx="5486400" cy="425450"/>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116567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53234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06375"/>
            <a:ext cx="2057400" cy="438785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06375"/>
            <a:ext cx="6019800" cy="43878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122677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sp>
        <p:nvSpPr>
          <p:cNvPr id="16" name="Oval 15"/>
          <p:cNvSpPr/>
          <p:nvPr userDrawn="1"/>
        </p:nvSpPr>
        <p:spPr>
          <a:xfrm>
            <a:off x="2757485" y="658521"/>
            <a:ext cx="3629037" cy="2721778"/>
          </a:xfrm>
          <a:prstGeom prst="ellipse">
            <a:avLst/>
          </a:prstGeom>
          <a:solidFill>
            <a:srgbClr val="2E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7" name="Picture 16" descr="ME_sig_g.png"/>
          <p:cNvPicPr>
            <a:picLocks noChangeAspect="1"/>
          </p:cNvPicPr>
          <p:nvPr userDrawn="1"/>
        </p:nvPicPr>
        <p:blipFill>
          <a:blip r:embed="rId2" cstate="print"/>
          <a:stretch>
            <a:fillRect/>
          </a:stretch>
        </p:blipFill>
        <p:spPr>
          <a:xfrm>
            <a:off x="3568065" y="954348"/>
            <a:ext cx="2007870" cy="2130124"/>
          </a:xfrm>
          <a:prstGeom prst="rect">
            <a:avLst/>
          </a:prstGeom>
        </p:spPr>
      </p:pic>
      <p:sp>
        <p:nvSpPr>
          <p:cNvPr id="7" name="Text Placeholder 4"/>
          <p:cNvSpPr>
            <a:spLocks noGrp="1"/>
          </p:cNvSpPr>
          <p:nvPr userDrawn="1">
            <p:ph type="body" sz="quarter" idx="14"/>
          </p:nvPr>
        </p:nvSpPr>
        <p:spPr>
          <a:xfrm>
            <a:off x="676220" y="3921916"/>
            <a:ext cx="7858180" cy="535785"/>
          </a:xfrm>
        </p:spPr>
        <p:txBody>
          <a:bodyPr>
            <a:normAutofit/>
          </a:bodyPr>
          <a:lstStyle>
            <a:lvl1pPr algn="ctr">
              <a:buNone/>
              <a:defRPr sz="4000" b="1"/>
            </a:lvl1pPr>
          </a:lstStyle>
          <a:p>
            <a:endParaRPr lang="en-US" dirty="0"/>
          </a:p>
        </p:txBody>
      </p:sp>
    </p:spTree>
    <p:extLst>
      <p:ext uri="{BB962C8B-B14F-4D97-AF65-F5344CB8AC3E}">
        <p14:creationId xmlns:p14="http://schemas.microsoft.com/office/powerpoint/2010/main" val="92327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9DC9C55-CBDA-B34D-A39B-D2D19B58448A}" type="datetimeFigureOut">
              <a:rPr lang="en-US" smtClean="0"/>
              <a:t>6/29/2017</a:t>
            </a:fld>
            <a:endParaRPr lang="en-US"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70143C0D-6386-F040-B6BE-87B74BA46FC8}" type="slidenum">
              <a:rPr lang="en-US" smtClean="0"/>
              <a:t>‹#›</a:t>
            </a:fld>
            <a:endParaRPr lang="en-US" dirty="0"/>
          </a:p>
        </p:txBody>
      </p:sp>
    </p:spTree>
    <p:extLst>
      <p:ext uri="{BB962C8B-B14F-4D97-AF65-F5344CB8AC3E}">
        <p14:creationId xmlns:p14="http://schemas.microsoft.com/office/powerpoint/2010/main" val="117327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lephant_page">
    <p:spTree>
      <p:nvGrpSpPr>
        <p:cNvPr id="1" name=""/>
        <p:cNvGrpSpPr/>
        <p:nvPr/>
      </p:nvGrpSpPr>
      <p:grpSpPr>
        <a:xfrm>
          <a:off x="0" y="0"/>
          <a:ext cx="0" cy="0"/>
          <a:chOff x="0" y="0"/>
          <a:chExt cx="0" cy="0"/>
        </a:xfrm>
      </p:grpSpPr>
      <p:pic>
        <p:nvPicPr>
          <p:cNvPr id="20" name="Picture 19" descr="turt.png"/>
          <p:cNvPicPr>
            <a:picLocks noChangeAspect="1"/>
          </p:cNvPicPr>
          <p:nvPr userDrawn="1"/>
        </p:nvPicPr>
        <p:blipFill>
          <a:blip r:embed="rId2" cstate="print"/>
          <a:stretch>
            <a:fillRect/>
          </a:stretch>
        </p:blipFill>
        <p:spPr>
          <a:xfrm>
            <a:off x="7500962" y="4500577"/>
            <a:ext cx="710523" cy="340859"/>
          </a:xfrm>
          <a:prstGeom prst="rect">
            <a:avLst/>
          </a:prstGeom>
        </p:spPr>
      </p:pic>
      <p:sp>
        <p:nvSpPr>
          <p:cNvPr id="22" name="Text Placeholder 13"/>
          <p:cNvSpPr>
            <a:spLocks noGrp="1"/>
          </p:cNvSpPr>
          <p:nvPr>
            <p:ph type="body" sz="quarter" idx="13"/>
          </p:nvPr>
        </p:nvSpPr>
        <p:spPr>
          <a:xfrm>
            <a:off x="500063" y="1232298"/>
            <a:ext cx="8215312" cy="3107531"/>
          </a:xfrm>
        </p:spPr>
        <p:txBody>
          <a:bodyPr/>
          <a:lstStyle>
            <a:lvl1pPr>
              <a:buClr>
                <a:srgbClr val="0BF147"/>
              </a:buClr>
              <a:defRPr>
                <a:solidFill>
                  <a:srgbClr val="324146"/>
                </a:solidFill>
              </a:defRPr>
            </a:lvl1pPr>
            <a:lvl2pPr>
              <a:buClr>
                <a:srgbClr val="0BF147"/>
              </a:buClr>
              <a:defRPr>
                <a:solidFill>
                  <a:srgbClr val="324146"/>
                </a:solidFill>
              </a:defRPr>
            </a:lvl2pPr>
            <a:lvl3pPr>
              <a:buClr>
                <a:srgbClr val="0BF147"/>
              </a:buClr>
              <a:defRPr>
                <a:solidFill>
                  <a:srgbClr val="324146"/>
                </a:solidFill>
              </a:defRPr>
            </a:lvl3pPr>
            <a:lvl4pPr>
              <a:defRPr>
                <a:solidFill>
                  <a:srgbClr val="324146"/>
                </a:solidFill>
              </a:defRPr>
            </a:lvl4pPr>
            <a:lvl5pPr>
              <a:defRPr>
                <a:solidFill>
                  <a:srgbClr val="3241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5981700" y="4900613"/>
            <a:ext cx="2266950" cy="207749"/>
          </a:xfrm>
          <a:prstGeom prst="rect">
            <a:avLst/>
          </a:prstGeom>
          <a:noFill/>
        </p:spPr>
        <p:txBody>
          <a:bodyPr>
            <a:spAutoFit/>
          </a:bodyPr>
          <a:lstStyle/>
          <a:p>
            <a:pPr algn="r">
              <a:defRPr/>
            </a:pPr>
            <a:r>
              <a:rPr lang="en-US" sz="750" dirty="0">
                <a:solidFill>
                  <a:srgbClr val="324146"/>
                </a:solidFill>
                <a:latin typeface="Cambria" pitchFamily="18" charset="0"/>
              </a:rPr>
              <a:t>Intro</a:t>
            </a:r>
            <a:r>
              <a:rPr lang="en-US" sz="750" baseline="0" dirty="0">
                <a:solidFill>
                  <a:srgbClr val="324146"/>
                </a:solidFill>
                <a:latin typeface="Cambria" pitchFamily="18" charset="0"/>
              </a:rPr>
              <a:t> to</a:t>
            </a:r>
            <a:r>
              <a:rPr lang="en-US" sz="750" dirty="0">
                <a:solidFill>
                  <a:srgbClr val="324146"/>
                </a:solidFill>
                <a:latin typeface="Cambria" pitchFamily="18" charset="0"/>
              </a:rPr>
              <a:t> Marketing Envy /  </a:t>
            </a:r>
            <a:fld id="{A33F0212-38BF-4FA2-8691-694A5E1D6678}" type="slidenum">
              <a:rPr lang="en-US" sz="750">
                <a:solidFill>
                  <a:srgbClr val="324146"/>
                </a:solidFill>
                <a:latin typeface="Cambria" pitchFamily="18" charset="0"/>
              </a:rPr>
              <a:pPr algn="r">
                <a:defRPr/>
              </a:pPr>
              <a:t>‹#›</a:t>
            </a:fld>
            <a:endParaRPr lang="en-US" sz="750" dirty="0">
              <a:solidFill>
                <a:srgbClr val="324146"/>
              </a:solidFill>
              <a:latin typeface="Cambria" pitchFamily="18" charset="0"/>
            </a:endParaRPr>
          </a:p>
        </p:txBody>
      </p:sp>
      <p:cxnSp>
        <p:nvCxnSpPr>
          <p:cNvPr id="25" name="Straight Connector 24"/>
          <p:cNvCxnSpPr/>
          <p:nvPr userDrawn="1"/>
        </p:nvCxnSpPr>
        <p:spPr>
          <a:xfrm>
            <a:off x="685800" y="750081"/>
            <a:ext cx="7772400" cy="0"/>
          </a:xfrm>
          <a:prstGeom prst="line">
            <a:avLst/>
          </a:prstGeom>
          <a:ln w="19050">
            <a:solidFill>
              <a:srgbClr val="0BF1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23875" y="4822047"/>
            <a:ext cx="7772400" cy="0"/>
          </a:xfrm>
          <a:prstGeom prst="line">
            <a:avLst/>
          </a:prstGeom>
          <a:ln w="19050">
            <a:solidFill>
              <a:srgbClr val="0BF147"/>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userDrawn="1">
            <p:ph type="body" sz="quarter" idx="14"/>
          </p:nvPr>
        </p:nvSpPr>
        <p:spPr>
          <a:xfrm>
            <a:off x="571472" y="375032"/>
            <a:ext cx="7858180" cy="535785"/>
          </a:xfrm>
        </p:spPr>
        <p:txBody>
          <a:bodyPr>
            <a:normAutofit/>
          </a:bodyPr>
          <a:lstStyle>
            <a:lvl1pPr>
              <a:buNone/>
              <a:defRPr sz="1500" b="1"/>
            </a:lvl1pPr>
          </a:lstStyle>
          <a:p>
            <a:pPr marL="342900" indent="-342900" algn="r" defTabSz="457200" rtl="1" eaLnBrk="1" latinLnBrk="0" hangingPunct="1">
              <a:spcBef>
                <a:spcPct val="20000"/>
              </a:spcBef>
              <a:buFont typeface="Arial"/>
              <a:buNone/>
            </a:pPr>
            <a:endParaRPr lang="en-US" dirty="0"/>
          </a:p>
        </p:txBody>
      </p:sp>
      <p:sp>
        <p:nvSpPr>
          <p:cNvPr id="10" name="TextBox 9"/>
          <p:cNvSpPr txBox="1"/>
          <p:nvPr userDrawn="1"/>
        </p:nvSpPr>
        <p:spPr>
          <a:xfrm>
            <a:off x="381000" y="4879182"/>
            <a:ext cx="2667000" cy="207749"/>
          </a:xfrm>
          <a:prstGeom prst="rect">
            <a:avLst/>
          </a:prstGeom>
          <a:noFill/>
        </p:spPr>
        <p:txBody>
          <a:bodyPr wrap="square">
            <a:spAutoFit/>
          </a:bodyPr>
          <a:lstStyle/>
          <a:p>
            <a:pPr algn="l">
              <a:defRPr/>
            </a:pPr>
            <a:r>
              <a:rPr lang="en-US" sz="750" dirty="0">
                <a:solidFill>
                  <a:srgbClr val="324146"/>
                </a:solidFill>
                <a:latin typeface="Cambria" pitchFamily="18" charset="0"/>
              </a:rPr>
              <a:t>May 2017</a:t>
            </a:r>
            <a:r>
              <a:rPr lang="en-US" sz="750" dirty="0">
                <a:solidFill>
                  <a:srgbClr val="324146"/>
                </a:solidFill>
                <a:latin typeface="Cambria" pitchFamily="18" charset="0"/>
                <a:cs typeface="Arial" pitchFamily="34" charset="0"/>
              </a:rPr>
              <a:t> © Marketing</a:t>
            </a:r>
            <a:r>
              <a:rPr lang="en-US" sz="750" baseline="0" dirty="0">
                <a:solidFill>
                  <a:srgbClr val="324146"/>
                </a:solidFill>
                <a:latin typeface="Cambria" pitchFamily="18" charset="0"/>
                <a:cs typeface="Arial" pitchFamily="34" charset="0"/>
              </a:rPr>
              <a:t> Envy</a:t>
            </a:r>
            <a:endParaRPr lang="en-US" sz="750" dirty="0">
              <a:solidFill>
                <a:srgbClr val="324146"/>
              </a:solidFill>
              <a:latin typeface="Cambria" pitchFamily="18" charset="0"/>
            </a:endParaRPr>
          </a:p>
        </p:txBody>
      </p:sp>
    </p:spTree>
    <p:extLst>
      <p:ext uri="{BB962C8B-B14F-4D97-AF65-F5344CB8AC3E}">
        <p14:creationId xmlns:p14="http://schemas.microsoft.com/office/powerpoint/2010/main" val="167302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ooster_page">
    <p:spTree>
      <p:nvGrpSpPr>
        <p:cNvPr id="1" name=""/>
        <p:cNvGrpSpPr/>
        <p:nvPr/>
      </p:nvGrpSpPr>
      <p:grpSpPr>
        <a:xfrm>
          <a:off x="0" y="0"/>
          <a:ext cx="0" cy="0"/>
          <a:chOff x="0" y="0"/>
          <a:chExt cx="0" cy="0"/>
        </a:xfrm>
      </p:grpSpPr>
      <p:sp>
        <p:nvSpPr>
          <p:cNvPr id="2" name="Text Placeholder 13"/>
          <p:cNvSpPr>
            <a:spLocks noGrp="1"/>
          </p:cNvSpPr>
          <p:nvPr>
            <p:ph type="body" sz="quarter" idx="13" hasCustomPrompt="1"/>
          </p:nvPr>
        </p:nvSpPr>
        <p:spPr>
          <a:xfrm>
            <a:off x="500063" y="1232298"/>
            <a:ext cx="8215312" cy="3107531"/>
          </a:xfrm>
        </p:spPr>
        <p:txBody>
          <a:bodyPr/>
          <a:lstStyle>
            <a:lvl1pPr>
              <a:buClr>
                <a:srgbClr val="0BF147"/>
              </a:buClr>
              <a:defRPr>
                <a:solidFill>
                  <a:srgbClr val="324146"/>
                </a:solidFill>
              </a:defRPr>
            </a:lvl1pPr>
            <a:lvl2pPr>
              <a:buClr>
                <a:srgbClr val="0BF147"/>
              </a:buClr>
              <a:defRPr>
                <a:solidFill>
                  <a:srgbClr val="324146"/>
                </a:solidFill>
              </a:defRPr>
            </a:lvl2pPr>
            <a:lvl3pPr>
              <a:buClr>
                <a:srgbClr val="0BF147"/>
              </a:buClr>
              <a:defRPr>
                <a:solidFill>
                  <a:srgbClr val="324146"/>
                </a:solidFill>
              </a:defRPr>
            </a:lvl3pPr>
            <a:lvl4pPr>
              <a:defRPr>
                <a:solidFill>
                  <a:srgbClr val="324146"/>
                </a:solidFill>
              </a:defRPr>
            </a:lvl4pPr>
            <a:lvl5pPr>
              <a:defRPr>
                <a:solidFill>
                  <a:srgbClr val="324146"/>
                </a:solidFill>
              </a:defRPr>
            </a:lvl5pPr>
          </a:lstStyle>
          <a:p>
            <a:pPr lvl="0"/>
            <a:r>
              <a:rPr lang="en-US" dirty="0" err="1"/>
              <a:t>Lorem</a:t>
            </a:r>
            <a:r>
              <a:rPr lang="en-US" dirty="0"/>
              <a:t> </a:t>
            </a:r>
            <a:r>
              <a:rPr lang="en-US" dirty="0" err="1"/>
              <a:t>ipsum</a:t>
            </a:r>
            <a:r>
              <a:rPr lang="en-US" dirty="0"/>
              <a:t> dolor</a:t>
            </a:r>
          </a:p>
          <a:p>
            <a:pPr lvl="1"/>
            <a:r>
              <a:rPr lang="en-US" dirty="0"/>
              <a:t>sit </a:t>
            </a:r>
            <a:r>
              <a:rPr lang="en-US" dirty="0" err="1"/>
              <a:t>amet</a:t>
            </a:r>
            <a:r>
              <a:rPr lang="en-US" dirty="0"/>
              <a:t>, </a:t>
            </a:r>
            <a:r>
              <a:rPr lang="en-US" dirty="0" err="1"/>
              <a:t>eum</a:t>
            </a:r>
            <a:r>
              <a:rPr lang="en-US" dirty="0"/>
              <a:t> at </a:t>
            </a:r>
            <a:r>
              <a:rPr lang="en-US" dirty="0" err="1"/>
              <a:t>possim</a:t>
            </a:r>
            <a:r>
              <a:rPr lang="en-US" dirty="0"/>
              <a:t> </a:t>
            </a:r>
            <a:r>
              <a:rPr lang="en-US" dirty="0" err="1"/>
              <a:t>sapientem</a:t>
            </a:r>
            <a:r>
              <a:rPr lang="en-US" dirty="0"/>
              <a:t> </a:t>
            </a:r>
            <a:r>
              <a:rPr lang="en-US" dirty="0" err="1"/>
              <a:t>vituperata</a:t>
            </a:r>
            <a:endParaRPr lang="en-US" dirty="0"/>
          </a:p>
          <a:p>
            <a:pPr lvl="2"/>
            <a:r>
              <a:rPr lang="en-US" dirty="0" err="1"/>
              <a:t>Augue</a:t>
            </a:r>
            <a:r>
              <a:rPr lang="en-US" dirty="0"/>
              <a:t> </a:t>
            </a:r>
            <a:r>
              <a:rPr lang="en-US" dirty="0" err="1"/>
              <a:t>praesent</a:t>
            </a:r>
            <a:r>
              <a:rPr lang="en-US" dirty="0"/>
              <a:t> </a:t>
            </a:r>
            <a:r>
              <a:rPr lang="en-US" dirty="0" err="1"/>
              <a:t>intellegebat</a:t>
            </a:r>
            <a:r>
              <a:rPr lang="en-US" dirty="0"/>
              <a:t> seal</a:t>
            </a:r>
          </a:p>
          <a:p>
            <a:pPr lvl="3"/>
            <a:r>
              <a:rPr lang="en-US" dirty="0" err="1"/>
              <a:t>Sed</a:t>
            </a:r>
            <a:r>
              <a:rPr lang="en-US" dirty="0"/>
              <a:t> ex commune </a:t>
            </a:r>
            <a:r>
              <a:rPr lang="en-US" dirty="0" err="1"/>
              <a:t>definiebasvel</a:t>
            </a:r>
            <a:endParaRPr lang="en-US" dirty="0"/>
          </a:p>
          <a:p>
            <a:pPr lvl="4"/>
            <a:r>
              <a:rPr lang="en-US" dirty="0" err="1"/>
              <a:t>Causae</a:t>
            </a:r>
            <a:r>
              <a:rPr lang="en-US" dirty="0"/>
              <a:t> </a:t>
            </a:r>
            <a:r>
              <a:rPr lang="en-US" dirty="0" err="1"/>
              <a:t>incorrupte</a:t>
            </a:r>
            <a:r>
              <a:rPr lang="en-US" dirty="0"/>
              <a:t> </a:t>
            </a:r>
            <a:r>
              <a:rPr lang="en-US" dirty="0" err="1"/>
              <a:t>deterruisset</a:t>
            </a:r>
            <a:r>
              <a:rPr lang="en-US" dirty="0"/>
              <a:t> ea </a:t>
            </a:r>
            <a:r>
              <a:rPr lang="en-US" dirty="0" err="1"/>
              <a:t>eamc</a:t>
            </a:r>
            <a:endParaRPr lang="en-US" dirty="0"/>
          </a:p>
          <a:p>
            <a:pPr lvl="4"/>
            <a:endParaRPr lang="en-US" dirty="0"/>
          </a:p>
        </p:txBody>
      </p:sp>
      <p:sp>
        <p:nvSpPr>
          <p:cNvPr id="4" name="TextBox 3"/>
          <p:cNvSpPr txBox="1"/>
          <p:nvPr userDrawn="1"/>
        </p:nvSpPr>
        <p:spPr>
          <a:xfrm>
            <a:off x="5981700" y="4900613"/>
            <a:ext cx="2266950" cy="207749"/>
          </a:xfrm>
          <a:prstGeom prst="rect">
            <a:avLst/>
          </a:prstGeom>
          <a:noFill/>
        </p:spPr>
        <p:txBody>
          <a:bodyPr>
            <a:spAutoFit/>
          </a:bodyPr>
          <a:lstStyle/>
          <a:p>
            <a:pPr algn="r">
              <a:defRPr/>
            </a:pPr>
            <a:r>
              <a:rPr lang="en-US" sz="750" dirty="0">
                <a:solidFill>
                  <a:srgbClr val="324146"/>
                </a:solidFill>
                <a:latin typeface="Cambria" pitchFamily="18" charset="0"/>
              </a:rPr>
              <a:t>Intro</a:t>
            </a:r>
            <a:r>
              <a:rPr lang="en-US" sz="750" baseline="0" dirty="0">
                <a:solidFill>
                  <a:srgbClr val="324146"/>
                </a:solidFill>
                <a:latin typeface="Cambria" pitchFamily="18" charset="0"/>
              </a:rPr>
              <a:t> to</a:t>
            </a:r>
            <a:r>
              <a:rPr lang="en-US" sz="750" dirty="0">
                <a:solidFill>
                  <a:srgbClr val="324146"/>
                </a:solidFill>
                <a:latin typeface="Cambria" pitchFamily="18" charset="0"/>
              </a:rPr>
              <a:t> Marketing Envy /  </a:t>
            </a:r>
            <a:fld id="{A33F0212-38BF-4FA2-8691-694A5E1D6678}" type="slidenum">
              <a:rPr lang="en-US" sz="750">
                <a:solidFill>
                  <a:srgbClr val="324146"/>
                </a:solidFill>
                <a:latin typeface="Cambria" pitchFamily="18" charset="0"/>
              </a:rPr>
              <a:pPr algn="r">
                <a:defRPr/>
              </a:pPr>
              <a:t>‹#›</a:t>
            </a:fld>
            <a:endParaRPr lang="en-US" sz="750" dirty="0">
              <a:solidFill>
                <a:srgbClr val="324146"/>
              </a:solidFill>
              <a:latin typeface="Cambria" pitchFamily="18" charset="0"/>
            </a:endParaRPr>
          </a:p>
        </p:txBody>
      </p:sp>
      <p:cxnSp>
        <p:nvCxnSpPr>
          <p:cNvPr id="5" name="Straight Connector 4"/>
          <p:cNvCxnSpPr/>
          <p:nvPr userDrawn="1"/>
        </p:nvCxnSpPr>
        <p:spPr>
          <a:xfrm>
            <a:off x="685800" y="750081"/>
            <a:ext cx="7772400" cy="0"/>
          </a:xfrm>
          <a:prstGeom prst="line">
            <a:avLst/>
          </a:prstGeom>
          <a:ln w="19050">
            <a:solidFill>
              <a:srgbClr val="0BF14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23875" y="4822047"/>
            <a:ext cx="7772400" cy="0"/>
          </a:xfrm>
          <a:prstGeom prst="line">
            <a:avLst/>
          </a:prstGeom>
          <a:ln w="19050">
            <a:solidFill>
              <a:srgbClr val="0BF147"/>
            </a:solidFill>
          </a:ln>
        </p:spPr>
        <p:style>
          <a:lnRef idx="1">
            <a:schemeClr val="accent1"/>
          </a:lnRef>
          <a:fillRef idx="0">
            <a:schemeClr val="accent1"/>
          </a:fillRef>
          <a:effectRef idx="0">
            <a:schemeClr val="accent1"/>
          </a:effectRef>
          <a:fontRef idx="minor">
            <a:schemeClr val="tx1"/>
          </a:fontRef>
        </p:style>
      </p:cxnSp>
      <p:pic>
        <p:nvPicPr>
          <p:cNvPr id="8" name="Picture 7" descr="turt.png"/>
          <p:cNvPicPr>
            <a:picLocks noChangeAspect="1"/>
          </p:cNvPicPr>
          <p:nvPr userDrawn="1"/>
        </p:nvPicPr>
        <p:blipFill>
          <a:blip r:embed="rId2" cstate="print"/>
          <a:stretch>
            <a:fillRect/>
          </a:stretch>
        </p:blipFill>
        <p:spPr>
          <a:xfrm>
            <a:off x="7707406" y="4576354"/>
            <a:ext cx="507932" cy="243159"/>
          </a:xfrm>
          <a:prstGeom prst="rect">
            <a:avLst/>
          </a:prstGeom>
        </p:spPr>
      </p:pic>
      <p:sp>
        <p:nvSpPr>
          <p:cNvPr id="10" name="Text Placeholder 4"/>
          <p:cNvSpPr>
            <a:spLocks noGrp="1"/>
          </p:cNvSpPr>
          <p:nvPr userDrawn="1">
            <p:ph type="body" sz="quarter" idx="14"/>
          </p:nvPr>
        </p:nvSpPr>
        <p:spPr>
          <a:xfrm>
            <a:off x="571472" y="375032"/>
            <a:ext cx="7858180" cy="535785"/>
          </a:xfrm>
        </p:spPr>
        <p:txBody>
          <a:bodyPr>
            <a:normAutofit/>
          </a:bodyPr>
          <a:lstStyle>
            <a:lvl1pPr>
              <a:buNone/>
              <a:defRPr sz="1500" b="1"/>
            </a:lvl1pPr>
          </a:lstStyle>
          <a:p>
            <a:endParaRPr lang="en-US" dirty="0"/>
          </a:p>
        </p:txBody>
      </p:sp>
      <p:sp>
        <p:nvSpPr>
          <p:cNvPr id="9" name="TextBox 8"/>
          <p:cNvSpPr txBox="1"/>
          <p:nvPr userDrawn="1"/>
        </p:nvSpPr>
        <p:spPr>
          <a:xfrm>
            <a:off x="381000" y="4879182"/>
            <a:ext cx="2667000" cy="207749"/>
          </a:xfrm>
          <a:prstGeom prst="rect">
            <a:avLst/>
          </a:prstGeom>
          <a:noFill/>
        </p:spPr>
        <p:txBody>
          <a:bodyPr wrap="square">
            <a:spAutoFit/>
          </a:bodyPr>
          <a:lstStyle/>
          <a:p>
            <a:pPr algn="l">
              <a:defRPr/>
            </a:pPr>
            <a:r>
              <a:rPr lang="en-US" sz="750" dirty="0">
                <a:solidFill>
                  <a:srgbClr val="324146"/>
                </a:solidFill>
                <a:latin typeface="Cambria" pitchFamily="18" charset="0"/>
              </a:rPr>
              <a:t>May 2017</a:t>
            </a:r>
            <a:r>
              <a:rPr lang="en-US" sz="750" dirty="0">
                <a:solidFill>
                  <a:srgbClr val="324146"/>
                </a:solidFill>
                <a:latin typeface="Cambria" pitchFamily="18" charset="0"/>
                <a:cs typeface="Arial" pitchFamily="34" charset="0"/>
              </a:rPr>
              <a:t> © Marketing</a:t>
            </a:r>
            <a:r>
              <a:rPr lang="en-US" sz="750" baseline="0" dirty="0">
                <a:solidFill>
                  <a:srgbClr val="324146"/>
                </a:solidFill>
                <a:latin typeface="Cambria" pitchFamily="18" charset="0"/>
                <a:cs typeface="Arial" pitchFamily="34" charset="0"/>
              </a:rPr>
              <a:t> Envy</a:t>
            </a:r>
            <a:endParaRPr lang="en-US" sz="750" dirty="0">
              <a:solidFill>
                <a:srgbClr val="324146"/>
              </a:solidFill>
              <a:latin typeface="Cambria" pitchFamily="18" charset="0"/>
            </a:endParaRPr>
          </a:p>
        </p:txBody>
      </p:sp>
    </p:spTree>
    <p:extLst>
      <p:ext uri="{BB962C8B-B14F-4D97-AF65-F5344CB8AC3E}">
        <p14:creationId xmlns:p14="http://schemas.microsoft.com/office/powerpoint/2010/main" val="28091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lephant_cover">
    <p:spTree>
      <p:nvGrpSpPr>
        <p:cNvPr id="1" name=""/>
        <p:cNvGrpSpPr/>
        <p:nvPr/>
      </p:nvGrpSpPr>
      <p:grpSpPr>
        <a:xfrm>
          <a:off x="0" y="0"/>
          <a:ext cx="0" cy="0"/>
          <a:chOff x="0" y="0"/>
          <a:chExt cx="0" cy="0"/>
        </a:xfrm>
      </p:grpSpPr>
      <p:sp>
        <p:nvSpPr>
          <p:cNvPr id="3" name="TextBox 2"/>
          <p:cNvSpPr txBox="1"/>
          <p:nvPr userDrawn="1"/>
        </p:nvSpPr>
        <p:spPr>
          <a:xfrm>
            <a:off x="533400" y="4879183"/>
            <a:ext cx="2152650" cy="246221"/>
          </a:xfrm>
          <a:prstGeom prst="rect">
            <a:avLst/>
          </a:prstGeom>
          <a:noFill/>
        </p:spPr>
        <p:txBody>
          <a:bodyPr>
            <a:spAutoFit/>
          </a:bodyPr>
          <a:lstStyle/>
          <a:p>
            <a:pPr defTabSz="914400">
              <a:defRPr/>
            </a:pPr>
            <a:r>
              <a:rPr lang="en-US" sz="1000" dirty="0">
                <a:solidFill>
                  <a:srgbClr val="2E3B42"/>
                </a:solidFill>
                <a:latin typeface="Cambria" pitchFamily="18" charset="0"/>
                <a:cs typeface="Arial" pitchFamily="34" charset="0"/>
              </a:rPr>
              <a:t>© 2017 Marketing Envy</a:t>
            </a:r>
            <a:endParaRPr lang="en-US" sz="1000" dirty="0">
              <a:solidFill>
                <a:srgbClr val="2E3B42"/>
              </a:solidFill>
              <a:latin typeface="Cambria" pitchFamily="18" charset="0"/>
            </a:endParaRPr>
          </a:p>
        </p:txBody>
      </p:sp>
      <p:sp>
        <p:nvSpPr>
          <p:cNvPr id="4" name="TextBox 3"/>
          <p:cNvSpPr txBox="1"/>
          <p:nvPr userDrawn="1"/>
        </p:nvSpPr>
        <p:spPr>
          <a:xfrm>
            <a:off x="5981700" y="4900614"/>
            <a:ext cx="2266950" cy="246221"/>
          </a:xfrm>
          <a:prstGeom prst="rect">
            <a:avLst/>
          </a:prstGeom>
          <a:noFill/>
        </p:spPr>
        <p:txBody>
          <a:bodyPr>
            <a:spAutoFit/>
          </a:bodyPr>
          <a:lstStyle/>
          <a:p>
            <a:pPr algn="r" defTabSz="914400">
              <a:defRPr/>
            </a:pPr>
            <a:r>
              <a:rPr lang="en-US" sz="1000" dirty="0">
                <a:solidFill>
                  <a:srgbClr val="2E3B42"/>
                </a:solidFill>
                <a:latin typeface="Cambria" pitchFamily="18" charset="0"/>
              </a:rPr>
              <a:t>Presentation Name /  </a:t>
            </a:r>
            <a:fld id="{A33F0212-38BF-4FA2-8691-694A5E1D6678}" type="slidenum">
              <a:rPr lang="en-US" sz="1000">
                <a:solidFill>
                  <a:srgbClr val="2E3B42"/>
                </a:solidFill>
                <a:latin typeface="Cambria" pitchFamily="18" charset="0"/>
              </a:rPr>
              <a:pPr algn="r" defTabSz="914400">
                <a:defRPr/>
              </a:pPr>
              <a:t>‹#›</a:t>
            </a:fld>
            <a:endParaRPr lang="en-US" sz="1000" dirty="0">
              <a:solidFill>
                <a:srgbClr val="2E3B42"/>
              </a:solidFill>
              <a:latin typeface="Cambria" pitchFamily="18" charset="0"/>
            </a:endParaRPr>
          </a:p>
        </p:txBody>
      </p:sp>
      <p:cxnSp>
        <p:nvCxnSpPr>
          <p:cNvPr id="5" name="Straight Connector 4"/>
          <p:cNvCxnSpPr/>
          <p:nvPr userDrawn="1"/>
        </p:nvCxnSpPr>
        <p:spPr>
          <a:xfrm>
            <a:off x="523875" y="4822047"/>
            <a:ext cx="7772400" cy="0"/>
          </a:xfrm>
          <a:prstGeom prst="line">
            <a:avLst/>
          </a:prstGeom>
          <a:ln w="19050">
            <a:solidFill>
              <a:srgbClr val="0BF147"/>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685800" y="2678908"/>
            <a:ext cx="7772400" cy="1102519"/>
          </a:xfrm>
          <a:noFill/>
        </p:spPr>
        <p:txBody>
          <a:bodyPr>
            <a:normAutofit/>
          </a:bodyPr>
          <a:lstStyle>
            <a:lvl1pPr algn="ctr">
              <a:defRPr sz="4000">
                <a:solidFill>
                  <a:srgbClr val="2E3B42"/>
                </a:solidFill>
              </a:defRPr>
            </a:lvl1pPr>
          </a:lstStyle>
          <a:p>
            <a:r>
              <a:rPr lang="en-US" dirty="0"/>
              <a:t>Click to Edit Chapter Title</a:t>
            </a:r>
          </a:p>
        </p:txBody>
      </p:sp>
      <p:sp>
        <p:nvSpPr>
          <p:cNvPr id="8" name="Oval 1"/>
          <p:cNvSpPr>
            <a:spLocks noChangeAspect="1"/>
          </p:cNvSpPr>
          <p:nvPr userDrawn="1"/>
        </p:nvSpPr>
        <p:spPr>
          <a:xfrm>
            <a:off x="3502816" y="621719"/>
            <a:ext cx="1814519" cy="1814519"/>
          </a:xfrm>
          <a:prstGeom prst="ellipse">
            <a:avLst/>
          </a:prstGeom>
          <a:solidFill>
            <a:srgbClr val="2E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0BF147"/>
              </a:solidFill>
              <a:latin typeface="Cambria" pitchFamily="18" charset="0"/>
            </a:endParaRPr>
          </a:p>
        </p:txBody>
      </p:sp>
      <p:pic>
        <p:nvPicPr>
          <p:cNvPr id="9" name="Picture 5" descr="turtle.png"/>
          <p:cNvPicPr>
            <a:picLocks noChangeAspect="1"/>
          </p:cNvPicPr>
          <p:nvPr userDrawn="1"/>
        </p:nvPicPr>
        <p:blipFill>
          <a:blip r:embed="rId2" cstate="print"/>
          <a:stretch>
            <a:fillRect/>
          </a:stretch>
        </p:blipFill>
        <p:spPr>
          <a:xfrm>
            <a:off x="3771637" y="1123148"/>
            <a:ext cx="1276875" cy="813024"/>
          </a:xfrm>
          <a:prstGeom prst="rect">
            <a:avLst/>
          </a:prstGeom>
        </p:spPr>
      </p:pic>
    </p:spTree>
    <p:extLst>
      <p:ext uri="{BB962C8B-B14F-4D97-AF65-F5344CB8AC3E}">
        <p14:creationId xmlns:p14="http://schemas.microsoft.com/office/powerpoint/2010/main" val="31019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8613"/>
            <a:ext cx="7772400" cy="11017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387631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11316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305175"/>
            <a:ext cx="7772400" cy="1022350"/>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212227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6B718C1-D906-4E84-ACB7-3FF17DB21FAD}" type="datetimeFigureOut">
              <a:rPr lang="he-IL" smtClean="0"/>
              <a:t>ה'/תמוז/תשע"ז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2A98E74-F139-4034-AB20-AE8330197EFE}" type="slidenum">
              <a:rPr lang="he-IL" smtClean="0"/>
              <a:t>‹#›</a:t>
            </a:fld>
            <a:endParaRPr lang="he-IL"/>
          </a:p>
        </p:txBody>
      </p:sp>
    </p:spTree>
    <p:extLst>
      <p:ext uri="{BB962C8B-B14F-4D97-AF65-F5344CB8AC3E}">
        <p14:creationId xmlns:p14="http://schemas.microsoft.com/office/powerpoint/2010/main" val="3390504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DC9C55-CBDA-B34D-A39B-D2D19B58448A}" type="datetimeFigureOut">
              <a:rPr lang="en-US" smtClean="0"/>
              <a:t>6/29/2017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0143C0D-6386-F040-B6BE-87B74BA46FC8}" type="slidenum">
              <a:rPr lang="en-US" smtClean="0"/>
              <a:t>‹#›</a:t>
            </a:fld>
            <a:endParaRPr lang="en-US" dirty="0"/>
          </a:p>
        </p:txBody>
      </p:sp>
    </p:spTree>
    <p:extLst>
      <p:ext uri="{BB962C8B-B14F-4D97-AF65-F5344CB8AC3E}">
        <p14:creationId xmlns:p14="http://schemas.microsoft.com/office/powerpoint/2010/main" val="1293582247"/>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97" r:id="rId3"/>
    <p:sldLayoutId id="214748369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rgbClr val="324146"/>
                </a:solidFill>
                <a:latin typeface="Cambria" pitchFamily="18" charset="0"/>
              </a:defRPr>
            </a:lvl1pPr>
          </a:lstStyle>
          <a:p>
            <a:pPr defTabSz="914400"/>
            <a:fld id="{6DB21878-3D87-407E-8B8E-4E5A90ED35B6}" type="datetime1">
              <a:rPr lang="he-IL" smtClean="0"/>
              <a:pPr defTabSz="914400"/>
              <a:t>ה'/תמוז/תשע"ז</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324146"/>
                </a:solidFill>
                <a:latin typeface="Cambria" pitchFamily="18" charset="0"/>
              </a:defRPr>
            </a:lvl1pPr>
          </a:lstStyle>
          <a:p>
            <a:pPr defTabSz="91440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rgbClr val="324146"/>
                </a:solidFill>
                <a:latin typeface="Cambria" pitchFamily="18" charset="0"/>
              </a:defRPr>
            </a:lvl1pPr>
          </a:lstStyle>
          <a:p>
            <a:pPr defTabSz="914400"/>
            <a:fld id="{5953117F-69B2-4F2D-83CD-FF7F8E05943B}" type="slidenum">
              <a:rPr lang="en-US" smtClean="0"/>
              <a:pPr defTabSz="914400"/>
              <a:t>‹#›</a:t>
            </a:fld>
            <a:endParaRPr lang="en-US" dirty="0"/>
          </a:p>
        </p:txBody>
      </p:sp>
    </p:spTree>
    <p:extLst>
      <p:ext uri="{BB962C8B-B14F-4D97-AF65-F5344CB8AC3E}">
        <p14:creationId xmlns:p14="http://schemas.microsoft.com/office/powerpoint/2010/main" val="656284726"/>
      </p:ext>
    </p:extLst>
  </p:cSld>
  <p:clrMap bg1="lt1" tx1="dk1" bg2="lt2" tx2="dk2" accent1="accent1" accent2="accent2" accent3="accent3" accent4="accent4" accent5="accent5" accent6="accent6" hlink="hlink" folHlink="folHlink"/>
  <p:sldLayoutIdLst>
    <p:sldLayoutId id="2147483684" r:id="rId1"/>
  </p:sldLayoutIdLst>
  <p:hf hdr="0" ftr="0"/>
  <p:txStyles>
    <p:titleStyle>
      <a:lvl1pPr algn="l" defTabSz="914400" rtl="0" eaLnBrk="1" latinLnBrk="0" hangingPunct="1">
        <a:spcBef>
          <a:spcPct val="0"/>
        </a:spcBef>
        <a:buNone/>
        <a:defRPr sz="3000" b="1" kern="1200">
          <a:solidFill>
            <a:srgbClr val="324146"/>
          </a:solidFill>
          <a:latin typeface="Cambria" pitchFamily="18" charset="0"/>
          <a:ea typeface="+mj-ea"/>
          <a:cs typeface="+mj-cs"/>
        </a:defRPr>
      </a:lvl1pPr>
    </p:titleStyle>
    <p:bodyStyle>
      <a:lvl1pPr marL="342900" indent="-342900" algn="l" defTabSz="914400" rtl="0" eaLnBrk="1" latinLnBrk="0" hangingPunct="1">
        <a:spcBef>
          <a:spcPct val="20000"/>
        </a:spcBef>
        <a:buClr>
          <a:srgbClr val="0BF147"/>
        </a:buClr>
        <a:buFont typeface="Arial" pitchFamily="34" charset="0"/>
        <a:buChar char="•"/>
        <a:defRPr sz="3200" kern="1200">
          <a:solidFill>
            <a:srgbClr val="324146"/>
          </a:solidFill>
          <a:latin typeface="Cambria" pitchFamily="18" charset="0"/>
          <a:ea typeface="+mn-ea"/>
          <a:cs typeface="+mn-cs"/>
        </a:defRPr>
      </a:lvl1pPr>
      <a:lvl2pPr marL="742950" indent="-285750" algn="l" defTabSz="914400" rtl="0" eaLnBrk="1" latinLnBrk="0" hangingPunct="1">
        <a:spcBef>
          <a:spcPct val="20000"/>
        </a:spcBef>
        <a:buClr>
          <a:srgbClr val="0BF147"/>
        </a:buClr>
        <a:buSzPct val="80000"/>
        <a:buFont typeface="Courier New" pitchFamily="49" charset="0"/>
        <a:buChar char="o"/>
        <a:defRPr sz="2800" kern="1200">
          <a:solidFill>
            <a:srgbClr val="324146"/>
          </a:solidFill>
          <a:latin typeface="Cambria" pitchFamily="18" charset="0"/>
          <a:ea typeface="+mn-ea"/>
          <a:cs typeface="+mn-cs"/>
        </a:defRPr>
      </a:lvl2pPr>
      <a:lvl3pPr marL="1143000" indent="-228600" algn="l" defTabSz="914400" rtl="0" eaLnBrk="1" latinLnBrk="0" hangingPunct="1">
        <a:spcBef>
          <a:spcPct val="20000"/>
        </a:spcBef>
        <a:buClr>
          <a:srgbClr val="0BF147"/>
        </a:buClr>
        <a:buFont typeface="Arial" pitchFamily="34" charset="0"/>
        <a:buChar char="•"/>
        <a:defRPr sz="2400" kern="1200">
          <a:solidFill>
            <a:srgbClr val="324146"/>
          </a:solidFill>
          <a:latin typeface="Cambria" pitchFamily="18" charset="0"/>
          <a:ea typeface="+mn-ea"/>
          <a:cs typeface="+mn-cs"/>
        </a:defRPr>
      </a:lvl3pPr>
      <a:lvl4pPr marL="1600200" indent="-228600" algn="l" defTabSz="914400" rtl="0" eaLnBrk="1" latinLnBrk="0" hangingPunct="1">
        <a:spcBef>
          <a:spcPct val="20000"/>
        </a:spcBef>
        <a:buClr>
          <a:srgbClr val="0BF147"/>
        </a:buClr>
        <a:buSzPct val="70000"/>
        <a:buFont typeface="Courier New" pitchFamily="49" charset="0"/>
        <a:buChar char="o"/>
        <a:defRPr sz="2000" kern="1200">
          <a:solidFill>
            <a:srgbClr val="324146"/>
          </a:solidFill>
          <a:latin typeface="Cambria" pitchFamily="18" charset="0"/>
          <a:ea typeface="+mn-ea"/>
          <a:cs typeface="+mn-cs"/>
        </a:defRPr>
      </a:lvl4pPr>
      <a:lvl5pPr marL="2057400" indent="-228600" algn="l" defTabSz="914400" rtl="0" eaLnBrk="1" latinLnBrk="0" hangingPunct="1">
        <a:spcBef>
          <a:spcPct val="20000"/>
        </a:spcBef>
        <a:buClr>
          <a:srgbClr val="0BF147"/>
        </a:buClr>
        <a:buSzPct val="80000"/>
        <a:buFont typeface="Arial" pitchFamily="34" charset="0"/>
        <a:buChar char="»"/>
        <a:defRPr sz="2000" kern="1200">
          <a:solidFill>
            <a:srgbClr val="324146"/>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06375"/>
            <a:ext cx="8229600" cy="85725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200150"/>
            <a:ext cx="8229600" cy="3394075"/>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4767263"/>
            <a:ext cx="2133600" cy="274637"/>
          </a:xfrm>
          <a:prstGeom prst="rect">
            <a:avLst/>
          </a:prstGeom>
        </p:spPr>
        <p:txBody>
          <a:bodyPr vert="horz" lIns="91440" tIns="45720" rIns="91440" bIns="45720" rtlCol="1" anchor="ctr"/>
          <a:lstStyle>
            <a:lvl1pPr algn="r">
              <a:defRPr sz="1200">
                <a:solidFill>
                  <a:schemeClr val="tx1">
                    <a:tint val="75000"/>
                  </a:schemeClr>
                </a:solidFill>
              </a:defRPr>
            </a:lvl1pPr>
          </a:lstStyle>
          <a:p>
            <a:fld id="{C6B718C1-D906-4E84-ACB7-3FF17DB21FAD}" type="datetimeFigureOut">
              <a:rPr lang="he-IL" smtClean="0"/>
              <a:t>ה'/תמוז/תשע"ז</a:t>
            </a:fld>
            <a:endParaRPr lang="he-IL"/>
          </a:p>
        </p:txBody>
      </p:sp>
      <p:sp>
        <p:nvSpPr>
          <p:cNvPr id="5" name="מציין מיקום של כותרת תחתונה 4"/>
          <p:cNvSpPr>
            <a:spLocks noGrp="1"/>
          </p:cNvSpPr>
          <p:nvPr>
            <p:ph type="ftr" sz="quarter" idx="3"/>
          </p:nvPr>
        </p:nvSpPr>
        <p:spPr>
          <a:xfrm>
            <a:off x="3124200" y="4767263"/>
            <a:ext cx="2895600" cy="274637"/>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4637"/>
          </a:xfrm>
          <a:prstGeom prst="rect">
            <a:avLst/>
          </a:prstGeom>
        </p:spPr>
        <p:txBody>
          <a:bodyPr vert="horz" lIns="91440" tIns="45720" rIns="91440" bIns="45720" rtlCol="1" anchor="ctr"/>
          <a:lstStyle>
            <a:lvl1pPr algn="l">
              <a:defRPr sz="1200">
                <a:solidFill>
                  <a:schemeClr val="tx1">
                    <a:tint val="75000"/>
                  </a:schemeClr>
                </a:solidFill>
              </a:defRPr>
            </a:lvl1pPr>
          </a:lstStyle>
          <a:p>
            <a:fld id="{82A98E74-F139-4034-AB20-AE8330197EFE}" type="slidenum">
              <a:rPr lang="he-IL" smtClean="0"/>
              <a:t>‹#›</a:t>
            </a:fld>
            <a:endParaRPr lang="he-IL"/>
          </a:p>
        </p:txBody>
      </p:sp>
    </p:spTree>
    <p:extLst>
      <p:ext uri="{BB962C8B-B14F-4D97-AF65-F5344CB8AC3E}">
        <p14:creationId xmlns:p14="http://schemas.microsoft.com/office/powerpoint/2010/main" val="36934634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rgbClr val="324146"/>
                </a:solidFill>
                <a:latin typeface="Cambria" pitchFamily="18" charset="0"/>
              </a:defRPr>
            </a:lvl1pPr>
          </a:lstStyle>
          <a:p>
            <a:pPr defTabSz="914400"/>
            <a:fld id="{6DB21878-3D87-407E-8B8E-4E5A90ED35B6}" type="datetime1">
              <a:rPr lang="he-IL" smtClean="0"/>
              <a:pPr defTabSz="914400"/>
              <a:t>ה'/תמוז/תשע"ז</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324146"/>
                </a:solidFill>
                <a:latin typeface="Cambria" pitchFamily="18" charset="0"/>
              </a:defRPr>
            </a:lvl1pPr>
          </a:lstStyle>
          <a:p>
            <a:pPr defTabSz="91440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rgbClr val="324146"/>
                </a:solidFill>
                <a:latin typeface="Cambria" pitchFamily="18" charset="0"/>
              </a:defRPr>
            </a:lvl1pPr>
          </a:lstStyle>
          <a:p>
            <a:pPr defTabSz="914400"/>
            <a:fld id="{5953117F-69B2-4F2D-83CD-FF7F8E05943B}" type="slidenum">
              <a:rPr lang="en-US" smtClean="0"/>
              <a:pPr defTabSz="914400"/>
              <a:t>‹#›</a:t>
            </a:fld>
            <a:endParaRPr lang="en-US" dirty="0"/>
          </a:p>
        </p:txBody>
      </p:sp>
    </p:spTree>
    <p:extLst>
      <p:ext uri="{BB962C8B-B14F-4D97-AF65-F5344CB8AC3E}">
        <p14:creationId xmlns:p14="http://schemas.microsoft.com/office/powerpoint/2010/main" val="2301724749"/>
      </p:ext>
    </p:extLst>
  </p:cSld>
  <p:clrMap bg1="lt1" tx1="dk1" bg2="lt2" tx2="dk2" accent1="accent1" accent2="accent2" accent3="accent3" accent4="accent4" accent5="accent5" accent6="accent6" hlink="hlink" folHlink="folHlink"/>
  <p:sldLayoutIdLst>
    <p:sldLayoutId id="2147483657" r:id="rId1"/>
  </p:sldLayoutIdLst>
  <p:hf hdr="0" ftr="0"/>
  <p:txStyles>
    <p:titleStyle>
      <a:lvl1pPr algn="l" defTabSz="914400" rtl="0" eaLnBrk="1" latinLnBrk="0" hangingPunct="1">
        <a:spcBef>
          <a:spcPct val="0"/>
        </a:spcBef>
        <a:buNone/>
        <a:defRPr sz="3000" b="1" kern="1200">
          <a:solidFill>
            <a:srgbClr val="324146"/>
          </a:solidFill>
          <a:latin typeface="Cambria" pitchFamily="18" charset="0"/>
          <a:ea typeface="+mj-ea"/>
          <a:cs typeface="+mj-cs"/>
        </a:defRPr>
      </a:lvl1pPr>
    </p:titleStyle>
    <p:bodyStyle>
      <a:lvl1pPr marL="342900" indent="-342900" algn="l" defTabSz="914400" rtl="0" eaLnBrk="1" latinLnBrk="0" hangingPunct="1">
        <a:spcBef>
          <a:spcPct val="20000"/>
        </a:spcBef>
        <a:buClr>
          <a:srgbClr val="0BF147"/>
        </a:buClr>
        <a:buFont typeface="Arial" pitchFamily="34" charset="0"/>
        <a:buChar char="•"/>
        <a:defRPr sz="3200" kern="1200">
          <a:solidFill>
            <a:srgbClr val="324146"/>
          </a:solidFill>
          <a:latin typeface="Cambria" pitchFamily="18" charset="0"/>
          <a:ea typeface="+mn-ea"/>
          <a:cs typeface="+mn-cs"/>
        </a:defRPr>
      </a:lvl1pPr>
      <a:lvl2pPr marL="742950" indent="-285750" algn="l" defTabSz="914400" rtl="0" eaLnBrk="1" latinLnBrk="0" hangingPunct="1">
        <a:spcBef>
          <a:spcPct val="20000"/>
        </a:spcBef>
        <a:buClr>
          <a:srgbClr val="0BF147"/>
        </a:buClr>
        <a:buSzPct val="80000"/>
        <a:buFont typeface="Courier New" pitchFamily="49" charset="0"/>
        <a:buChar char="o"/>
        <a:defRPr sz="2800" kern="1200">
          <a:solidFill>
            <a:srgbClr val="324146"/>
          </a:solidFill>
          <a:latin typeface="Cambria" pitchFamily="18" charset="0"/>
          <a:ea typeface="+mn-ea"/>
          <a:cs typeface="+mn-cs"/>
        </a:defRPr>
      </a:lvl2pPr>
      <a:lvl3pPr marL="1143000" indent="-228600" algn="l" defTabSz="914400" rtl="0" eaLnBrk="1" latinLnBrk="0" hangingPunct="1">
        <a:spcBef>
          <a:spcPct val="20000"/>
        </a:spcBef>
        <a:buClr>
          <a:srgbClr val="0BF147"/>
        </a:buClr>
        <a:buFont typeface="Arial" pitchFamily="34" charset="0"/>
        <a:buChar char="•"/>
        <a:defRPr sz="2400" kern="1200">
          <a:solidFill>
            <a:srgbClr val="324146"/>
          </a:solidFill>
          <a:latin typeface="Cambria" pitchFamily="18" charset="0"/>
          <a:ea typeface="+mn-ea"/>
          <a:cs typeface="+mn-cs"/>
        </a:defRPr>
      </a:lvl3pPr>
      <a:lvl4pPr marL="1600200" indent="-228600" algn="l" defTabSz="914400" rtl="0" eaLnBrk="1" latinLnBrk="0" hangingPunct="1">
        <a:spcBef>
          <a:spcPct val="20000"/>
        </a:spcBef>
        <a:buClr>
          <a:srgbClr val="0BF147"/>
        </a:buClr>
        <a:buSzPct val="70000"/>
        <a:buFont typeface="Courier New" pitchFamily="49" charset="0"/>
        <a:buChar char="o"/>
        <a:defRPr sz="2000" kern="1200">
          <a:solidFill>
            <a:srgbClr val="324146"/>
          </a:solidFill>
          <a:latin typeface="Cambria" pitchFamily="18" charset="0"/>
          <a:ea typeface="+mn-ea"/>
          <a:cs typeface="+mn-cs"/>
        </a:defRPr>
      </a:lvl4pPr>
      <a:lvl5pPr marL="2057400" indent="-228600" algn="l" defTabSz="914400" rtl="0" eaLnBrk="1" latinLnBrk="0" hangingPunct="1">
        <a:spcBef>
          <a:spcPct val="20000"/>
        </a:spcBef>
        <a:buClr>
          <a:srgbClr val="0BF147"/>
        </a:buClr>
        <a:buSzPct val="80000"/>
        <a:buFont typeface="Arial" pitchFamily="34" charset="0"/>
        <a:buChar char="»"/>
        <a:defRPr sz="2000" kern="1200">
          <a:solidFill>
            <a:srgbClr val="324146"/>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2.jpeg"/><Relationship Id="rId10" Type="http://schemas.openxmlformats.org/officeDocument/2006/relationships/image" Target="../media/image46.png"/><Relationship Id="rId4" Type="http://schemas.openxmlformats.org/officeDocument/2006/relationships/image" Target="../media/image35.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10" Type="http://schemas.openxmlformats.org/officeDocument/2006/relationships/image" Target="../media/image41.png"/><Relationship Id="rId4" Type="http://schemas.openxmlformats.org/officeDocument/2006/relationships/image" Target="../media/image59.png"/><Relationship Id="rId9" Type="http://schemas.openxmlformats.org/officeDocument/2006/relationships/image" Target="../media/image62.jp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7.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hyperlink" Target="http://www.marketingenv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4A5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096"/>
          <a:stretch/>
        </p:blipFill>
        <p:spPr>
          <a:xfrm>
            <a:off x="1514456" y="2414972"/>
            <a:ext cx="3557391" cy="26977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773" y="4068009"/>
            <a:ext cx="757035" cy="85894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030"/>
          <a:stretch/>
        </p:blipFill>
        <p:spPr>
          <a:xfrm flipH="1">
            <a:off x="2350093" y="-431180"/>
            <a:ext cx="4640772" cy="3890863"/>
          </a:xfrm>
          <a:prstGeom prst="rect">
            <a:avLst/>
          </a:prstGeom>
        </p:spPr>
      </p:pic>
      <p:sp>
        <p:nvSpPr>
          <p:cNvPr id="76" name="TextBox 75"/>
          <p:cNvSpPr txBox="1"/>
          <p:nvPr/>
        </p:nvSpPr>
        <p:spPr>
          <a:xfrm>
            <a:off x="1288481" y="836930"/>
            <a:ext cx="7566731" cy="769441"/>
          </a:xfrm>
          <a:prstGeom prst="rect">
            <a:avLst/>
          </a:prstGeom>
          <a:noFill/>
        </p:spPr>
        <p:txBody>
          <a:bodyPr wrap="square" rtlCol="0">
            <a:spAutoFit/>
          </a:bodyPr>
          <a:lstStyle/>
          <a:p>
            <a:pPr algn="ctr"/>
            <a:r>
              <a:rPr lang="en-US" sz="4400" b="1" dirty="0">
                <a:solidFill>
                  <a:srgbClr val="313132"/>
                </a:solidFill>
                <a:latin typeface="Cambria" pitchFamily="18" charset="0"/>
                <a:cs typeface="Helvetica"/>
              </a:rPr>
              <a:t>Grill the </a:t>
            </a:r>
          </a:p>
        </p:txBody>
      </p:sp>
      <p:sp>
        <p:nvSpPr>
          <p:cNvPr id="5" name="Rectangle 4"/>
          <p:cNvSpPr/>
          <p:nvPr/>
        </p:nvSpPr>
        <p:spPr>
          <a:xfrm>
            <a:off x="3652365" y="1249150"/>
            <a:ext cx="2953053" cy="1815882"/>
          </a:xfrm>
          <a:prstGeom prst="rect">
            <a:avLst/>
          </a:prstGeom>
        </p:spPr>
        <p:txBody>
          <a:bodyPr wrap="none">
            <a:spAutoFit/>
          </a:bodyPr>
          <a:lstStyle/>
          <a:p>
            <a:pPr algn="ctr"/>
            <a:r>
              <a:rPr lang="en-US" sz="5600" b="1" dirty="0">
                <a:solidFill>
                  <a:srgbClr val="313132"/>
                </a:solidFill>
                <a:latin typeface="Cambria" pitchFamily="18" charset="0"/>
                <a:cs typeface="Helvetica"/>
              </a:rPr>
              <a:t>Experts!</a:t>
            </a:r>
            <a:br>
              <a:rPr lang="en-US" sz="5600" b="1" dirty="0">
                <a:solidFill>
                  <a:srgbClr val="313132"/>
                </a:solidFill>
                <a:latin typeface="Cambria" pitchFamily="18" charset="0"/>
                <a:cs typeface="Helvetica"/>
              </a:rPr>
            </a:br>
            <a:endParaRPr lang="en-US" sz="5600" b="1" dirty="0">
              <a:solidFill>
                <a:srgbClr val="313132"/>
              </a:solidFill>
              <a:latin typeface="Cambria" pitchFamily="18" charset="0"/>
              <a:cs typeface="Helvetica"/>
            </a:endParaRPr>
          </a:p>
        </p:txBody>
      </p:sp>
      <p:sp>
        <p:nvSpPr>
          <p:cNvPr id="2" name="TextBox 1">
            <a:extLst>
              <a:ext uri="{FF2B5EF4-FFF2-40B4-BE49-F238E27FC236}">
                <a16:creationId xmlns:a16="http://schemas.microsoft.com/office/drawing/2014/main" id="{7B86C29B-BA7B-427C-AC48-920EBFAC42E0}"/>
              </a:ext>
            </a:extLst>
          </p:cNvPr>
          <p:cNvSpPr txBox="1"/>
          <p:nvPr/>
        </p:nvSpPr>
        <p:spPr>
          <a:xfrm>
            <a:off x="4865511" y="2144889"/>
            <a:ext cx="1267948" cy="307777"/>
          </a:xfrm>
          <a:prstGeom prst="rect">
            <a:avLst/>
          </a:prstGeom>
          <a:noFill/>
        </p:spPr>
        <p:txBody>
          <a:bodyPr wrap="square" rtlCol="0">
            <a:spAutoFit/>
          </a:bodyPr>
          <a:lstStyle/>
          <a:p>
            <a:pPr algn="ctr"/>
            <a:r>
              <a:rPr lang="en-US" sz="1400" b="1" dirty="0">
                <a:latin typeface="Cambria" panose="02040503050406030204" pitchFamily="18" charset="0"/>
              </a:rPr>
              <a:t>June 2017</a:t>
            </a:r>
            <a:endParaRPr lang="en-GB" sz="1400" b="1" dirty="0">
              <a:latin typeface="Cambria" panose="02040503050406030204" pitchFamily="18" charset="0"/>
            </a:endParaRPr>
          </a:p>
        </p:txBody>
      </p:sp>
    </p:spTree>
    <p:extLst>
      <p:ext uri="{BB962C8B-B14F-4D97-AF65-F5344CB8AC3E}">
        <p14:creationId xmlns:p14="http://schemas.microsoft.com/office/powerpoint/2010/main" val="107717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A40-8CEC-470C-BBF9-52826E30A658}"/>
              </a:ext>
            </a:extLst>
          </p:cNvPr>
          <p:cNvSpPr>
            <a:spLocks noGrp="1"/>
          </p:cNvSpPr>
          <p:nvPr>
            <p:ph type="title"/>
          </p:nvPr>
        </p:nvSpPr>
        <p:spPr>
          <a:xfrm>
            <a:off x="1797417" y="891071"/>
            <a:ext cx="6050139" cy="857250"/>
          </a:xfrm>
        </p:spPr>
        <p:txBody>
          <a:bodyPr>
            <a:noAutofit/>
          </a:bodyPr>
          <a:lstStyle/>
          <a:p>
            <a:pPr algn="l"/>
            <a:r>
              <a:rPr lang="en-US" sz="2800" b="1" dirty="0">
                <a:latin typeface="Cambria" panose="02040503050406030204" pitchFamily="18" charset="0"/>
              </a:rPr>
              <a:t>Tools to use for</a:t>
            </a:r>
            <a:r>
              <a:rPr lang="he-IL" sz="2800" b="1" dirty="0">
                <a:latin typeface="Cambria" panose="02040503050406030204" pitchFamily="18" charset="0"/>
              </a:rPr>
              <a:t> </a:t>
            </a:r>
            <a:r>
              <a:rPr lang="en-US" sz="2800" b="1" dirty="0">
                <a:latin typeface="Cambria" panose="02040503050406030204" pitchFamily="18" charset="0"/>
              </a:rPr>
              <a:t>keyword research:</a:t>
            </a:r>
            <a:endParaRPr lang="en-GB" sz="2800" dirty="0"/>
          </a:p>
        </p:txBody>
      </p:sp>
      <p:pic>
        <p:nvPicPr>
          <p:cNvPr id="17" name="Picture 16">
            <a:extLst>
              <a:ext uri="{FF2B5EF4-FFF2-40B4-BE49-F238E27FC236}">
                <a16:creationId xmlns:a16="http://schemas.microsoft.com/office/drawing/2014/main" id="{F055139D-2D7E-4D8A-B929-0B6D5323F00A}"/>
              </a:ext>
            </a:extLst>
          </p:cNvPr>
          <p:cNvPicPr>
            <a:picLocks noChangeAspect="1"/>
          </p:cNvPicPr>
          <p:nvPr/>
        </p:nvPicPr>
        <p:blipFill>
          <a:blip r:embed="rId2"/>
          <a:stretch>
            <a:fillRect/>
          </a:stretch>
        </p:blipFill>
        <p:spPr>
          <a:xfrm>
            <a:off x="3875518" y="3377783"/>
            <a:ext cx="1577576" cy="458863"/>
          </a:xfrm>
          <a:prstGeom prst="rect">
            <a:avLst/>
          </a:prstGeom>
        </p:spPr>
      </p:pic>
      <p:pic>
        <p:nvPicPr>
          <p:cNvPr id="21" name="Picture 20">
            <a:extLst>
              <a:ext uri="{FF2B5EF4-FFF2-40B4-BE49-F238E27FC236}">
                <a16:creationId xmlns:a16="http://schemas.microsoft.com/office/drawing/2014/main" id="{B0F16F4A-A3F6-426E-BBA2-6C7E964E7118}"/>
              </a:ext>
            </a:extLst>
          </p:cNvPr>
          <p:cNvPicPr>
            <a:picLocks noChangeAspect="1"/>
          </p:cNvPicPr>
          <p:nvPr/>
        </p:nvPicPr>
        <p:blipFill>
          <a:blip r:embed="rId3"/>
          <a:stretch>
            <a:fillRect/>
          </a:stretch>
        </p:blipFill>
        <p:spPr>
          <a:xfrm>
            <a:off x="6026584" y="2167502"/>
            <a:ext cx="1670029" cy="729802"/>
          </a:xfrm>
          <a:prstGeom prst="rect">
            <a:avLst/>
          </a:prstGeom>
        </p:spPr>
      </p:pic>
      <p:pic>
        <p:nvPicPr>
          <p:cNvPr id="23" name="Picture 22">
            <a:extLst>
              <a:ext uri="{FF2B5EF4-FFF2-40B4-BE49-F238E27FC236}">
                <a16:creationId xmlns:a16="http://schemas.microsoft.com/office/drawing/2014/main" id="{A577F2C8-FB4C-4035-AEF6-8BAE4D58D3C5}"/>
              </a:ext>
            </a:extLst>
          </p:cNvPr>
          <p:cNvPicPr>
            <a:picLocks noChangeAspect="1"/>
          </p:cNvPicPr>
          <p:nvPr/>
        </p:nvPicPr>
        <p:blipFill>
          <a:blip r:embed="rId4"/>
          <a:stretch>
            <a:fillRect/>
          </a:stretch>
        </p:blipFill>
        <p:spPr>
          <a:xfrm>
            <a:off x="6213789" y="3161957"/>
            <a:ext cx="1295617" cy="940618"/>
          </a:xfrm>
          <a:prstGeom prst="rect">
            <a:avLst/>
          </a:prstGeom>
        </p:spPr>
      </p:pic>
      <p:grpSp>
        <p:nvGrpSpPr>
          <p:cNvPr id="7" name="Group 6"/>
          <p:cNvGrpSpPr/>
          <p:nvPr/>
        </p:nvGrpSpPr>
        <p:grpSpPr>
          <a:xfrm>
            <a:off x="1797417" y="2309272"/>
            <a:ext cx="1732284" cy="588032"/>
            <a:chOff x="536225" y="1231945"/>
            <a:chExt cx="2747001" cy="932483"/>
          </a:xfrm>
        </p:grpSpPr>
        <p:pic>
          <p:nvPicPr>
            <p:cNvPr id="12" name="Picture 2" descr="mage result for google keyword planner logo"/>
            <p:cNvPicPr>
              <a:picLocks noChangeAspect="1" noChangeArrowheads="1"/>
            </p:cNvPicPr>
            <p:nvPr/>
          </p:nvPicPr>
          <p:blipFill rotWithShape="1">
            <a:blip r:embed="rId5">
              <a:extLst>
                <a:ext uri="{28A0092B-C50C-407E-A947-70E740481C1C}">
                  <a14:useLocalDpi xmlns:a14="http://schemas.microsoft.com/office/drawing/2010/main" val="0"/>
                </a:ext>
              </a:extLst>
            </a:blip>
            <a:srcRect l="41677" t="8177" r="18200" b="46084"/>
            <a:stretch/>
          </p:blipFill>
          <p:spPr bwMode="auto">
            <a:xfrm>
              <a:off x="1354536" y="1231945"/>
              <a:ext cx="1270790" cy="568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ge result for google keyword planner logo"/>
            <p:cNvPicPr>
              <a:picLocks noChangeAspect="1" noChangeArrowheads="1"/>
            </p:cNvPicPr>
            <p:nvPr/>
          </p:nvPicPr>
          <p:blipFill rotWithShape="1">
            <a:blip r:embed="rId5">
              <a:extLst>
                <a:ext uri="{28A0092B-C50C-407E-A947-70E740481C1C}">
                  <a14:useLocalDpi xmlns:a14="http://schemas.microsoft.com/office/drawing/2010/main" val="0"/>
                </a:ext>
              </a:extLst>
            </a:blip>
            <a:srcRect l="16946" t="8176" r="57217" b="16987"/>
            <a:stretch/>
          </p:blipFill>
          <p:spPr bwMode="auto">
            <a:xfrm>
              <a:off x="536225" y="1235007"/>
              <a:ext cx="818312" cy="929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9147" y="1688073"/>
              <a:ext cx="1954079" cy="439257"/>
            </a:xfrm>
            <a:prstGeom prst="rect">
              <a:avLst/>
            </a:prstGeom>
            <a:noFill/>
            <a:ln>
              <a:noFill/>
            </a:ln>
          </p:spPr>
          <p:txBody>
            <a:bodyPr wrap="none">
              <a:spAutoFit/>
            </a:bodyPr>
            <a:lstStyle/>
            <a:p>
              <a:pPr algn="r" rtl="1"/>
              <a:r>
                <a:rPr lang="en-US" sz="1200" dirty="0">
                  <a:solidFill>
                    <a:srgbClr val="8F8F8F"/>
                  </a:solidFill>
                </a:rPr>
                <a:t>keyword planner</a:t>
              </a:r>
            </a:p>
          </p:txBody>
        </p:sp>
      </p:grpSp>
      <p:pic>
        <p:nvPicPr>
          <p:cNvPr id="19" name="Picture 18">
            <a:extLst>
              <a:ext uri="{FF2B5EF4-FFF2-40B4-BE49-F238E27FC236}">
                <a16:creationId xmlns:a16="http://schemas.microsoft.com/office/drawing/2014/main" id="{68812074-6C35-434C-9575-0FF6762F0A47}"/>
              </a:ext>
            </a:extLst>
          </p:cNvPr>
          <p:cNvPicPr>
            <a:picLocks noChangeAspect="1"/>
          </p:cNvPicPr>
          <p:nvPr/>
        </p:nvPicPr>
        <p:blipFill>
          <a:blip r:embed="rId6"/>
          <a:stretch>
            <a:fillRect/>
          </a:stretch>
        </p:blipFill>
        <p:spPr>
          <a:xfrm>
            <a:off x="1843776" y="2925948"/>
            <a:ext cx="1401096" cy="1401096"/>
          </a:xfrm>
          <a:prstGeom prst="rect">
            <a:avLst/>
          </a:prstGeom>
        </p:spPr>
      </p:pic>
      <p:pic>
        <p:nvPicPr>
          <p:cNvPr id="8" name="Picture 7">
            <a:extLst>
              <a:ext uri="{FF2B5EF4-FFF2-40B4-BE49-F238E27FC236}">
                <a16:creationId xmlns:a16="http://schemas.microsoft.com/office/drawing/2014/main" id="{E2F4AF5F-6103-4B26-A2FE-FD4E6D380BE9}"/>
              </a:ext>
            </a:extLst>
          </p:cNvPr>
          <p:cNvPicPr>
            <a:picLocks noChangeAspect="1"/>
          </p:cNvPicPr>
          <p:nvPr/>
        </p:nvPicPr>
        <p:blipFill>
          <a:blip r:embed="rId7"/>
          <a:stretch>
            <a:fillRect/>
          </a:stretch>
        </p:blipFill>
        <p:spPr>
          <a:xfrm>
            <a:off x="3875518" y="2384725"/>
            <a:ext cx="1577576" cy="45731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22" name="TextBox 21"/>
          <p:cNvSpPr txBox="1"/>
          <p:nvPr/>
        </p:nvSpPr>
        <p:spPr>
          <a:xfrm>
            <a:off x="604830" y="471890"/>
            <a:ext cx="1478071" cy="461665"/>
          </a:xfrm>
          <a:prstGeom prst="rect">
            <a:avLst/>
          </a:prstGeom>
          <a:noFill/>
        </p:spPr>
        <p:txBody>
          <a:bodyPr wrap="square" rtlCol="0">
            <a:spAutoFit/>
          </a:bodyPr>
          <a:lstStyle/>
          <a:p>
            <a:r>
              <a:rPr lang="en-GB" sz="2400" b="1" dirty="0">
                <a:solidFill>
                  <a:srgbClr val="313132"/>
                </a:solidFill>
                <a:latin typeface="Cambria" pitchFamily="18" charset="0"/>
                <a:cs typeface="Helvetica"/>
              </a:rPr>
              <a:t>… </a:t>
            </a:r>
            <a:endParaRPr lang="en-US" sz="2400" b="1" dirty="0">
              <a:solidFill>
                <a:srgbClr val="313132"/>
              </a:solidFill>
              <a:latin typeface="Cambria" pitchFamily="18" charset="0"/>
              <a:cs typeface="Helvetica"/>
            </a:endParaRPr>
          </a:p>
        </p:txBody>
      </p:sp>
    </p:spTree>
    <p:extLst>
      <p:ext uri="{BB962C8B-B14F-4D97-AF65-F5344CB8AC3E}">
        <p14:creationId xmlns:p14="http://schemas.microsoft.com/office/powerpoint/2010/main" val="398170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1265"/>
          <a:stretch/>
        </p:blipFill>
        <p:spPr>
          <a:xfrm flipH="1">
            <a:off x="238530" y="0"/>
            <a:ext cx="4640772" cy="312695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14" name="TextBox 13"/>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a:t>
            </a:r>
            <a:r>
              <a:rPr lang="he-IL" sz="2000" b="1" dirty="0">
                <a:solidFill>
                  <a:srgbClr val="313132"/>
                </a:solidFill>
                <a:latin typeface="Cambria" charset="0"/>
                <a:ea typeface="Cambria" charset="0"/>
                <a:cs typeface="Cambria" charset="0"/>
              </a:rPr>
              <a:t>2</a:t>
            </a:r>
            <a:r>
              <a:rPr lang="en-GB" sz="2000" b="1" dirty="0">
                <a:solidFill>
                  <a:srgbClr val="313132"/>
                </a:solidFill>
                <a:latin typeface="Cambria" charset="0"/>
                <a:ea typeface="Cambria" charset="0"/>
                <a:cs typeface="Cambria" charset="0"/>
              </a:rPr>
              <a:t>: </a:t>
            </a:r>
            <a:endParaRPr lang="en-US" sz="2000" b="1" dirty="0">
              <a:solidFill>
                <a:srgbClr val="313132"/>
              </a:solidFill>
              <a:latin typeface="Cambria" charset="0"/>
              <a:ea typeface="Cambria" charset="0"/>
              <a:cs typeface="Cambria" charset="0"/>
            </a:endParaRPr>
          </a:p>
        </p:txBody>
      </p:sp>
      <p:sp>
        <p:nvSpPr>
          <p:cNvPr id="4" name="TextBox 3"/>
          <p:cNvSpPr txBox="1"/>
          <p:nvPr/>
        </p:nvSpPr>
        <p:spPr>
          <a:xfrm>
            <a:off x="1566643" y="487815"/>
            <a:ext cx="4116300" cy="1384995"/>
          </a:xfrm>
          <a:prstGeom prst="rect">
            <a:avLst/>
          </a:prstGeom>
          <a:noFill/>
        </p:spPr>
        <p:txBody>
          <a:bodyPr wrap="square" rtlCol="0">
            <a:spAutoFit/>
          </a:bodyPr>
          <a:lstStyle/>
          <a:p>
            <a:r>
              <a:rPr lang="en-US" sz="2800" b="1" dirty="0">
                <a:latin typeface="Cambria" pitchFamily="18" charset="0"/>
                <a:cs typeface="Helvetica"/>
              </a:rPr>
              <a:t> </a:t>
            </a:r>
            <a:r>
              <a:rPr lang="he-IL" sz="2800" b="1" dirty="0">
                <a:latin typeface="Cambria" pitchFamily="18" charset="0"/>
                <a:cs typeface="Helvetica"/>
              </a:rPr>
              <a:t> </a:t>
            </a:r>
            <a:r>
              <a:rPr lang="en-US" sz="2800" b="1" dirty="0">
                <a:latin typeface="Cambria" pitchFamily="18" charset="0"/>
                <a:cs typeface="Helvetica"/>
              </a:rPr>
              <a:t>Yes, More </a:t>
            </a:r>
            <a:endParaRPr lang="he-IL" sz="2800" b="1" dirty="0">
              <a:latin typeface="Cambria" pitchFamily="18" charset="0"/>
              <a:cs typeface="Helvetica"/>
            </a:endParaRPr>
          </a:p>
          <a:p>
            <a:r>
              <a:rPr lang="he-IL" sz="2800" b="1" dirty="0">
                <a:latin typeface="Cambria" pitchFamily="18" charset="0"/>
                <a:cs typeface="Helvetica"/>
              </a:rPr>
              <a:t>  </a:t>
            </a:r>
            <a:r>
              <a:rPr lang="en-US" sz="2800" b="1" dirty="0">
                <a:latin typeface="Cambria" pitchFamily="18" charset="0"/>
                <a:cs typeface="Helvetica"/>
              </a:rPr>
              <a:t>Content Equals </a:t>
            </a:r>
            <a:endParaRPr lang="he-IL" sz="2800" b="1" dirty="0">
              <a:latin typeface="Cambria" pitchFamily="18" charset="0"/>
              <a:cs typeface="Helvetica"/>
            </a:endParaRPr>
          </a:p>
          <a:p>
            <a:r>
              <a:rPr lang="he-IL" sz="2800" b="1" dirty="0">
                <a:latin typeface="Cambria" pitchFamily="18" charset="0"/>
                <a:cs typeface="Helvetica"/>
              </a:rPr>
              <a:t>     </a:t>
            </a:r>
            <a:r>
              <a:rPr lang="en-US" sz="2800" b="1" dirty="0">
                <a:latin typeface="Cambria" pitchFamily="18" charset="0"/>
                <a:cs typeface="Helvetica"/>
              </a:rPr>
              <a:t>More Leads</a:t>
            </a:r>
            <a:endParaRPr lang="en-US" sz="2800" dirty="0">
              <a:latin typeface="Cambria" pitchFamily="18" charset="0"/>
              <a:cs typeface="Helvetica"/>
            </a:endParaRPr>
          </a:p>
        </p:txBody>
      </p:sp>
      <p:pic>
        <p:nvPicPr>
          <p:cNvPr id="2" name="Picture 1" descr="ebookmaterials.jpg"/>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50137"/>
          <a:stretch/>
        </p:blipFill>
        <p:spPr>
          <a:xfrm>
            <a:off x="5109831" y="792646"/>
            <a:ext cx="3662750" cy="1584960"/>
          </a:xfrm>
          <a:prstGeom prst="rect">
            <a:avLst/>
          </a:prstGeom>
        </p:spPr>
      </p:pic>
      <p:pic>
        <p:nvPicPr>
          <p:cNvPr id="15" name="Picture 14" descr="ebookmaterials.jpg"/>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49863"/>
          <a:stretch/>
        </p:blipFill>
        <p:spPr>
          <a:xfrm>
            <a:off x="4979511" y="2581228"/>
            <a:ext cx="3682930" cy="1584960"/>
          </a:xfrm>
          <a:prstGeom prst="rect">
            <a:avLst/>
          </a:prstGeom>
        </p:spPr>
      </p:pic>
      <p:pic>
        <p:nvPicPr>
          <p:cNvPr id="5122" name="Picture 2" descr="C:\Users\doron\AppData\Local\Temp\Rar$DRa0.660\Untitled-2_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2420" y="3344450"/>
            <a:ext cx="520250" cy="482857"/>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doron\AppData\Local\Temp\Rar$DRa0.660\Untitled-2_0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3472" y="1585126"/>
            <a:ext cx="427883" cy="30563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doron\AppData\Local\Temp\Rar$DRa0.660\Untitled-2_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8948" y="1571028"/>
            <a:ext cx="504331" cy="513118"/>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descr="C:\Users\doron\AppData\Local\Temp\Rar$DRa0.660\Untitled-2_1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4756" y="3353578"/>
            <a:ext cx="549838" cy="5116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59265" y="3302897"/>
            <a:ext cx="4572000" cy="612988"/>
          </a:xfrm>
          <a:prstGeom prst="rect">
            <a:avLst/>
          </a:prstGeom>
        </p:spPr>
        <p:txBody>
          <a:bodyPr>
            <a:spAutoFit/>
          </a:bodyPr>
          <a:lstStyle/>
          <a:p>
            <a:pPr>
              <a:lnSpc>
                <a:spcPct val="110000"/>
              </a:lnSpc>
            </a:pPr>
            <a:r>
              <a:rPr lang="en-US" sz="1600" dirty="0">
                <a:latin typeface="Cambria" pitchFamily="18" charset="0"/>
                <a:cs typeface="Helvetica"/>
              </a:rPr>
              <a:t>The more content, offers, and landing pages you create, more opportunities to generate more leads.</a:t>
            </a:r>
          </a:p>
        </p:txBody>
      </p:sp>
    </p:spTree>
    <p:extLst>
      <p:ext uri="{BB962C8B-B14F-4D97-AF65-F5344CB8AC3E}">
        <p14:creationId xmlns:p14="http://schemas.microsoft.com/office/powerpoint/2010/main" val="302297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2" name="Title 1">
            <a:extLst>
              <a:ext uri="{FF2B5EF4-FFF2-40B4-BE49-F238E27FC236}">
                <a16:creationId xmlns:a16="http://schemas.microsoft.com/office/drawing/2014/main" id="{02F60593-B6A4-4D4B-ADA4-4A35B67768EB}"/>
              </a:ext>
            </a:extLst>
          </p:cNvPr>
          <p:cNvSpPr>
            <a:spLocks noGrp="1"/>
          </p:cNvSpPr>
          <p:nvPr>
            <p:ph type="title"/>
          </p:nvPr>
        </p:nvSpPr>
        <p:spPr>
          <a:xfrm>
            <a:off x="1749594" y="603825"/>
            <a:ext cx="9031547" cy="857250"/>
          </a:xfrm>
        </p:spPr>
        <p:txBody>
          <a:bodyPr>
            <a:noAutofit/>
          </a:bodyPr>
          <a:lstStyle/>
          <a:p>
            <a:pPr algn="l"/>
            <a:r>
              <a:rPr lang="en-US" sz="2400" b="1" dirty="0">
                <a:latin typeface="Cambria" pitchFamily="18" charset="0"/>
                <a:cs typeface="Helvetica"/>
              </a:rPr>
              <a:t>Repurpose Your Content </a:t>
            </a:r>
            <a:br>
              <a:rPr lang="he-IL" sz="2400" b="1" dirty="0">
                <a:latin typeface="Cambria" pitchFamily="18" charset="0"/>
                <a:cs typeface="Helvetica"/>
              </a:rPr>
            </a:br>
            <a:r>
              <a:rPr lang="en-US" sz="2400" b="1" dirty="0">
                <a:latin typeface="Cambria" pitchFamily="18" charset="0"/>
                <a:cs typeface="Helvetica"/>
              </a:rPr>
              <a:t>for Different Personas</a:t>
            </a:r>
            <a:endParaRPr lang="en-GB" sz="2400" dirty="0"/>
          </a:p>
        </p:txBody>
      </p:sp>
      <p:sp>
        <p:nvSpPr>
          <p:cNvPr id="10" name="TextBox 9">
            <a:extLst>
              <a:ext uri="{FF2B5EF4-FFF2-40B4-BE49-F238E27FC236}">
                <a16:creationId xmlns:a16="http://schemas.microsoft.com/office/drawing/2014/main" id="{3ADEFA03-DFE7-4915-BFCB-6ECC8F104FC0}"/>
              </a:ext>
            </a:extLst>
          </p:cNvPr>
          <p:cNvSpPr txBox="1"/>
          <p:nvPr/>
        </p:nvSpPr>
        <p:spPr>
          <a:xfrm>
            <a:off x="6049917" y="1806756"/>
            <a:ext cx="1440180" cy="369332"/>
          </a:xfrm>
          <a:prstGeom prst="rect">
            <a:avLst/>
          </a:prstGeom>
          <a:noFill/>
        </p:spPr>
        <p:txBody>
          <a:bodyPr wrap="square" rtlCol="0">
            <a:spAutoFit/>
          </a:bodyPr>
          <a:lstStyle/>
          <a:p>
            <a:r>
              <a:rPr lang="en-US" dirty="0">
                <a:latin typeface="Cambria" panose="02040503050406030204" pitchFamily="18" charset="0"/>
              </a:rPr>
              <a:t>For Security</a:t>
            </a:r>
            <a:endParaRPr lang="en-GB" dirty="0">
              <a:latin typeface="Cambria" panose="02040503050406030204" pitchFamily="18" charset="0"/>
            </a:endParaRPr>
          </a:p>
        </p:txBody>
      </p:sp>
      <p:sp>
        <p:nvSpPr>
          <p:cNvPr id="5" name="TextBox 4">
            <a:extLst>
              <a:ext uri="{FF2B5EF4-FFF2-40B4-BE49-F238E27FC236}">
                <a16:creationId xmlns:a16="http://schemas.microsoft.com/office/drawing/2014/main" id="{91F45ECB-B6E0-4CCA-BF7B-6FD2BEFD029C}"/>
              </a:ext>
            </a:extLst>
          </p:cNvPr>
          <p:cNvSpPr txBox="1"/>
          <p:nvPr/>
        </p:nvSpPr>
        <p:spPr>
          <a:xfrm>
            <a:off x="1944106" y="1783199"/>
            <a:ext cx="1440180" cy="369332"/>
          </a:xfrm>
          <a:prstGeom prst="rect">
            <a:avLst/>
          </a:prstGeom>
          <a:noFill/>
        </p:spPr>
        <p:txBody>
          <a:bodyPr wrap="square" rtlCol="0">
            <a:spAutoFit/>
          </a:bodyPr>
          <a:lstStyle/>
          <a:p>
            <a:r>
              <a:rPr lang="en-US" dirty="0">
                <a:latin typeface="Cambria" panose="02040503050406030204" pitchFamily="18" charset="0"/>
              </a:rPr>
              <a:t>For DevOps</a:t>
            </a:r>
            <a:endParaRPr lang="en-GB" dirty="0">
              <a:latin typeface="Cambria" panose="02040503050406030204" pitchFamily="18" charset="0"/>
            </a:endParaRPr>
          </a:p>
        </p:txBody>
      </p:sp>
      <p:grpSp>
        <p:nvGrpSpPr>
          <p:cNvPr id="23" name="Group 22"/>
          <p:cNvGrpSpPr/>
          <p:nvPr/>
        </p:nvGrpSpPr>
        <p:grpSpPr>
          <a:xfrm>
            <a:off x="765914" y="2274397"/>
            <a:ext cx="3760801" cy="2356351"/>
            <a:chOff x="727494" y="2274397"/>
            <a:chExt cx="3760801" cy="2356351"/>
          </a:xfrm>
          <a:effectLst>
            <a:outerShdw blurRad="50800" dist="38100" dir="8100000" algn="tr" rotWithShape="0">
              <a:prstClr val="black">
                <a:alpha val="40000"/>
              </a:prstClr>
            </a:outerShdw>
          </a:effectLst>
        </p:grpSpPr>
        <p:pic>
          <p:nvPicPr>
            <p:cNvPr id="3" name="Picture 2">
              <a:extLst>
                <a:ext uri="{FF2B5EF4-FFF2-40B4-BE49-F238E27FC236}">
                  <a16:creationId xmlns:a16="http://schemas.microsoft.com/office/drawing/2014/main" id="{05F50A14-E090-40CC-8D2D-4D531E0BC448}"/>
                </a:ext>
              </a:extLst>
            </p:cNvPr>
            <p:cNvPicPr>
              <a:picLocks noChangeAspect="1"/>
            </p:cNvPicPr>
            <p:nvPr/>
          </p:nvPicPr>
          <p:blipFill>
            <a:blip r:embed="rId4"/>
            <a:stretch>
              <a:fillRect/>
            </a:stretch>
          </p:blipFill>
          <p:spPr>
            <a:xfrm>
              <a:off x="727494" y="2481719"/>
              <a:ext cx="3760801" cy="2149029"/>
            </a:xfrm>
            <a:prstGeom prst="rect">
              <a:avLst/>
            </a:prstGeom>
          </p:spPr>
        </p:pic>
        <p:grpSp>
          <p:nvGrpSpPr>
            <p:cNvPr id="22" name="Group 21"/>
            <p:cNvGrpSpPr/>
            <p:nvPr/>
          </p:nvGrpSpPr>
          <p:grpSpPr>
            <a:xfrm>
              <a:off x="727494" y="2274397"/>
              <a:ext cx="3760801" cy="263122"/>
              <a:chOff x="902871" y="2411325"/>
              <a:chExt cx="3760801" cy="263122"/>
            </a:xfrm>
          </p:grpSpPr>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1" r="27163" b="-27620"/>
              <a:stretch/>
            </p:blipFill>
            <p:spPr>
              <a:xfrm>
                <a:off x="902871" y="2416620"/>
                <a:ext cx="3760801" cy="257827"/>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55747" t="-425" r="1" b="5027"/>
              <a:stretch/>
            </p:blipFill>
            <p:spPr>
              <a:xfrm>
                <a:off x="2378815" y="2411325"/>
                <a:ext cx="2284856" cy="192729"/>
              </a:xfrm>
              <a:prstGeom prst="rect">
                <a:avLst/>
              </a:prstGeom>
            </p:spPr>
          </p:pic>
        </p:grpSp>
      </p:grpSp>
      <p:grpSp>
        <p:nvGrpSpPr>
          <p:cNvPr id="27" name="Group 26"/>
          <p:cNvGrpSpPr/>
          <p:nvPr/>
        </p:nvGrpSpPr>
        <p:grpSpPr>
          <a:xfrm>
            <a:off x="4786479" y="2276359"/>
            <a:ext cx="3760801" cy="2362344"/>
            <a:chOff x="4721860" y="2276359"/>
            <a:chExt cx="3760801" cy="2362344"/>
          </a:xfrm>
          <a:effectLst>
            <a:outerShdw blurRad="50800" dist="38100" dir="8100000" algn="tr" rotWithShape="0">
              <a:prstClr val="black">
                <a:alpha val="40000"/>
              </a:prstClr>
            </a:outerShdw>
          </a:effectLst>
        </p:grpSpPr>
        <p:pic>
          <p:nvPicPr>
            <p:cNvPr id="7" name="Picture 6">
              <a:extLst>
                <a:ext uri="{FF2B5EF4-FFF2-40B4-BE49-F238E27FC236}">
                  <a16:creationId xmlns:a16="http://schemas.microsoft.com/office/drawing/2014/main" id="{9813F607-0BA0-4C48-A101-11C456C88098}"/>
                </a:ext>
              </a:extLst>
            </p:cNvPr>
            <p:cNvPicPr>
              <a:picLocks noChangeAspect="1"/>
            </p:cNvPicPr>
            <p:nvPr/>
          </p:nvPicPr>
          <p:blipFill rotWithShape="1">
            <a:blip r:embed="rId6"/>
            <a:srcRect b="5232"/>
            <a:stretch/>
          </p:blipFill>
          <p:spPr>
            <a:xfrm>
              <a:off x="4729127" y="2467126"/>
              <a:ext cx="3753533" cy="2171577"/>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t="-1" r="27163" b="-27620"/>
            <a:stretch/>
          </p:blipFill>
          <p:spPr>
            <a:xfrm>
              <a:off x="4721860" y="2276359"/>
              <a:ext cx="3760801" cy="257827"/>
            </a:xfrm>
            <a:prstGeom prst="rect">
              <a:avLst/>
            </a:prstGeom>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55747" t="-425" r="1" b="5027"/>
            <a:stretch/>
          </p:blipFill>
          <p:spPr>
            <a:xfrm>
              <a:off x="6197804" y="2277939"/>
              <a:ext cx="2284856" cy="192729"/>
            </a:xfrm>
            <a:prstGeom prst="rect">
              <a:avLst/>
            </a:prstGeom>
          </p:spPr>
        </p:pic>
      </p:grpSp>
      <p:sp>
        <p:nvSpPr>
          <p:cNvPr id="16" name="TextBox 15">
            <a:extLst>
              <a:ext uri="{FF2B5EF4-FFF2-40B4-BE49-F238E27FC236}">
                <a16:creationId xmlns:a16="http://schemas.microsoft.com/office/drawing/2014/main" id="{3A760E6A-106F-43D9-8904-48DFB3F0C886}"/>
              </a:ext>
            </a:extLst>
          </p:cNvPr>
          <p:cNvSpPr txBox="1"/>
          <p:nvPr/>
        </p:nvSpPr>
        <p:spPr>
          <a:xfrm>
            <a:off x="604830" y="471890"/>
            <a:ext cx="1478071" cy="461665"/>
          </a:xfrm>
          <a:prstGeom prst="rect">
            <a:avLst/>
          </a:prstGeom>
          <a:noFill/>
        </p:spPr>
        <p:txBody>
          <a:bodyPr wrap="square" rtlCol="0">
            <a:spAutoFit/>
          </a:bodyPr>
          <a:lstStyle/>
          <a:p>
            <a:r>
              <a:rPr lang="en-GB" sz="2400" b="1" dirty="0">
                <a:solidFill>
                  <a:srgbClr val="313132"/>
                </a:solidFill>
                <a:latin typeface="Cambria" pitchFamily="18" charset="0"/>
                <a:cs typeface="Helvetica"/>
              </a:rPr>
              <a:t>… </a:t>
            </a:r>
            <a:endParaRPr lang="en-US" sz="2400" b="1" dirty="0">
              <a:solidFill>
                <a:srgbClr val="313132"/>
              </a:solidFill>
              <a:latin typeface="Cambria" pitchFamily="18" charset="0"/>
              <a:cs typeface="Helvetica"/>
            </a:endParaRPr>
          </a:p>
        </p:txBody>
      </p:sp>
    </p:spTree>
    <p:extLst>
      <p:ext uri="{BB962C8B-B14F-4D97-AF65-F5344CB8AC3E}">
        <p14:creationId xmlns:p14="http://schemas.microsoft.com/office/powerpoint/2010/main" val="169195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691014" y="1070994"/>
            <a:ext cx="7534421" cy="1954381"/>
          </a:xfrm>
          <a:prstGeom prst="rect">
            <a:avLst/>
          </a:prstGeom>
          <a:noFill/>
        </p:spPr>
        <p:txBody>
          <a:bodyPr wrap="square" rtlCol="0">
            <a:spAutoFit/>
          </a:bodyPr>
          <a:lstStyle/>
          <a:p>
            <a:pPr>
              <a:lnSpc>
                <a:spcPct val="110000"/>
              </a:lnSpc>
            </a:pPr>
            <a:r>
              <a:rPr lang="en-US" sz="1400" dirty="0">
                <a:latin typeface="Cambria" pitchFamily="18" charset="0"/>
                <a:cs typeface="Helvetica"/>
              </a:rPr>
              <a:t>Companies that blog 6-8 times per month double their lead volume. </a:t>
            </a:r>
          </a:p>
          <a:p>
            <a:pPr>
              <a:lnSpc>
                <a:spcPct val="110000"/>
              </a:lnSpc>
            </a:pPr>
            <a:endParaRPr lang="en-US" sz="1200" dirty="0">
              <a:latin typeface="Cambria" pitchFamily="18" charset="0"/>
              <a:cs typeface="Helvetica"/>
            </a:endParaRPr>
          </a:p>
          <a:p>
            <a:pPr marL="171450" indent="-171450">
              <a:lnSpc>
                <a:spcPct val="110000"/>
              </a:lnSpc>
              <a:buFont typeface="Arial" panose="020B0604020202020204" pitchFamily="34" charset="0"/>
              <a:buChar char="•"/>
            </a:pPr>
            <a:r>
              <a:rPr lang="en-US" sz="1200" dirty="0">
                <a:latin typeface="Cambria" pitchFamily="18" charset="0"/>
                <a:cs typeface="Helvetica"/>
              </a:rPr>
              <a:t>Know your audience</a:t>
            </a:r>
          </a:p>
          <a:p>
            <a:pPr marL="171450" indent="-171450">
              <a:lnSpc>
                <a:spcPct val="110000"/>
              </a:lnSpc>
              <a:buFont typeface="Arial" panose="020B0604020202020204" pitchFamily="34" charset="0"/>
              <a:buChar char="•"/>
            </a:pPr>
            <a:r>
              <a:rPr lang="en-US" sz="1200" dirty="0">
                <a:latin typeface="Cambria" pitchFamily="18" charset="0"/>
                <a:cs typeface="Helvetica"/>
              </a:rPr>
              <a:t>Set SMART KPIs </a:t>
            </a:r>
          </a:p>
          <a:p>
            <a:pPr marL="171450" indent="-171450">
              <a:lnSpc>
                <a:spcPct val="110000"/>
              </a:lnSpc>
              <a:buFont typeface="Arial" panose="020B0604020202020204" pitchFamily="34" charset="0"/>
              <a:buChar char="•"/>
            </a:pPr>
            <a:r>
              <a:rPr lang="en-US" sz="1200" dirty="0">
                <a:latin typeface="Cambria" pitchFamily="18" charset="0"/>
                <a:cs typeface="Helvetica"/>
              </a:rPr>
              <a:t>Set relevant CTAs</a:t>
            </a:r>
          </a:p>
          <a:p>
            <a:pPr>
              <a:lnSpc>
                <a:spcPct val="110000"/>
              </a:lnSpc>
            </a:pPr>
            <a:endParaRPr lang="en-US" sz="1200" dirty="0">
              <a:latin typeface="Cambria" pitchFamily="18" charset="0"/>
              <a:cs typeface="Helvetica"/>
            </a:endParaRPr>
          </a:p>
          <a:p>
            <a:pPr>
              <a:lnSpc>
                <a:spcPct val="110000"/>
              </a:lnSpc>
            </a:pPr>
            <a:endParaRPr lang="en-US" sz="1200" b="1" dirty="0">
              <a:latin typeface="Cambria" pitchFamily="18" charset="0"/>
              <a:cs typeface="Helvetica"/>
            </a:endParaRPr>
          </a:p>
          <a:p>
            <a:pPr>
              <a:lnSpc>
                <a:spcPct val="110000"/>
              </a:lnSpc>
            </a:pPr>
            <a:endParaRPr lang="en-US" sz="1200" dirty="0">
              <a:latin typeface="Cambria" pitchFamily="18" charset="0"/>
              <a:cs typeface="Helvetica"/>
            </a:endParaRPr>
          </a:p>
          <a:p>
            <a:pPr>
              <a:lnSpc>
                <a:spcPct val="110000"/>
              </a:lnSpc>
            </a:pPr>
            <a:endParaRPr lang="en-US" sz="1200" dirty="0">
              <a:latin typeface="Cambria" pitchFamily="18" charset="0"/>
              <a:cs typeface="Helvetica"/>
            </a:endParaRPr>
          </a:p>
        </p:txBody>
      </p:sp>
      <p:sp>
        <p:nvSpPr>
          <p:cNvPr id="4" name="TextBox 3"/>
          <p:cNvSpPr txBox="1"/>
          <p:nvPr/>
        </p:nvSpPr>
        <p:spPr>
          <a:xfrm>
            <a:off x="1269891" y="492924"/>
            <a:ext cx="6452421" cy="523220"/>
          </a:xfrm>
          <a:prstGeom prst="rect">
            <a:avLst/>
          </a:prstGeom>
          <a:noFill/>
        </p:spPr>
        <p:txBody>
          <a:bodyPr wrap="square" rtlCol="0">
            <a:spAutoFit/>
          </a:bodyPr>
          <a:lstStyle/>
          <a:p>
            <a:pPr algn="ctr"/>
            <a:r>
              <a:rPr lang="en-US" sz="2800" b="1" dirty="0">
                <a:latin typeface="Cambria" pitchFamily="18" charset="0"/>
                <a:cs typeface="Helvetica"/>
              </a:rPr>
              <a:t>Blogging That Brings in the Leads</a:t>
            </a:r>
            <a:endParaRPr lang="en-US" sz="1600" dirty="0">
              <a:latin typeface="Cambria" pitchFamily="18" charset="0"/>
              <a:cs typeface="Helvetica"/>
            </a:endParaRPr>
          </a:p>
        </p:txBody>
      </p:sp>
      <p:pic>
        <p:nvPicPr>
          <p:cNvPr id="2" name="Picture 1">
            <a:extLst>
              <a:ext uri="{FF2B5EF4-FFF2-40B4-BE49-F238E27FC236}">
                <a16:creationId xmlns:a16="http://schemas.microsoft.com/office/drawing/2014/main" id="{83197EF1-F567-4574-92C7-78BAE5B948D5}"/>
              </a:ext>
            </a:extLst>
          </p:cNvPr>
          <p:cNvPicPr>
            <a:picLocks noChangeAspect="1"/>
          </p:cNvPicPr>
          <p:nvPr/>
        </p:nvPicPr>
        <p:blipFill>
          <a:blip r:embed="rId3"/>
          <a:stretch>
            <a:fillRect/>
          </a:stretch>
        </p:blipFill>
        <p:spPr>
          <a:xfrm>
            <a:off x="1756425" y="2536719"/>
            <a:ext cx="5159829" cy="21907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112" y="3767603"/>
            <a:ext cx="2885362" cy="3153807"/>
          </a:xfrm>
          <a:prstGeom prst="rect">
            <a:avLst/>
          </a:prstGeom>
        </p:spPr>
      </p:pic>
      <p:sp>
        <p:nvSpPr>
          <p:cNvPr id="8" name="TextBox 7">
            <a:extLst>
              <a:ext uri="{FF2B5EF4-FFF2-40B4-BE49-F238E27FC236}">
                <a16:creationId xmlns:a16="http://schemas.microsoft.com/office/drawing/2014/main" id="{E53EF324-E971-4A39-A1F1-EDCA52131F65}"/>
              </a:ext>
            </a:extLst>
          </p:cNvPr>
          <p:cNvSpPr txBox="1"/>
          <p:nvPr/>
        </p:nvSpPr>
        <p:spPr>
          <a:xfrm>
            <a:off x="604830" y="471890"/>
            <a:ext cx="1478071" cy="461665"/>
          </a:xfrm>
          <a:prstGeom prst="rect">
            <a:avLst/>
          </a:prstGeom>
          <a:noFill/>
        </p:spPr>
        <p:txBody>
          <a:bodyPr wrap="square" rtlCol="0">
            <a:spAutoFit/>
          </a:bodyPr>
          <a:lstStyle/>
          <a:p>
            <a:r>
              <a:rPr lang="en-GB" sz="2400" b="1" dirty="0">
                <a:solidFill>
                  <a:srgbClr val="313132"/>
                </a:solidFill>
                <a:latin typeface="Cambria" pitchFamily="18" charset="0"/>
                <a:cs typeface="Helvetica"/>
              </a:rPr>
              <a:t>… </a:t>
            </a:r>
            <a:endParaRPr lang="en-US" sz="2400" b="1" dirty="0">
              <a:solidFill>
                <a:srgbClr val="313132"/>
              </a:solidFill>
              <a:latin typeface="Cambria" pitchFamily="18" charset="0"/>
              <a:cs typeface="Helvetica"/>
            </a:endParaRPr>
          </a:p>
        </p:txBody>
      </p:sp>
    </p:spTree>
    <p:extLst>
      <p:ext uri="{BB962C8B-B14F-4D97-AF65-F5344CB8AC3E}">
        <p14:creationId xmlns:p14="http://schemas.microsoft.com/office/powerpoint/2010/main" val="292997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1049" y="859991"/>
            <a:ext cx="7082014" cy="523220"/>
          </a:xfrm>
          <a:prstGeom prst="rect">
            <a:avLst/>
          </a:prstGeom>
          <a:noFill/>
        </p:spPr>
        <p:txBody>
          <a:bodyPr wrap="square" rtlCol="0">
            <a:spAutoFit/>
          </a:bodyPr>
          <a:lstStyle/>
          <a:p>
            <a:r>
              <a:rPr lang="en-US" sz="2800" b="1" dirty="0">
                <a:latin typeface="Cambria" pitchFamily="18" charset="0"/>
                <a:cs typeface="Helvetica"/>
              </a:rPr>
              <a:t>Create Offers For Different Buying Stages</a:t>
            </a:r>
            <a:endParaRPr lang="en-US" sz="2800" dirty="0">
              <a:latin typeface="Cambria" pitchFamily="18" charset="0"/>
              <a:cs typeface="Helvetica"/>
            </a:endParaRPr>
          </a:p>
        </p:txBody>
      </p:sp>
      <p:grpSp>
        <p:nvGrpSpPr>
          <p:cNvPr id="18" name="קבוצה 17"/>
          <p:cNvGrpSpPr/>
          <p:nvPr/>
        </p:nvGrpSpPr>
        <p:grpSpPr>
          <a:xfrm>
            <a:off x="3649134" y="3603622"/>
            <a:ext cx="2027807" cy="646575"/>
            <a:chOff x="5812746" y="2213073"/>
            <a:chExt cx="2873786" cy="936558"/>
          </a:xfrm>
        </p:grpSpPr>
        <p:grpSp>
          <p:nvGrpSpPr>
            <p:cNvPr id="8" name="קבוצה 7"/>
            <p:cNvGrpSpPr/>
            <p:nvPr/>
          </p:nvGrpSpPr>
          <p:grpSpPr>
            <a:xfrm>
              <a:off x="5812746" y="2921316"/>
              <a:ext cx="2873786" cy="228315"/>
              <a:chOff x="5837280" y="3931098"/>
              <a:chExt cx="2873786" cy="228315"/>
            </a:xfrm>
          </p:grpSpPr>
          <p:sp>
            <p:nvSpPr>
              <p:cNvPr id="10" name="TextBox 9"/>
              <p:cNvSpPr txBox="1"/>
              <p:nvPr/>
            </p:nvSpPr>
            <p:spPr>
              <a:xfrm>
                <a:off x="5837280" y="3931098"/>
                <a:ext cx="786809" cy="203133"/>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Early</a:t>
                </a:r>
                <a:endParaRPr lang="he-IL" sz="800" dirty="0">
                  <a:solidFill>
                    <a:srgbClr val="00F338"/>
                  </a:solidFill>
                </a:endParaRPr>
              </a:p>
            </p:txBody>
          </p:sp>
          <p:sp>
            <p:nvSpPr>
              <p:cNvPr id="11" name="TextBox 10"/>
              <p:cNvSpPr txBox="1"/>
              <p:nvPr/>
            </p:nvSpPr>
            <p:spPr>
              <a:xfrm>
                <a:off x="6776489" y="3945647"/>
                <a:ext cx="786809" cy="203133"/>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Middle</a:t>
                </a:r>
                <a:endParaRPr lang="he-IL" sz="800" dirty="0">
                  <a:solidFill>
                    <a:srgbClr val="00F338"/>
                  </a:solidFill>
                </a:endParaRPr>
              </a:p>
            </p:txBody>
          </p:sp>
          <p:sp>
            <p:nvSpPr>
              <p:cNvPr id="12" name="TextBox 11"/>
              <p:cNvSpPr txBox="1"/>
              <p:nvPr/>
            </p:nvSpPr>
            <p:spPr>
              <a:xfrm>
                <a:off x="7924257" y="3956280"/>
                <a:ext cx="786809" cy="203133"/>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Ready</a:t>
                </a:r>
                <a:endParaRPr lang="he-IL" sz="800" dirty="0">
                  <a:solidFill>
                    <a:srgbClr val="00F338"/>
                  </a:solidFill>
                </a:endParaRPr>
              </a:p>
            </p:txBody>
          </p:sp>
        </p:grpSp>
        <p:pic>
          <p:nvPicPr>
            <p:cNvPr id="7170" name="Picture 2" descr="C:\Users\doron\Download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746" y="2213073"/>
              <a:ext cx="2800350" cy="7334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קבוצה 4"/>
          <p:cNvGrpSpPr/>
          <p:nvPr/>
        </p:nvGrpSpPr>
        <p:grpSpPr>
          <a:xfrm>
            <a:off x="6739978" y="3603622"/>
            <a:ext cx="1856448" cy="639980"/>
            <a:chOff x="5851525" y="3748088"/>
            <a:chExt cx="2879094" cy="1123069"/>
          </a:xfrm>
        </p:grpSpPr>
        <p:grpSp>
          <p:nvGrpSpPr>
            <p:cNvPr id="13" name="קבוצה 12"/>
            <p:cNvGrpSpPr/>
            <p:nvPr/>
          </p:nvGrpSpPr>
          <p:grpSpPr>
            <a:xfrm>
              <a:off x="5856833" y="4489507"/>
              <a:ext cx="2873786" cy="381650"/>
              <a:chOff x="5837280" y="3931098"/>
              <a:chExt cx="2873786" cy="381650"/>
            </a:xfrm>
          </p:grpSpPr>
          <p:sp>
            <p:nvSpPr>
              <p:cNvPr id="15" name="TextBox 14"/>
              <p:cNvSpPr txBox="1"/>
              <p:nvPr/>
            </p:nvSpPr>
            <p:spPr>
              <a:xfrm>
                <a:off x="5837280" y="3931098"/>
                <a:ext cx="786809" cy="356468"/>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Early</a:t>
                </a:r>
                <a:endParaRPr lang="he-IL" sz="800" dirty="0">
                  <a:solidFill>
                    <a:srgbClr val="00F338"/>
                  </a:solidFill>
                </a:endParaRPr>
              </a:p>
            </p:txBody>
          </p:sp>
          <p:sp>
            <p:nvSpPr>
              <p:cNvPr id="16" name="TextBox 15"/>
              <p:cNvSpPr txBox="1"/>
              <p:nvPr/>
            </p:nvSpPr>
            <p:spPr>
              <a:xfrm>
                <a:off x="6776489" y="3945647"/>
                <a:ext cx="786809" cy="356468"/>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Middle</a:t>
                </a:r>
                <a:endParaRPr lang="he-IL" sz="800" dirty="0">
                  <a:solidFill>
                    <a:srgbClr val="00F338"/>
                  </a:solidFill>
                </a:endParaRPr>
              </a:p>
            </p:txBody>
          </p:sp>
          <p:sp>
            <p:nvSpPr>
              <p:cNvPr id="17" name="TextBox 16"/>
              <p:cNvSpPr txBox="1"/>
              <p:nvPr/>
            </p:nvSpPr>
            <p:spPr>
              <a:xfrm>
                <a:off x="7924257" y="3956280"/>
                <a:ext cx="786809" cy="356468"/>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Ready</a:t>
                </a:r>
                <a:endParaRPr lang="he-IL" sz="800" dirty="0">
                  <a:solidFill>
                    <a:srgbClr val="00F338"/>
                  </a:solidFill>
                </a:endParaRPr>
              </a:p>
            </p:txBody>
          </p:sp>
        </p:grpSp>
        <p:pic>
          <p:nvPicPr>
            <p:cNvPr id="7172" name="Picture 4" descr="C:\Users\doron\Download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3748088"/>
              <a:ext cx="2800350" cy="7334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9" name="קבוצה 4"/>
          <p:cNvGrpSpPr/>
          <p:nvPr/>
        </p:nvGrpSpPr>
        <p:grpSpPr>
          <a:xfrm>
            <a:off x="917542" y="3603622"/>
            <a:ext cx="1751906" cy="622284"/>
            <a:chOff x="-830993" y="6764834"/>
            <a:chExt cx="2800350" cy="943864"/>
          </a:xfrm>
        </p:grpSpPr>
        <p:pic>
          <p:nvPicPr>
            <p:cNvPr id="20" name="Picture 2" descr="C:\Users\doron\Download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93" y="6764834"/>
              <a:ext cx="2800350" cy="733425"/>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20"/>
            <p:cNvSpPr txBox="1"/>
            <p:nvPr/>
          </p:nvSpPr>
          <p:spPr>
            <a:xfrm>
              <a:off x="-779993" y="7376779"/>
              <a:ext cx="786811" cy="308107"/>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Early</a:t>
              </a:r>
              <a:endParaRPr lang="he-IL" sz="800" dirty="0">
                <a:solidFill>
                  <a:srgbClr val="00F338"/>
                </a:solidFill>
              </a:endParaRPr>
            </a:p>
          </p:txBody>
        </p:sp>
        <p:sp>
          <p:nvSpPr>
            <p:cNvPr id="22" name="TextBox 21"/>
            <p:cNvSpPr txBox="1"/>
            <p:nvPr/>
          </p:nvSpPr>
          <p:spPr>
            <a:xfrm>
              <a:off x="159220" y="7391325"/>
              <a:ext cx="895449" cy="306737"/>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Middle</a:t>
              </a:r>
              <a:endParaRPr lang="he-IL" sz="800" dirty="0">
                <a:solidFill>
                  <a:srgbClr val="00F338"/>
                </a:solidFill>
              </a:endParaRPr>
            </a:p>
          </p:txBody>
        </p:sp>
        <p:sp>
          <p:nvSpPr>
            <p:cNvPr id="23" name="TextBox 22"/>
            <p:cNvSpPr txBox="1"/>
            <p:nvPr/>
          </p:nvSpPr>
          <p:spPr>
            <a:xfrm>
              <a:off x="1181374" y="7401959"/>
              <a:ext cx="786811" cy="306739"/>
            </a:xfrm>
            <a:prstGeom prst="rect">
              <a:avLst/>
            </a:prstGeom>
            <a:noFill/>
          </p:spPr>
          <p:txBody>
            <a:bodyPr wrap="square" rtlCol="1">
              <a:spAutoFit/>
            </a:bodyPr>
            <a:lstStyle/>
            <a:p>
              <a:pPr>
                <a:lnSpc>
                  <a:spcPct val="90000"/>
                </a:lnSpc>
              </a:pPr>
              <a:r>
                <a:rPr lang="en-US" sz="800" b="1" dirty="0">
                  <a:solidFill>
                    <a:srgbClr val="00F338"/>
                  </a:solidFill>
                  <a:latin typeface="Cambria" pitchFamily="18" charset="0"/>
                  <a:cs typeface="Helvetica"/>
                </a:rPr>
                <a:t>Ready</a:t>
              </a:r>
              <a:endParaRPr lang="he-IL" sz="800" dirty="0">
                <a:solidFill>
                  <a:srgbClr val="00F338"/>
                </a:solidFill>
              </a:endParaRPr>
            </a:p>
          </p:txBody>
        </p:sp>
      </p:grpSp>
      <p:pic>
        <p:nvPicPr>
          <p:cNvPr id="6" name="Picture 5">
            <a:extLst>
              <a:ext uri="{FF2B5EF4-FFF2-40B4-BE49-F238E27FC236}">
                <a16:creationId xmlns:a16="http://schemas.microsoft.com/office/drawing/2014/main" id="{5CD34AF9-D335-46A9-8359-F0D769504E8E}"/>
              </a:ext>
            </a:extLst>
          </p:cNvPr>
          <p:cNvPicPr>
            <a:picLocks noChangeAspect="1"/>
          </p:cNvPicPr>
          <p:nvPr/>
        </p:nvPicPr>
        <p:blipFill>
          <a:blip r:embed="rId6"/>
          <a:stretch>
            <a:fillRect/>
          </a:stretch>
        </p:blipFill>
        <p:spPr>
          <a:xfrm>
            <a:off x="6313425" y="1811750"/>
            <a:ext cx="2709555" cy="1758446"/>
          </a:xfrm>
          <a:prstGeom prst="rect">
            <a:avLst/>
          </a:prstGeom>
          <a:ln>
            <a:noFill/>
          </a:ln>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B72C862D-E75D-4CFF-B961-68EBDE1E4184}"/>
              </a:ext>
            </a:extLst>
          </p:cNvPr>
          <p:cNvPicPr>
            <a:picLocks noChangeAspect="1"/>
          </p:cNvPicPr>
          <p:nvPr/>
        </p:nvPicPr>
        <p:blipFill>
          <a:blip r:embed="rId7"/>
          <a:stretch>
            <a:fillRect/>
          </a:stretch>
        </p:blipFill>
        <p:spPr>
          <a:xfrm>
            <a:off x="3212754" y="1821213"/>
            <a:ext cx="2876775" cy="1762349"/>
          </a:xfrm>
          <a:prstGeom prst="rect">
            <a:avLst/>
          </a:prstGeom>
          <a:effectLst>
            <a:outerShdw blurRad="50800" dist="38100" dir="8100000" algn="tr" rotWithShape="0">
              <a:prstClr val="black">
                <a:alpha val="40000"/>
              </a:prstClr>
            </a:outerShdw>
          </a:effectLst>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pic>
        <p:nvPicPr>
          <p:cNvPr id="7" name="Picture 6">
            <a:extLst>
              <a:ext uri="{FF2B5EF4-FFF2-40B4-BE49-F238E27FC236}">
                <a16:creationId xmlns:a16="http://schemas.microsoft.com/office/drawing/2014/main" id="{2B9C47E6-A5E0-4E35-A030-36F14DE106EA}"/>
              </a:ext>
            </a:extLst>
          </p:cNvPr>
          <p:cNvPicPr>
            <a:picLocks noChangeAspect="1"/>
          </p:cNvPicPr>
          <p:nvPr/>
        </p:nvPicPr>
        <p:blipFill rotWithShape="1">
          <a:blip r:embed="rId9"/>
          <a:srcRect b="27531"/>
          <a:stretch/>
        </p:blipFill>
        <p:spPr>
          <a:xfrm>
            <a:off x="598132" y="1811750"/>
            <a:ext cx="2390726" cy="1761702"/>
          </a:xfrm>
          <a:prstGeom prst="rect">
            <a:avLst/>
          </a:prstGeom>
          <a:effectLst>
            <a:outerShdw blurRad="50800" dist="38100" dir="8100000" algn="tr" rotWithShape="0">
              <a:prstClr val="black">
                <a:alpha val="40000"/>
              </a:prstClr>
            </a:outerShdw>
          </a:effectLst>
        </p:spPr>
      </p:pic>
      <p:sp>
        <p:nvSpPr>
          <p:cNvPr id="27" name="TextBox 26">
            <a:extLst>
              <a:ext uri="{FF2B5EF4-FFF2-40B4-BE49-F238E27FC236}">
                <a16:creationId xmlns:a16="http://schemas.microsoft.com/office/drawing/2014/main" id="{A4714886-79C8-4CBE-9275-5C7EA34D238B}"/>
              </a:ext>
            </a:extLst>
          </p:cNvPr>
          <p:cNvSpPr txBox="1"/>
          <p:nvPr/>
        </p:nvSpPr>
        <p:spPr>
          <a:xfrm>
            <a:off x="604830" y="471890"/>
            <a:ext cx="1478071" cy="461665"/>
          </a:xfrm>
          <a:prstGeom prst="rect">
            <a:avLst/>
          </a:prstGeom>
          <a:noFill/>
        </p:spPr>
        <p:txBody>
          <a:bodyPr wrap="square" rtlCol="0">
            <a:spAutoFit/>
          </a:bodyPr>
          <a:lstStyle/>
          <a:p>
            <a:r>
              <a:rPr lang="en-GB" sz="2400" b="1" dirty="0">
                <a:solidFill>
                  <a:srgbClr val="313132"/>
                </a:solidFill>
                <a:latin typeface="Cambria" pitchFamily="18" charset="0"/>
                <a:cs typeface="Helvetica"/>
              </a:rPr>
              <a:t>… </a:t>
            </a:r>
            <a:endParaRPr lang="en-US" sz="2400" b="1" dirty="0">
              <a:solidFill>
                <a:srgbClr val="313132"/>
              </a:solidFill>
              <a:latin typeface="Cambria" pitchFamily="18" charset="0"/>
              <a:cs typeface="Helvetica"/>
            </a:endParaRPr>
          </a:p>
        </p:txBody>
      </p:sp>
    </p:spTree>
    <p:extLst>
      <p:ext uri="{BB962C8B-B14F-4D97-AF65-F5344CB8AC3E}">
        <p14:creationId xmlns:p14="http://schemas.microsoft.com/office/powerpoint/2010/main" val="46216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0FC280-8F5F-45D6-96ED-705A5CE73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595" y="1431428"/>
            <a:ext cx="3802832" cy="2974998"/>
          </a:xfrm>
          <a:prstGeom prst="rect">
            <a:avLst/>
          </a:prstGeom>
          <a:solidFill>
            <a:schemeClr val="bg1"/>
          </a:solidFill>
        </p:spPr>
      </p:pic>
      <p:pic>
        <p:nvPicPr>
          <p:cNvPr id="9" name="Picture 8">
            <a:extLst>
              <a:ext uri="{FF2B5EF4-FFF2-40B4-BE49-F238E27FC236}">
                <a16:creationId xmlns:a16="http://schemas.microsoft.com/office/drawing/2014/main" id="{026A3743-B9BF-462C-B57C-1012FF677EE1}"/>
              </a:ext>
            </a:extLst>
          </p:cNvPr>
          <p:cNvPicPr>
            <a:picLocks noChangeAspect="1"/>
          </p:cNvPicPr>
          <p:nvPr/>
        </p:nvPicPr>
        <p:blipFill>
          <a:blip r:embed="rId4"/>
          <a:stretch>
            <a:fillRect/>
          </a:stretch>
        </p:blipFill>
        <p:spPr>
          <a:xfrm>
            <a:off x="1542144" y="3771726"/>
            <a:ext cx="837639" cy="453149"/>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21265"/>
          <a:stretch/>
        </p:blipFill>
        <p:spPr>
          <a:xfrm flipH="1">
            <a:off x="238530" y="0"/>
            <a:ext cx="4640772" cy="3126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2" name="Title 1">
            <a:extLst>
              <a:ext uri="{FF2B5EF4-FFF2-40B4-BE49-F238E27FC236}">
                <a16:creationId xmlns:a16="http://schemas.microsoft.com/office/drawing/2014/main" id="{FF0CFB71-7DB3-4F58-922E-48274C584287}"/>
              </a:ext>
            </a:extLst>
          </p:cNvPr>
          <p:cNvSpPr>
            <a:spLocks noGrp="1"/>
          </p:cNvSpPr>
          <p:nvPr>
            <p:ph type="title"/>
          </p:nvPr>
        </p:nvSpPr>
        <p:spPr>
          <a:xfrm>
            <a:off x="1740368" y="741356"/>
            <a:ext cx="3094344" cy="857250"/>
          </a:xfrm>
        </p:spPr>
        <p:txBody>
          <a:bodyPr>
            <a:noAutofit/>
          </a:bodyPr>
          <a:lstStyle/>
          <a:p>
            <a:pPr algn="l"/>
            <a:r>
              <a:rPr lang="en-US" sz="2800" b="1" dirty="0">
                <a:latin typeface="Cambria" pitchFamily="18" charset="0"/>
                <a:ea typeface="+mn-ea"/>
                <a:cs typeface="Helvetica"/>
              </a:rPr>
              <a:t>Marketing</a:t>
            </a:r>
            <a:r>
              <a:rPr lang="en-US" sz="2800" dirty="0"/>
              <a:t> </a:t>
            </a:r>
            <a:r>
              <a:rPr lang="en-US" sz="2800" b="1" dirty="0">
                <a:latin typeface="Cambria" pitchFamily="18" charset="0"/>
                <a:ea typeface="+mn-ea"/>
                <a:cs typeface="Helvetica"/>
              </a:rPr>
              <a:t>Automation </a:t>
            </a:r>
            <a:br>
              <a:rPr lang="he-IL" sz="2800" b="1" dirty="0">
                <a:latin typeface="Cambria" pitchFamily="18" charset="0"/>
                <a:ea typeface="+mn-ea"/>
                <a:cs typeface="Helvetica"/>
              </a:rPr>
            </a:br>
            <a:r>
              <a:rPr lang="en-US" sz="2800" b="1" dirty="0">
                <a:latin typeface="Cambria" pitchFamily="18" charset="0"/>
                <a:ea typeface="+mn-ea"/>
                <a:cs typeface="Helvetica"/>
              </a:rPr>
              <a:t>for Any Size Org</a:t>
            </a:r>
            <a:endParaRPr lang="en-GB" sz="2800" b="1" dirty="0">
              <a:latin typeface="Cambria" pitchFamily="18" charset="0"/>
              <a:ea typeface="+mn-ea"/>
              <a:cs typeface="Helvetica"/>
            </a:endParaRPr>
          </a:p>
        </p:txBody>
      </p:sp>
      <p:sp>
        <p:nvSpPr>
          <p:cNvPr id="3" name="TextBox 2">
            <a:extLst>
              <a:ext uri="{FF2B5EF4-FFF2-40B4-BE49-F238E27FC236}">
                <a16:creationId xmlns:a16="http://schemas.microsoft.com/office/drawing/2014/main" id="{148EA3DF-64A3-4AEA-B370-3483E502E757}"/>
              </a:ext>
            </a:extLst>
          </p:cNvPr>
          <p:cNvSpPr txBox="1"/>
          <p:nvPr/>
        </p:nvSpPr>
        <p:spPr>
          <a:xfrm>
            <a:off x="424281" y="2872327"/>
            <a:ext cx="2526757" cy="830997"/>
          </a:xfrm>
          <a:prstGeom prst="rect">
            <a:avLst/>
          </a:prstGeom>
          <a:noFill/>
        </p:spPr>
        <p:txBody>
          <a:bodyPr wrap="square" rtlCol="0">
            <a:spAutoFit/>
          </a:bodyPr>
          <a:lstStyle/>
          <a:p>
            <a:r>
              <a:rPr lang="en-US" sz="1200" dirty="0">
                <a:latin typeface="Cambria" panose="02040503050406030204" pitchFamily="18" charset="0"/>
              </a:rPr>
              <a:t>Marketing automation is about making sure you </a:t>
            </a:r>
            <a:r>
              <a:rPr lang="en-US" sz="1200" b="1" dirty="0">
                <a:latin typeface="Cambria" panose="02040503050406030204" pitchFamily="18" charset="0"/>
              </a:rPr>
              <a:t>don’t miss a single lead </a:t>
            </a:r>
            <a:r>
              <a:rPr lang="en-US" sz="1200" dirty="0">
                <a:latin typeface="Cambria" panose="02040503050406030204" pitchFamily="18" charset="0"/>
              </a:rPr>
              <a:t>and each one is nurtured as much as possible.</a:t>
            </a:r>
            <a:endParaRPr lang="en-GB" sz="1200" dirty="0">
              <a:latin typeface="Cambria" panose="02040503050406030204" pitchFamily="18" charset="0"/>
            </a:endParaRPr>
          </a:p>
        </p:txBody>
      </p:sp>
      <p:pic>
        <p:nvPicPr>
          <p:cNvPr id="7" name="Picture 6">
            <a:extLst>
              <a:ext uri="{FF2B5EF4-FFF2-40B4-BE49-F238E27FC236}">
                <a16:creationId xmlns:a16="http://schemas.microsoft.com/office/drawing/2014/main" id="{19A1C3CE-299B-49CA-857F-BB4C0D56EE47}"/>
              </a:ext>
            </a:extLst>
          </p:cNvPr>
          <p:cNvPicPr>
            <a:picLocks noChangeAspect="1"/>
          </p:cNvPicPr>
          <p:nvPr/>
        </p:nvPicPr>
        <p:blipFill>
          <a:blip r:embed="rId7"/>
          <a:stretch>
            <a:fillRect/>
          </a:stretch>
        </p:blipFill>
        <p:spPr>
          <a:xfrm>
            <a:off x="541736" y="4274523"/>
            <a:ext cx="831509" cy="291028"/>
          </a:xfrm>
          <a:prstGeom prst="rect">
            <a:avLst/>
          </a:prstGeom>
        </p:spPr>
      </p:pic>
      <p:pic>
        <p:nvPicPr>
          <p:cNvPr id="11" name="Picture 10">
            <a:extLst>
              <a:ext uri="{FF2B5EF4-FFF2-40B4-BE49-F238E27FC236}">
                <a16:creationId xmlns:a16="http://schemas.microsoft.com/office/drawing/2014/main" id="{EA84F342-D0A1-48E2-B2D5-84359918F531}"/>
              </a:ext>
            </a:extLst>
          </p:cNvPr>
          <p:cNvPicPr>
            <a:picLocks noChangeAspect="1"/>
          </p:cNvPicPr>
          <p:nvPr/>
        </p:nvPicPr>
        <p:blipFill rotWithShape="1">
          <a:blip r:embed="rId8"/>
          <a:srcRect b="7203"/>
          <a:stretch/>
        </p:blipFill>
        <p:spPr>
          <a:xfrm>
            <a:off x="2463771" y="4019601"/>
            <a:ext cx="540483" cy="501548"/>
          </a:xfrm>
          <a:prstGeom prst="rect">
            <a:avLst/>
          </a:prstGeom>
        </p:spPr>
      </p:pic>
      <p:pic>
        <p:nvPicPr>
          <p:cNvPr id="13" name="Picture 12">
            <a:extLst>
              <a:ext uri="{FF2B5EF4-FFF2-40B4-BE49-F238E27FC236}">
                <a16:creationId xmlns:a16="http://schemas.microsoft.com/office/drawing/2014/main" id="{1DD32DBC-E5C4-466D-9D38-CB7A4E0D4C44}"/>
              </a:ext>
            </a:extLst>
          </p:cNvPr>
          <p:cNvPicPr>
            <a:picLocks noChangeAspect="1"/>
          </p:cNvPicPr>
          <p:nvPr/>
        </p:nvPicPr>
        <p:blipFill>
          <a:blip r:embed="rId9"/>
          <a:stretch>
            <a:fillRect/>
          </a:stretch>
        </p:blipFill>
        <p:spPr>
          <a:xfrm>
            <a:off x="541736" y="3908833"/>
            <a:ext cx="706542" cy="281823"/>
          </a:xfrm>
          <a:prstGeom prst="rect">
            <a:avLst/>
          </a:prstGeom>
        </p:spPr>
      </p:pic>
      <p:pic>
        <p:nvPicPr>
          <p:cNvPr id="15" name="Picture 14">
            <a:extLst>
              <a:ext uri="{FF2B5EF4-FFF2-40B4-BE49-F238E27FC236}">
                <a16:creationId xmlns:a16="http://schemas.microsoft.com/office/drawing/2014/main" id="{E2F4AF5F-6103-4B26-A2FE-FD4E6D380BE9}"/>
              </a:ext>
            </a:extLst>
          </p:cNvPr>
          <p:cNvPicPr>
            <a:picLocks noChangeAspect="1"/>
          </p:cNvPicPr>
          <p:nvPr/>
        </p:nvPicPr>
        <p:blipFill>
          <a:blip r:embed="rId10"/>
          <a:stretch>
            <a:fillRect/>
          </a:stretch>
        </p:blipFill>
        <p:spPr>
          <a:xfrm>
            <a:off x="1542144" y="4317033"/>
            <a:ext cx="756744" cy="219369"/>
          </a:xfrm>
          <a:prstGeom prst="rect">
            <a:avLst/>
          </a:prstGeom>
        </p:spPr>
      </p:pic>
      <p:sp>
        <p:nvSpPr>
          <p:cNvPr id="12" name="TextBox 11"/>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a:t>
            </a:r>
            <a:r>
              <a:rPr lang="he-IL" sz="2000" b="1" dirty="0">
                <a:solidFill>
                  <a:srgbClr val="313132"/>
                </a:solidFill>
                <a:latin typeface="Cambria" charset="0"/>
                <a:ea typeface="Cambria" charset="0"/>
                <a:cs typeface="Cambria" charset="0"/>
              </a:rPr>
              <a:t>3</a:t>
            </a:r>
            <a:r>
              <a:rPr lang="en-GB" sz="2000" b="1" dirty="0">
                <a:solidFill>
                  <a:srgbClr val="313132"/>
                </a:solidFill>
                <a:latin typeface="Cambria" charset="0"/>
                <a:ea typeface="Cambria" charset="0"/>
                <a:cs typeface="Cambria" charset="0"/>
              </a:rPr>
              <a:t>: </a:t>
            </a:r>
            <a:endParaRPr lang="en-US" sz="2000" b="1" dirty="0">
              <a:solidFill>
                <a:srgbClr val="313132"/>
              </a:solidFill>
              <a:latin typeface="Cambria" charset="0"/>
              <a:ea typeface="Cambria" charset="0"/>
              <a:cs typeface="Cambria" charset="0"/>
            </a:endParaRPr>
          </a:p>
        </p:txBody>
      </p:sp>
    </p:spTree>
    <p:extLst>
      <p:ext uri="{BB962C8B-B14F-4D97-AF65-F5344CB8AC3E}">
        <p14:creationId xmlns:p14="http://schemas.microsoft.com/office/powerpoint/2010/main" val="372914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BE4DA7-E3D3-460B-9636-786F5F30B82F}"/>
              </a:ext>
            </a:extLst>
          </p:cNvPr>
          <p:cNvPicPr>
            <a:picLocks noChangeAspect="1"/>
          </p:cNvPicPr>
          <p:nvPr/>
        </p:nvPicPr>
        <p:blipFill>
          <a:blip r:embed="rId3"/>
          <a:stretch>
            <a:fillRect/>
          </a:stretch>
        </p:blipFill>
        <p:spPr>
          <a:xfrm>
            <a:off x="4641117" y="2568286"/>
            <a:ext cx="1783230" cy="1769379"/>
          </a:xfrm>
          <a:prstGeom prst="rect">
            <a:avLst/>
          </a:prstGeom>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06C53ABD-1033-4909-B795-12E6AA911103}"/>
              </a:ext>
            </a:extLst>
          </p:cNvPr>
          <p:cNvPicPr>
            <a:picLocks noChangeAspect="1"/>
          </p:cNvPicPr>
          <p:nvPr/>
        </p:nvPicPr>
        <p:blipFill>
          <a:blip r:embed="rId4"/>
          <a:stretch>
            <a:fillRect/>
          </a:stretch>
        </p:blipFill>
        <p:spPr>
          <a:xfrm>
            <a:off x="4641117" y="356533"/>
            <a:ext cx="1783230" cy="2056053"/>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21265"/>
          <a:stretch/>
        </p:blipFill>
        <p:spPr>
          <a:xfrm flipH="1">
            <a:off x="238530" y="0"/>
            <a:ext cx="4640772" cy="3126955"/>
          </a:xfrm>
          <a:prstGeom prst="rect">
            <a:avLst/>
          </a:prstGeom>
        </p:spPr>
      </p:pic>
      <p:sp>
        <p:nvSpPr>
          <p:cNvPr id="4" name="TextBox 3"/>
          <p:cNvSpPr txBox="1"/>
          <p:nvPr/>
        </p:nvSpPr>
        <p:spPr>
          <a:xfrm>
            <a:off x="1539201" y="774305"/>
            <a:ext cx="2985186" cy="954107"/>
          </a:xfrm>
          <a:prstGeom prst="rect">
            <a:avLst/>
          </a:prstGeom>
          <a:noFill/>
        </p:spPr>
        <p:txBody>
          <a:bodyPr wrap="square" rtlCol="0">
            <a:spAutoFit/>
          </a:bodyPr>
          <a:lstStyle/>
          <a:p>
            <a:pPr algn="ctr"/>
            <a:r>
              <a:rPr lang="en-US" sz="2800" b="1" dirty="0">
                <a:latin typeface="Cambria" pitchFamily="18" charset="0"/>
                <a:cs typeface="Helvetica"/>
              </a:rPr>
              <a:t>Become the Influencer</a:t>
            </a:r>
            <a:endParaRPr lang="en-US" sz="2800" dirty="0">
              <a:latin typeface="Cambria" pitchFamily="18" charset="0"/>
              <a:cs typeface="Helvetica"/>
            </a:endParaRPr>
          </a:p>
        </p:txBody>
      </p:sp>
      <p:sp>
        <p:nvSpPr>
          <p:cNvPr id="5" name="Rectangle 4"/>
          <p:cNvSpPr/>
          <p:nvPr/>
        </p:nvSpPr>
        <p:spPr>
          <a:xfrm>
            <a:off x="441479" y="2952670"/>
            <a:ext cx="2507977" cy="1384995"/>
          </a:xfrm>
          <a:prstGeom prst="rect">
            <a:avLst/>
          </a:prstGeom>
        </p:spPr>
        <p:txBody>
          <a:bodyPr wrap="square">
            <a:spAutoFit/>
          </a:bodyPr>
          <a:lstStyle/>
          <a:p>
            <a:pPr marL="171450" indent="-171450">
              <a:buFont typeface="Arial"/>
              <a:buChar char="•"/>
            </a:pPr>
            <a:r>
              <a:rPr lang="en-US" sz="1200" dirty="0">
                <a:latin typeface="Cambria" pitchFamily="18" charset="0"/>
                <a:cs typeface="Helvetica"/>
              </a:rPr>
              <a:t>Be your prospects’ go to resource for ecosystem insights.  </a:t>
            </a:r>
          </a:p>
          <a:p>
            <a:pPr marL="171450" indent="-171450">
              <a:buFont typeface="Arial"/>
              <a:buChar char="•"/>
            </a:pPr>
            <a:r>
              <a:rPr lang="en-US" sz="1200" dirty="0">
                <a:latin typeface="Cambria" pitchFamily="18" charset="0"/>
                <a:cs typeface="Helvetica"/>
              </a:rPr>
              <a:t>Build a loyal following. </a:t>
            </a:r>
          </a:p>
          <a:p>
            <a:pPr marL="171450" indent="-171450">
              <a:buFont typeface="Arial"/>
              <a:buChar char="•"/>
            </a:pPr>
            <a:r>
              <a:rPr lang="en-US" sz="1200" dirty="0">
                <a:latin typeface="Cambria" pitchFamily="18" charset="0"/>
                <a:cs typeface="Helvetica"/>
              </a:rPr>
              <a:t>Remember, social media is a dialogue. </a:t>
            </a:r>
          </a:p>
          <a:p>
            <a:pPr marL="171450" indent="-171450">
              <a:buFont typeface="Arial"/>
              <a:buChar char="•"/>
            </a:pPr>
            <a:r>
              <a:rPr lang="en-US" sz="1200" dirty="0">
                <a:latin typeface="Cambria" pitchFamily="18" charset="0"/>
                <a:cs typeface="Helvetica"/>
              </a:rPr>
              <a:t>Influence connections for content sharing. </a:t>
            </a:r>
          </a:p>
        </p:txBody>
      </p:sp>
      <p:pic>
        <p:nvPicPr>
          <p:cNvPr id="2" name="Picture 1">
            <a:extLst>
              <a:ext uri="{FF2B5EF4-FFF2-40B4-BE49-F238E27FC236}">
                <a16:creationId xmlns:a16="http://schemas.microsoft.com/office/drawing/2014/main" id="{4085925C-0C3C-4BE9-A5DA-0ED78CA79C1E}"/>
              </a:ext>
            </a:extLst>
          </p:cNvPr>
          <p:cNvPicPr>
            <a:picLocks noChangeAspect="1"/>
          </p:cNvPicPr>
          <p:nvPr/>
        </p:nvPicPr>
        <p:blipFill>
          <a:blip r:embed="rId6"/>
          <a:stretch>
            <a:fillRect/>
          </a:stretch>
        </p:blipFill>
        <p:spPr>
          <a:xfrm>
            <a:off x="6546002" y="356533"/>
            <a:ext cx="1991124" cy="1768652"/>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7799EC87-CBCF-4ED3-9A76-0FFCA57B22F4}"/>
              </a:ext>
            </a:extLst>
          </p:cNvPr>
          <p:cNvPicPr>
            <a:picLocks noChangeAspect="1"/>
          </p:cNvPicPr>
          <p:nvPr/>
        </p:nvPicPr>
        <p:blipFill>
          <a:blip r:embed="rId7"/>
          <a:stretch>
            <a:fillRect/>
          </a:stretch>
        </p:blipFill>
        <p:spPr>
          <a:xfrm>
            <a:off x="6523269" y="2419132"/>
            <a:ext cx="1994054" cy="1073303"/>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9" name="TextBox 8"/>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4: </a:t>
            </a:r>
            <a:endParaRPr lang="en-US" sz="2000" b="1" dirty="0">
              <a:solidFill>
                <a:srgbClr val="313132"/>
              </a:solidFill>
              <a:latin typeface="Cambria" charset="0"/>
              <a:ea typeface="Cambria" charset="0"/>
              <a:cs typeface="Cambria" charset="0"/>
            </a:endParaRPr>
          </a:p>
        </p:txBody>
      </p:sp>
    </p:spTree>
    <p:extLst>
      <p:ext uri="{BB962C8B-B14F-4D97-AF65-F5344CB8AC3E}">
        <p14:creationId xmlns:p14="http://schemas.microsoft.com/office/powerpoint/2010/main" val="33693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2" y="0"/>
            <a:ext cx="1877404" cy="2481719"/>
          </a:xfrm>
          <a:prstGeom prst="rect">
            <a:avLst/>
          </a:prstGeom>
        </p:spPr>
      </p:pic>
      <p:pic>
        <p:nvPicPr>
          <p:cNvPr id="3" name="Picture 2">
            <a:extLst>
              <a:ext uri="{FF2B5EF4-FFF2-40B4-BE49-F238E27FC236}">
                <a16:creationId xmlns:a16="http://schemas.microsoft.com/office/drawing/2014/main" id="{0376C093-B073-4C75-9214-02D6FB30CF91}"/>
              </a:ext>
            </a:extLst>
          </p:cNvPr>
          <p:cNvPicPr>
            <a:picLocks noChangeAspect="1"/>
          </p:cNvPicPr>
          <p:nvPr/>
        </p:nvPicPr>
        <p:blipFill rotWithShape="1">
          <a:blip r:embed="rId4"/>
          <a:srcRect b="4556"/>
          <a:stretch/>
        </p:blipFill>
        <p:spPr>
          <a:xfrm>
            <a:off x="671665" y="2469402"/>
            <a:ext cx="1919898" cy="2178226"/>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30ADB624-412D-487F-804D-3B4674FCBAB8}"/>
              </a:ext>
            </a:extLst>
          </p:cNvPr>
          <p:cNvPicPr>
            <a:picLocks noChangeAspect="1"/>
          </p:cNvPicPr>
          <p:nvPr/>
        </p:nvPicPr>
        <p:blipFill rotWithShape="1">
          <a:blip r:embed="rId5"/>
          <a:srcRect b="12194"/>
          <a:stretch/>
        </p:blipFill>
        <p:spPr>
          <a:xfrm>
            <a:off x="2894382" y="2469402"/>
            <a:ext cx="1919898" cy="2178226"/>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D8B58B44-465E-4D10-8F96-C19421CC0CEB}"/>
              </a:ext>
            </a:extLst>
          </p:cNvPr>
          <p:cNvPicPr>
            <a:picLocks noChangeAspect="1"/>
          </p:cNvPicPr>
          <p:nvPr/>
        </p:nvPicPr>
        <p:blipFill>
          <a:blip r:embed="rId6"/>
          <a:stretch>
            <a:fillRect/>
          </a:stretch>
        </p:blipFill>
        <p:spPr>
          <a:xfrm>
            <a:off x="5000499" y="173446"/>
            <a:ext cx="3881343" cy="2468137"/>
          </a:xfrm>
          <a:prstGeom prst="rect">
            <a:avLst/>
          </a:prstGeom>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84FDA3FF-671D-4F1B-A2D6-3AF3832B7827}"/>
              </a:ext>
            </a:extLst>
          </p:cNvPr>
          <p:cNvPicPr>
            <a:picLocks noChangeAspect="1"/>
          </p:cNvPicPr>
          <p:nvPr/>
        </p:nvPicPr>
        <p:blipFill rotWithShape="1">
          <a:blip r:embed="rId7"/>
          <a:srcRect b="70626"/>
          <a:stretch/>
        </p:blipFill>
        <p:spPr>
          <a:xfrm>
            <a:off x="5000499" y="3128162"/>
            <a:ext cx="3881343" cy="1519466"/>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13A66136-34E9-4C50-9324-0771C8C6B566}"/>
              </a:ext>
            </a:extLst>
          </p:cNvPr>
          <p:cNvSpPr txBox="1"/>
          <p:nvPr/>
        </p:nvSpPr>
        <p:spPr>
          <a:xfrm>
            <a:off x="3835653" y="159663"/>
            <a:ext cx="1318260" cy="338554"/>
          </a:xfrm>
          <a:prstGeom prst="rect">
            <a:avLst/>
          </a:prstGeom>
          <a:noFill/>
        </p:spPr>
        <p:txBody>
          <a:bodyPr wrap="square" rtlCol="0">
            <a:spAutoFit/>
          </a:bodyPr>
          <a:lstStyle/>
          <a:p>
            <a:r>
              <a:rPr lang="en-US" sz="1600" dirty="0">
                <a:latin typeface="Cambria" panose="02040503050406030204" pitchFamily="18" charset="0"/>
              </a:rPr>
              <a:t>Kaspersky</a:t>
            </a:r>
            <a:endParaRPr lang="en-GB" sz="1600" dirty="0">
              <a:latin typeface="Cambria" panose="02040503050406030204" pitchFamily="18" charset="0"/>
            </a:endParaRPr>
          </a:p>
        </p:txBody>
      </p:sp>
      <p:sp>
        <p:nvSpPr>
          <p:cNvPr id="9" name="TextBox 8">
            <a:extLst>
              <a:ext uri="{FF2B5EF4-FFF2-40B4-BE49-F238E27FC236}">
                <a16:creationId xmlns:a16="http://schemas.microsoft.com/office/drawing/2014/main" id="{8A9566FB-1D81-4AFE-ACB0-12C02DDAEECD}"/>
              </a:ext>
            </a:extLst>
          </p:cNvPr>
          <p:cNvSpPr txBox="1"/>
          <p:nvPr/>
        </p:nvSpPr>
        <p:spPr>
          <a:xfrm>
            <a:off x="6287151" y="4647628"/>
            <a:ext cx="1308038" cy="338554"/>
          </a:xfrm>
          <a:prstGeom prst="rect">
            <a:avLst/>
          </a:prstGeom>
          <a:noFill/>
        </p:spPr>
        <p:txBody>
          <a:bodyPr wrap="square" rtlCol="0">
            <a:spAutoFit/>
          </a:bodyPr>
          <a:lstStyle/>
          <a:p>
            <a:r>
              <a:rPr lang="en-US" sz="1600" dirty="0" err="1">
                <a:latin typeface="Cambria" panose="02040503050406030204" pitchFamily="18" charset="0"/>
              </a:rPr>
              <a:t>Cybereason</a:t>
            </a:r>
            <a:endParaRPr lang="en-GB" sz="1600" dirty="0">
              <a:latin typeface="Cambria" panose="02040503050406030204" pitchFamily="18" charset="0"/>
            </a:endParaRPr>
          </a:p>
        </p:txBody>
      </p:sp>
      <p:sp>
        <p:nvSpPr>
          <p:cNvPr id="10" name="TextBox 9">
            <a:extLst>
              <a:ext uri="{FF2B5EF4-FFF2-40B4-BE49-F238E27FC236}">
                <a16:creationId xmlns:a16="http://schemas.microsoft.com/office/drawing/2014/main" id="{D16ED46D-BE11-4C49-B052-5F5C832AA387}"/>
              </a:ext>
            </a:extLst>
          </p:cNvPr>
          <p:cNvSpPr txBox="1"/>
          <p:nvPr/>
        </p:nvSpPr>
        <p:spPr>
          <a:xfrm>
            <a:off x="947999" y="4721640"/>
            <a:ext cx="1308038" cy="338554"/>
          </a:xfrm>
          <a:prstGeom prst="rect">
            <a:avLst/>
          </a:prstGeom>
          <a:noFill/>
        </p:spPr>
        <p:txBody>
          <a:bodyPr wrap="square" rtlCol="0">
            <a:spAutoFit/>
          </a:bodyPr>
          <a:lstStyle/>
          <a:p>
            <a:pPr algn="ctr"/>
            <a:r>
              <a:rPr lang="en-US" sz="1600" dirty="0" err="1">
                <a:latin typeface="Cambria" panose="02040503050406030204" pitchFamily="18" charset="0"/>
              </a:rPr>
              <a:t>CyberInt</a:t>
            </a:r>
            <a:endParaRPr lang="en-US" sz="1600" dirty="0">
              <a:latin typeface="Cambria" panose="02040503050406030204" pitchFamily="18" charset="0"/>
            </a:endParaRPr>
          </a:p>
        </p:txBody>
      </p:sp>
      <p:sp>
        <p:nvSpPr>
          <p:cNvPr id="11" name="TextBox 10">
            <a:extLst>
              <a:ext uri="{FF2B5EF4-FFF2-40B4-BE49-F238E27FC236}">
                <a16:creationId xmlns:a16="http://schemas.microsoft.com/office/drawing/2014/main" id="{FF10C82E-B233-402A-9041-EBD669742568}"/>
              </a:ext>
            </a:extLst>
          </p:cNvPr>
          <p:cNvSpPr txBox="1"/>
          <p:nvPr/>
        </p:nvSpPr>
        <p:spPr>
          <a:xfrm>
            <a:off x="3186745" y="4721640"/>
            <a:ext cx="1308038" cy="338554"/>
          </a:xfrm>
          <a:prstGeom prst="rect">
            <a:avLst/>
          </a:prstGeom>
          <a:noFill/>
        </p:spPr>
        <p:txBody>
          <a:bodyPr wrap="square" rtlCol="0">
            <a:spAutoFit/>
          </a:bodyPr>
          <a:lstStyle/>
          <a:p>
            <a:pPr algn="ctr"/>
            <a:r>
              <a:rPr lang="en-US" sz="1600" dirty="0" err="1">
                <a:latin typeface="Cambria" panose="02040503050406030204" pitchFamily="18" charset="0"/>
              </a:rPr>
              <a:t>Secdo</a:t>
            </a:r>
            <a:endParaRPr lang="en-GB" sz="1600" dirty="0">
              <a:latin typeface="Cambria" panose="02040503050406030204" pitchFamily="18" charset="0"/>
            </a:endParaRPr>
          </a:p>
        </p:txBody>
      </p:sp>
      <p:sp>
        <p:nvSpPr>
          <p:cNvPr id="13" name="TextBox 12"/>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a:t>
            </a:r>
            <a:r>
              <a:rPr lang="he-IL" sz="2000" b="1" dirty="0">
                <a:solidFill>
                  <a:srgbClr val="313132"/>
                </a:solidFill>
                <a:latin typeface="Cambria" charset="0"/>
                <a:ea typeface="Cambria" charset="0"/>
                <a:cs typeface="Cambria" charset="0"/>
              </a:rPr>
              <a:t>5</a:t>
            </a:r>
            <a:r>
              <a:rPr lang="en-GB" sz="2000" b="1" dirty="0">
                <a:solidFill>
                  <a:srgbClr val="313132"/>
                </a:solidFill>
                <a:latin typeface="Cambria" charset="0"/>
                <a:ea typeface="Cambria" charset="0"/>
                <a:cs typeface="Cambria" charset="0"/>
              </a:rPr>
              <a:t>: </a:t>
            </a:r>
            <a:endParaRPr lang="en-US" sz="2000" b="1" dirty="0">
              <a:solidFill>
                <a:srgbClr val="313132"/>
              </a:solidFill>
              <a:latin typeface="Cambria" charset="0"/>
              <a:ea typeface="Cambria" charset="0"/>
              <a:cs typeface="Cambria" charset="0"/>
            </a:endParaRPr>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t="-5092" b="1"/>
          <a:stretch/>
        </p:blipFill>
        <p:spPr>
          <a:xfrm rot="21225575" flipH="1">
            <a:off x="1794015" y="482185"/>
            <a:ext cx="2940687" cy="2221944"/>
          </a:xfrm>
          <a:prstGeom prst="rect">
            <a:avLst/>
          </a:prstGeom>
        </p:spPr>
      </p:pic>
      <p:sp>
        <p:nvSpPr>
          <p:cNvPr id="4" name="Rectangle 3">
            <a:extLst>
              <a:ext uri="{FF2B5EF4-FFF2-40B4-BE49-F238E27FC236}">
                <a16:creationId xmlns:a16="http://schemas.microsoft.com/office/drawing/2014/main" id="{FF04D75F-82F0-47C8-BCAF-A52B0667E9AA}"/>
              </a:ext>
            </a:extLst>
          </p:cNvPr>
          <p:cNvSpPr/>
          <p:nvPr/>
        </p:nvSpPr>
        <p:spPr>
          <a:xfrm>
            <a:off x="2566134" y="1386633"/>
            <a:ext cx="2031323" cy="523220"/>
          </a:xfrm>
          <a:prstGeom prst="rect">
            <a:avLst/>
          </a:prstGeom>
        </p:spPr>
        <p:txBody>
          <a:bodyPr wrap="square">
            <a:spAutoFit/>
          </a:bodyPr>
          <a:lstStyle/>
          <a:p>
            <a:pPr algn="ctr"/>
            <a:r>
              <a:rPr lang="en-US" sz="1400" dirty="0">
                <a:latin typeface="Cambria" pitchFamily="18" charset="0"/>
                <a:cs typeface="Helvetica"/>
              </a:rPr>
              <a:t>Leverage Newsjacking</a:t>
            </a:r>
            <a:r>
              <a:rPr lang="en-GB" sz="1400" dirty="0">
                <a:latin typeface="Cambria" pitchFamily="18" charset="0"/>
                <a:cs typeface="Helvetica"/>
              </a:rPr>
              <a:t> </a:t>
            </a:r>
            <a:r>
              <a:rPr lang="en-US" sz="1400" dirty="0" err="1">
                <a:latin typeface="Cambria" pitchFamily="18" charset="0"/>
                <a:cs typeface="Helvetica"/>
              </a:rPr>
              <a:t>WannaCry</a:t>
            </a:r>
            <a:r>
              <a:rPr lang="en-US" sz="1400" dirty="0">
                <a:latin typeface="Cambria" pitchFamily="18" charset="0"/>
                <a:cs typeface="Helvetica"/>
              </a:rPr>
              <a:t> anyone????</a:t>
            </a:r>
          </a:p>
        </p:txBody>
      </p:sp>
    </p:spTree>
    <p:extLst>
      <p:ext uri="{BB962C8B-B14F-4D97-AF65-F5344CB8AC3E}">
        <p14:creationId xmlns:p14="http://schemas.microsoft.com/office/powerpoint/2010/main" val="222418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3E48"/>
        </a:solidFill>
        <a:effectLst/>
      </p:bgPr>
    </p:bg>
    <p:spTree>
      <p:nvGrpSpPr>
        <p:cNvPr id="1" name=""/>
        <p:cNvGrpSpPr/>
        <p:nvPr/>
      </p:nvGrpSpPr>
      <p:grpSpPr>
        <a:xfrm>
          <a:off x="0" y="0"/>
          <a:ext cx="0" cy="0"/>
          <a:chOff x="0" y="0"/>
          <a:chExt cx="0" cy="0"/>
        </a:xfrm>
      </p:grpSpPr>
      <p:sp>
        <p:nvSpPr>
          <p:cNvPr id="76" name="TextBox 75"/>
          <p:cNvSpPr txBox="1"/>
          <p:nvPr/>
        </p:nvSpPr>
        <p:spPr>
          <a:xfrm>
            <a:off x="788634" y="3293837"/>
            <a:ext cx="7566731" cy="707886"/>
          </a:xfrm>
          <a:prstGeom prst="rect">
            <a:avLst/>
          </a:prstGeom>
          <a:noFill/>
        </p:spPr>
        <p:txBody>
          <a:bodyPr wrap="square" rtlCol="0">
            <a:spAutoFit/>
          </a:bodyPr>
          <a:lstStyle/>
          <a:p>
            <a:pPr algn="ctr"/>
            <a:r>
              <a:rPr lang="en-US" sz="4000" b="1" dirty="0">
                <a:solidFill>
                  <a:srgbClr val="00F338"/>
                </a:solidFill>
                <a:latin typeface="Cambria" panose="02040503050406030204" pitchFamily="18" charset="0"/>
              </a:rPr>
              <a:t>Driving Leads</a:t>
            </a:r>
            <a:endParaRPr lang="en-US" sz="4000" b="1" dirty="0">
              <a:solidFill>
                <a:srgbClr val="00F338"/>
              </a:solidFill>
              <a:latin typeface="Cambria" panose="02040503050406030204" pitchFamily="18" charset="0"/>
              <a:cs typeface="Helvetic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958" y="856764"/>
            <a:ext cx="3042085" cy="2886877"/>
          </a:xfrm>
          <a:prstGeom prst="rect">
            <a:avLst/>
          </a:prstGeom>
        </p:spPr>
      </p:pic>
      <p:sp>
        <p:nvSpPr>
          <p:cNvPr id="3" name="Rectangle 2"/>
          <p:cNvSpPr/>
          <p:nvPr/>
        </p:nvSpPr>
        <p:spPr>
          <a:xfrm>
            <a:off x="4065066" y="1934815"/>
            <a:ext cx="976660" cy="584775"/>
          </a:xfrm>
          <a:prstGeom prst="rect">
            <a:avLst/>
          </a:prstGeom>
        </p:spPr>
        <p:txBody>
          <a:bodyPr wrap="square">
            <a:spAutoFit/>
          </a:bodyPr>
          <a:lstStyle/>
          <a:p>
            <a:pPr algn="ctr"/>
            <a:r>
              <a:rPr lang="en-US" sz="3200" b="1" dirty="0">
                <a:solidFill>
                  <a:srgbClr val="333E48"/>
                </a:solidFill>
                <a:latin typeface="Cambria" panose="02040503050406030204" pitchFamily="18" charset="0"/>
              </a:rPr>
              <a:t>PPC</a:t>
            </a:r>
            <a:endParaRPr lang="he-IL" sz="3200" b="1" dirty="0">
              <a:solidFill>
                <a:srgbClr val="333E48"/>
              </a:solidFill>
              <a:latin typeface="Cambria" panose="02040503050406030204" pitchFamily="18" charset="0"/>
            </a:endParaRPr>
          </a:p>
        </p:txBody>
      </p:sp>
    </p:spTree>
    <p:extLst>
      <p:ext uri="{BB962C8B-B14F-4D97-AF65-F5344CB8AC3E}">
        <p14:creationId xmlns:p14="http://schemas.microsoft.com/office/powerpoint/2010/main" val="109547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004" y="2827489"/>
            <a:ext cx="1827799" cy="173454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1265"/>
          <a:stretch/>
        </p:blipFill>
        <p:spPr>
          <a:xfrm flipH="1">
            <a:off x="238530" y="0"/>
            <a:ext cx="4640772" cy="3126955"/>
          </a:xfrm>
          <a:prstGeom prst="rect">
            <a:avLst/>
          </a:prstGeom>
        </p:spPr>
      </p:pic>
      <p:sp>
        <p:nvSpPr>
          <p:cNvPr id="2" name="TextBox 1"/>
          <p:cNvSpPr txBox="1"/>
          <p:nvPr/>
        </p:nvSpPr>
        <p:spPr>
          <a:xfrm>
            <a:off x="2008927" y="948471"/>
            <a:ext cx="2509417" cy="584775"/>
          </a:xfrm>
          <a:prstGeom prst="rect">
            <a:avLst/>
          </a:prstGeom>
          <a:noFill/>
        </p:spPr>
        <p:txBody>
          <a:bodyPr wrap="square" rtlCol="0">
            <a:spAutoFit/>
          </a:bodyPr>
          <a:lstStyle/>
          <a:p>
            <a:r>
              <a:rPr lang="en-US" sz="3200" b="1" dirty="0">
                <a:latin typeface="Cambria" pitchFamily="18" charset="0"/>
                <a:cs typeface="Helvetica"/>
              </a:rPr>
              <a:t>PPC Boost</a:t>
            </a:r>
            <a:endParaRPr lang="en-US" sz="3200" dirty="0">
              <a:latin typeface="Cambria" pitchFamily="18" charset="0"/>
              <a:cs typeface="Helvetica"/>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21" y="0"/>
            <a:ext cx="1877404" cy="2481719"/>
          </a:xfrm>
          <a:prstGeom prst="rect">
            <a:avLst/>
          </a:prstGeom>
        </p:spPr>
      </p:pic>
      <p:sp>
        <p:nvSpPr>
          <p:cNvPr id="8" name="TextBox 7"/>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a:t>
            </a:r>
            <a:r>
              <a:rPr lang="he-IL" sz="2000" b="1" dirty="0">
                <a:solidFill>
                  <a:srgbClr val="313132"/>
                </a:solidFill>
                <a:latin typeface="Cambria" charset="0"/>
                <a:ea typeface="Cambria" charset="0"/>
                <a:cs typeface="Cambria" charset="0"/>
              </a:rPr>
              <a:t>7</a:t>
            </a:r>
            <a:r>
              <a:rPr lang="en-GB" sz="2000" b="1" dirty="0">
                <a:solidFill>
                  <a:srgbClr val="313132"/>
                </a:solidFill>
                <a:latin typeface="Cambria" charset="0"/>
                <a:ea typeface="Cambria" charset="0"/>
                <a:cs typeface="Cambria" charset="0"/>
              </a:rPr>
              <a:t>: </a:t>
            </a:r>
            <a:endParaRPr lang="en-US" sz="2000" b="1" dirty="0">
              <a:solidFill>
                <a:srgbClr val="313132"/>
              </a:solidFill>
              <a:latin typeface="Cambria" charset="0"/>
              <a:ea typeface="Cambria" charset="0"/>
              <a:cs typeface="Cambria"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608" y="2827489"/>
            <a:ext cx="1827799" cy="173454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01" y="2827489"/>
            <a:ext cx="1827799" cy="173454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635" y="2827489"/>
            <a:ext cx="1827799" cy="1734544"/>
          </a:xfrm>
          <a:prstGeom prst="rect">
            <a:avLst/>
          </a:prstGeom>
        </p:spPr>
      </p:pic>
      <p:pic>
        <p:nvPicPr>
          <p:cNvPr id="1026" name="Picture 2" descr="C:\Users\doron\AppData\Local\Temp\Rar$DRa0.173\Untitled-1_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4101" y="3430190"/>
            <a:ext cx="450866" cy="45086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doron\AppData\Local\Temp\Rar$DRa0.173\Untitled-1_0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2597" y="3428780"/>
            <a:ext cx="453686" cy="4536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doron\AppData\Local\Temp\Rar$DRa0.173\Untitled-1_0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7290" y="3434407"/>
            <a:ext cx="442433" cy="44243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3305" y="3430281"/>
            <a:ext cx="450684" cy="450684"/>
          </a:xfrm>
          <a:prstGeom prst="rect">
            <a:avLst/>
          </a:prstGeom>
        </p:spPr>
      </p:pic>
    </p:spTree>
    <p:extLst>
      <p:ext uri="{BB962C8B-B14F-4D97-AF65-F5344CB8AC3E}">
        <p14:creationId xmlns:p14="http://schemas.microsoft.com/office/powerpoint/2010/main" val="147397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7291" y="284406"/>
            <a:ext cx="6274209" cy="401839"/>
          </a:xfrm>
        </p:spPr>
        <p:txBody>
          <a:bodyPr>
            <a:noAutofit/>
          </a:bodyPr>
          <a:lstStyle/>
          <a:p>
            <a:r>
              <a:rPr lang="en-US" sz="2800" dirty="0">
                <a:latin typeface="Cambria" pitchFamily="18" charset="0"/>
                <a:cs typeface="Helvetica"/>
              </a:rPr>
              <a:t>Presenting today </a:t>
            </a:r>
          </a:p>
        </p:txBody>
      </p:sp>
      <p:sp>
        <p:nvSpPr>
          <p:cNvPr id="6" name="TextBox 5">
            <a:extLst>
              <a:ext uri="{FF2B5EF4-FFF2-40B4-BE49-F238E27FC236}">
                <a16:creationId xmlns:a16="http://schemas.microsoft.com/office/drawing/2014/main" id="{0A40CD7B-0988-43F0-A873-B71F5A2B3E68}"/>
              </a:ext>
            </a:extLst>
          </p:cNvPr>
          <p:cNvSpPr txBox="1"/>
          <p:nvPr/>
        </p:nvSpPr>
        <p:spPr>
          <a:xfrm>
            <a:off x="607291" y="1118936"/>
            <a:ext cx="8175762" cy="2677656"/>
          </a:xfrm>
          <a:prstGeom prst="rect">
            <a:avLst/>
          </a:prstGeom>
          <a:noFill/>
        </p:spPr>
        <p:txBody>
          <a:bodyPr wrap="square" rtlCol="0">
            <a:spAutoFit/>
          </a:bodyPr>
          <a:lstStyle/>
          <a:p>
            <a:pPr marL="285750" indent="-285750">
              <a:buClr>
                <a:srgbClr val="00F338"/>
              </a:buClr>
              <a:buFont typeface="Arial" panose="020B0604020202020204" pitchFamily="34" charset="0"/>
              <a:buChar char="•"/>
            </a:pPr>
            <a:r>
              <a:rPr lang="en-GB" sz="2400" dirty="0">
                <a:latin typeface="Cambria" panose="02040503050406030204" pitchFamily="18" charset="0"/>
              </a:rPr>
              <a:t>Ayal Tirosh &amp; Nancy Shapira, </a:t>
            </a:r>
            <a:r>
              <a:rPr lang="en-GB" sz="2400" b="1" dirty="0">
                <a:latin typeface="Cambria" panose="02040503050406030204" pitchFamily="18" charset="0"/>
              </a:rPr>
              <a:t>Gartner</a:t>
            </a:r>
          </a:p>
          <a:p>
            <a:pPr marL="285750" indent="-285750">
              <a:buClr>
                <a:srgbClr val="00F338"/>
              </a:buClr>
              <a:buFont typeface="Arial" panose="020B0604020202020204" pitchFamily="34" charset="0"/>
              <a:buChar char="•"/>
            </a:pPr>
            <a:endParaRPr lang="en-GB" sz="2400" b="1" dirty="0">
              <a:latin typeface="Cambria" panose="02040503050406030204" pitchFamily="18" charset="0"/>
            </a:endParaRPr>
          </a:p>
          <a:p>
            <a:pPr marL="285750" indent="-285750">
              <a:buClr>
                <a:srgbClr val="00F338"/>
              </a:buClr>
              <a:buFont typeface="Arial" panose="020B0604020202020204" pitchFamily="34" charset="0"/>
              <a:buChar char="•"/>
            </a:pPr>
            <a:r>
              <a:rPr lang="en-GB" sz="2400" dirty="0">
                <a:latin typeface="Cambria" panose="02040503050406030204" pitchFamily="18" charset="0"/>
              </a:rPr>
              <a:t>Ofer Schreiber, Partner, </a:t>
            </a:r>
            <a:r>
              <a:rPr lang="en-GB" sz="2400" b="1" dirty="0">
                <a:latin typeface="Cambria" panose="02040503050406030204" pitchFamily="18" charset="0"/>
              </a:rPr>
              <a:t>YL Ventures</a:t>
            </a:r>
            <a:r>
              <a:rPr lang="en-GB" sz="2400" dirty="0">
                <a:latin typeface="Cambria" panose="02040503050406030204" pitchFamily="18" charset="0"/>
              </a:rPr>
              <a:t> </a:t>
            </a:r>
          </a:p>
          <a:p>
            <a:pPr marL="285750" indent="-285750">
              <a:buClr>
                <a:srgbClr val="00F338"/>
              </a:buClr>
              <a:buFont typeface="Arial" panose="020B0604020202020204" pitchFamily="34" charset="0"/>
              <a:buChar char="•"/>
            </a:pPr>
            <a:endParaRPr lang="en-GB" sz="2400" dirty="0">
              <a:latin typeface="Cambria" panose="02040503050406030204" pitchFamily="18" charset="0"/>
            </a:endParaRPr>
          </a:p>
          <a:p>
            <a:pPr marL="285750" indent="-285750">
              <a:buClr>
                <a:srgbClr val="00F338"/>
              </a:buClr>
              <a:buFont typeface="Arial" panose="020B0604020202020204" pitchFamily="34" charset="0"/>
              <a:buChar char="•"/>
            </a:pPr>
            <a:r>
              <a:rPr lang="en-GB" sz="2400" dirty="0">
                <a:latin typeface="Cambria" panose="02040503050406030204" pitchFamily="18" charset="0"/>
              </a:rPr>
              <a:t>Dori </a:t>
            </a:r>
            <a:r>
              <a:rPr lang="en-GB" sz="2400" dirty="0" err="1">
                <a:latin typeface="Cambria" panose="02040503050406030204" pitchFamily="18" charset="0"/>
              </a:rPr>
              <a:t>Harpaz</a:t>
            </a:r>
            <a:r>
              <a:rPr lang="en-GB" sz="2400" dirty="0">
                <a:latin typeface="Cambria" panose="02040503050406030204" pitchFamily="18" charset="0"/>
              </a:rPr>
              <a:t>, VP Marketing, </a:t>
            </a:r>
            <a:r>
              <a:rPr lang="en-GB" sz="2400" b="1" dirty="0" err="1">
                <a:latin typeface="Cambria" panose="02040503050406030204" pitchFamily="18" charset="0"/>
              </a:rPr>
              <a:t>Secdo</a:t>
            </a:r>
            <a:r>
              <a:rPr lang="en-GB" sz="2400" dirty="0">
                <a:latin typeface="Cambria" panose="02040503050406030204" pitchFamily="18" charset="0"/>
              </a:rPr>
              <a:t> </a:t>
            </a:r>
          </a:p>
          <a:p>
            <a:pPr marL="285750" indent="-285750">
              <a:buClr>
                <a:srgbClr val="00F338"/>
              </a:buClr>
              <a:buFont typeface="Arial" panose="020B0604020202020204" pitchFamily="34" charset="0"/>
              <a:buChar char="•"/>
            </a:pPr>
            <a:endParaRPr lang="en-GB" sz="2400" dirty="0">
              <a:latin typeface="Cambria" panose="02040503050406030204" pitchFamily="18" charset="0"/>
            </a:endParaRPr>
          </a:p>
          <a:p>
            <a:pPr marL="285750" indent="-285750">
              <a:buClr>
                <a:srgbClr val="00F338"/>
              </a:buClr>
              <a:buFont typeface="Arial" panose="020B0604020202020204" pitchFamily="34" charset="0"/>
              <a:buChar char="•"/>
            </a:pPr>
            <a:r>
              <a:rPr lang="en-GB" sz="2400" dirty="0" err="1">
                <a:latin typeface="Cambria" panose="02040503050406030204" pitchFamily="18" charset="0"/>
              </a:rPr>
              <a:t>Lior</a:t>
            </a:r>
            <a:r>
              <a:rPr lang="en-GB" sz="2400" dirty="0">
                <a:latin typeface="Cambria" panose="02040503050406030204" pitchFamily="18" charset="0"/>
              </a:rPr>
              <a:t> Katz, Inbound Marketing Manager, </a:t>
            </a:r>
            <a:r>
              <a:rPr lang="en-GB" sz="2400" b="1" dirty="0">
                <a:latin typeface="Cambria" panose="02040503050406030204" pitchFamily="18" charset="0"/>
              </a:rPr>
              <a:t>Marketing Envy</a:t>
            </a:r>
            <a:r>
              <a:rPr lang="en-GB" sz="2400" dirty="0">
                <a:latin typeface="Cambria" panose="02040503050406030204" pitchFamily="18" charset="0"/>
              </a:rPr>
              <a:t> </a:t>
            </a:r>
          </a:p>
        </p:txBody>
      </p:sp>
    </p:spTree>
    <p:extLst>
      <p:ext uri="{BB962C8B-B14F-4D97-AF65-F5344CB8AC3E}">
        <p14:creationId xmlns:p14="http://schemas.microsoft.com/office/powerpoint/2010/main" val="1655370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32" name="Rectangle 31"/>
          <p:cNvSpPr/>
          <p:nvPr/>
        </p:nvSpPr>
        <p:spPr>
          <a:xfrm>
            <a:off x="3911982" y="3650065"/>
            <a:ext cx="2131308" cy="658816"/>
          </a:xfrm>
          <a:prstGeom prst="rect">
            <a:avLst/>
          </a:prstGeom>
          <a:noFill/>
          <a:ln w="28575">
            <a:solidFill>
              <a:srgbClr val="00F33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1265"/>
          <a:stretch/>
        </p:blipFill>
        <p:spPr>
          <a:xfrm flipH="1">
            <a:off x="4274528" y="-1690"/>
            <a:ext cx="4640772" cy="3126955"/>
          </a:xfrm>
          <a:prstGeom prst="rect">
            <a:avLst/>
          </a:prstGeom>
        </p:spPr>
      </p:pic>
      <p:sp>
        <p:nvSpPr>
          <p:cNvPr id="4" name="TextBox 3"/>
          <p:cNvSpPr txBox="1"/>
          <p:nvPr/>
        </p:nvSpPr>
        <p:spPr>
          <a:xfrm>
            <a:off x="5464102" y="748867"/>
            <a:ext cx="3170546" cy="954107"/>
          </a:xfrm>
          <a:prstGeom prst="rect">
            <a:avLst/>
          </a:prstGeom>
          <a:noFill/>
        </p:spPr>
        <p:txBody>
          <a:bodyPr wrap="square" rtlCol="0">
            <a:spAutoFit/>
          </a:bodyPr>
          <a:lstStyle/>
          <a:p>
            <a:pPr algn="ctr"/>
            <a:r>
              <a:rPr lang="en-US" sz="2800" b="1" dirty="0">
                <a:latin typeface="Cambria" pitchFamily="18" charset="0"/>
                <a:cs typeface="Helvetica"/>
              </a:rPr>
              <a:t>PPC and </a:t>
            </a:r>
            <a:endParaRPr lang="he-IL" sz="2800" b="1" dirty="0">
              <a:latin typeface="Cambria" pitchFamily="18" charset="0"/>
              <a:cs typeface="Helvetica"/>
            </a:endParaRPr>
          </a:p>
          <a:p>
            <a:pPr algn="ctr"/>
            <a:r>
              <a:rPr lang="en-US" sz="2800" b="1" dirty="0">
                <a:latin typeface="Cambria" pitchFamily="18" charset="0"/>
                <a:cs typeface="Helvetica"/>
              </a:rPr>
              <a:t>A/B Testing</a:t>
            </a:r>
            <a:endParaRPr lang="en-US" sz="2800" dirty="0">
              <a:latin typeface="Cambria" pitchFamily="18" charset="0"/>
              <a:cs typeface="Helvetica"/>
            </a:endParaRPr>
          </a:p>
        </p:txBody>
      </p:sp>
      <p:sp>
        <p:nvSpPr>
          <p:cNvPr id="7" name="TextBox 6"/>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charset="0"/>
                <a:ea typeface="Cambria" charset="0"/>
                <a:cs typeface="Cambria" charset="0"/>
              </a:rPr>
              <a:t>TIP </a:t>
            </a:r>
            <a:r>
              <a:rPr lang="he-IL" sz="2000" b="1" dirty="0">
                <a:solidFill>
                  <a:srgbClr val="313132"/>
                </a:solidFill>
                <a:latin typeface="Cambria" charset="0"/>
                <a:ea typeface="Cambria" charset="0"/>
                <a:cs typeface="Cambria" charset="0"/>
              </a:rPr>
              <a:t>8</a:t>
            </a:r>
            <a:r>
              <a:rPr lang="en-GB" sz="2000" b="1" dirty="0">
                <a:solidFill>
                  <a:srgbClr val="313132"/>
                </a:solidFill>
                <a:latin typeface="Cambria" charset="0"/>
                <a:ea typeface="Cambria" charset="0"/>
                <a:cs typeface="Cambria" charset="0"/>
              </a:rPr>
              <a:t>: </a:t>
            </a:r>
            <a:endParaRPr lang="en-US" sz="2000" b="1" dirty="0">
              <a:solidFill>
                <a:srgbClr val="313132"/>
              </a:solidFill>
              <a:latin typeface="Cambria" charset="0"/>
              <a:ea typeface="Cambria" charset="0"/>
              <a:cs typeface="Cambria" charset="0"/>
            </a:endParaRPr>
          </a:p>
        </p:txBody>
      </p:sp>
      <p:grpSp>
        <p:nvGrpSpPr>
          <p:cNvPr id="31" name="Group 30"/>
          <p:cNvGrpSpPr/>
          <p:nvPr/>
        </p:nvGrpSpPr>
        <p:grpSpPr>
          <a:xfrm>
            <a:off x="4179277" y="3684315"/>
            <a:ext cx="1596719" cy="600458"/>
            <a:chOff x="4197798" y="3651562"/>
            <a:chExt cx="1596719" cy="600458"/>
          </a:xfrm>
        </p:grpSpPr>
        <p:sp>
          <p:nvSpPr>
            <p:cNvPr id="16" name="Rectangle 15"/>
            <p:cNvSpPr/>
            <p:nvPr/>
          </p:nvSpPr>
          <p:spPr>
            <a:xfrm>
              <a:off x="4433183" y="3651562"/>
              <a:ext cx="1125949" cy="369332"/>
            </a:xfrm>
            <a:prstGeom prst="rect">
              <a:avLst/>
            </a:prstGeom>
          </p:spPr>
          <p:txBody>
            <a:bodyPr wrap="none">
              <a:spAutoFit/>
            </a:bodyPr>
            <a:lstStyle/>
            <a:p>
              <a:r>
                <a:rPr lang="en-US" dirty="0">
                  <a:latin typeface="Cambria" pitchFamily="18" charset="0"/>
                  <a:cs typeface="Helvetica"/>
                </a:rPr>
                <a:t>Version B</a:t>
              </a:r>
              <a:endParaRPr lang="en-US" dirty="0"/>
            </a:p>
          </p:txBody>
        </p:sp>
        <p:sp>
          <p:nvSpPr>
            <p:cNvPr id="17" name="Rectangle 16"/>
            <p:cNvSpPr/>
            <p:nvPr/>
          </p:nvSpPr>
          <p:spPr>
            <a:xfrm>
              <a:off x="4197798" y="3975021"/>
              <a:ext cx="1596719" cy="276999"/>
            </a:xfrm>
            <a:prstGeom prst="rect">
              <a:avLst/>
            </a:prstGeom>
          </p:spPr>
          <p:txBody>
            <a:bodyPr wrap="none">
              <a:spAutoFit/>
            </a:bodyPr>
            <a:lstStyle/>
            <a:p>
              <a:r>
                <a:rPr lang="en-US" sz="1200" dirty="0">
                  <a:latin typeface="Cambria" pitchFamily="18" charset="0"/>
                  <a:cs typeface="Helvetica"/>
                </a:rPr>
                <a:t>25% Conversion Rate</a:t>
              </a:r>
              <a:endParaRPr lang="en-US" sz="1200" dirty="0"/>
            </a:p>
          </p:txBody>
        </p:sp>
      </p:grpSp>
      <p:sp>
        <p:nvSpPr>
          <p:cNvPr id="19" name="Rectangle 18"/>
          <p:cNvSpPr/>
          <p:nvPr/>
        </p:nvSpPr>
        <p:spPr>
          <a:xfrm>
            <a:off x="2940730" y="1825707"/>
            <a:ext cx="1775203" cy="461665"/>
          </a:xfrm>
          <a:prstGeom prst="rect">
            <a:avLst/>
          </a:prstGeom>
          <a:ln w="28575">
            <a:solidFill>
              <a:srgbClr val="00F338"/>
            </a:solidFill>
          </a:ln>
        </p:spPr>
        <p:txBody>
          <a:bodyPr wrap="square">
            <a:spAutoFit/>
          </a:bodyPr>
          <a:lstStyle/>
          <a:p>
            <a:pPr algn="ctr"/>
            <a:r>
              <a:rPr lang="en-US" sz="2400" dirty="0">
                <a:latin typeface="Cambria" pitchFamily="18" charset="0"/>
                <a:cs typeface="Helvetica"/>
              </a:rPr>
              <a:t>Traffic</a:t>
            </a:r>
            <a:endParaRPr lang="en-US" sz="2400" dirty="0"/>
          </a:p>
        </p:txBody>
      </p:sp>
      <p:sp>
        <p:nvSpPr>
          <p:cNvPr id="20" name="Rectangle 19"/>
          <p:cNvSpPr/>
          <p:nvPr/>
        </p:nvSpPr>
        <p:spPr>
          <a:xfrm>
            <a:off x="4673002" y="2493266"/>
            <a:ext cx="646331" cy="369332"/>
          </a:xfrm>
          <a:prstGeom prst="rect">
            <a:avLst/>
          </a:prstGeom>
        </p:spPr>
        <p:txBody>
          <a:bodyPr wrap="none">
            <a:spAutoFit/>
          </a:bodyPr>
          <a:lstStyle/>
          <a:p>
            <a:r>
              <a:rPr lang="en-US" dirty="0">
                <a:latin typeface="Cambria" pitchFamily="18" charset="0"/>
                <a:cs typeface="Helvetica"/>
              </a:rPr>
              <a:t>50%</a:t>
            </a:r>
            <a:endParaRPr lang="en-US" dirty="0"/>
          </a:p>
        </p:txBody>
      </p:sp>
      <p:sp>
        <p:nvSpPr>
          <p:cNvPr id="21" name="Rectangle 20"/>
          <p:cNvSpPr/>
          <p:nvPr/>
        </p:nvSpPr>
        <p:spPr>
          <a:xfrm>
            <a:off x="2275809" y="2486266"/>
            <a:ext cx="646331" cy="369332"/>
          </a:xfrm>
          <a:prstGeom prst="rect">
            <a:avLst/>
          </a:prstGeom>
        </p:spPr>
        <p:txBody>
          <a:bodyPr wrap="none">
            <a:spAutoFit/>
          </a:bodyPr>
          <a:lstStyle/>
          <a:p>
            <a:r>
              <a:rPr lang="en-US">
                <a:latin typeface="Cambria" pitchFamily="18" charset="0"/>
                <a:cs typeface="Helvetica"/>
              </a:rPr>
              <a:t>50%</a:t>
            </a:r>
            <a:endParaRPr lang="en-US" dirty="0"/>
          </a:p>
        </p:txBody>
      </p:sp>
      <p:grpSp>
        <p:nvGrpSpPr>
          <p:cNvPr id="25" name="Group 24"/>
          <p:cNvGrpSpPr/>
          <p:nvPr/>
        </p:nvGrpSpPr>
        <p:grpSpPr>
          <a:xfrm>
            <a:off x="5319333" y="2926133"/>
            <a:ext cx="1154317" cy="1065288"/>
            <a:chOff x="5634771" y="3089800"/>
            <a:chExt cx="1154317" cy="1065288"/>
          </a:xfrm>
        </p:grpSpPr>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t="-7840"/>
            <a:stretch/>
          </p:blipFill>
          <p:spPr>
            <a:xfrm flipH="1">
              <a:off x="5634771" y="3089800"/>
              <a:ext cx="1154317" cy="1065288"/>
            </a:xfrm>
            <a:prstGeom prst="rect">
              <a:avLst/>
            </a:prstGeom>
          </p:spPr>
        </p:pic>
        <p:sp>
          <p:nvSpPr>
            <p:cNvPr id="22" name="Rectangle 21"/>
            <p:cNvSpPr/>
            <p:nvPr/>
          </p:nvSpPr>
          <p:spPr>
            <a:xfrm>
              <a:off x="5927219" y="3521455"/>
              <a:ext cx="788999" cy="307777"/>
            </a:xfrm>
            <a:prstGeom prst="rect">
              <a:avLst/>
            </a:prstGeom>
          </p:spPr>
          <p:txBody>
            <a:bodyPr wrap="none">
              <a:spAutoFit/>
            </a:bodyPr>
            <a:lstStyle/>
            <a:p>
              <a:r>
                <a:rPr lang="en-US" sz="1400" b="1" i="1" dirty="0">
                  <a:solidFill>
                    <a:srgbClr val="FF335C"/>
                  </a:solidFill>
                  <a:latin typeface="Cambria" pitchFamily="18" charset="0"/>
                  <a:cs typeface="Helvetica"/>
                </a:rPr>
                <a:t>Winner</a:t>
              </a:r>
              <a:endParaRPr lang="en-US" sz="1400" b="1" i="1" dirty="0">
                <a:solidFill>
                  <a:srgbClr val="FF335C"/>
                </a:solidFill>
              </a:endParaRPr>
            </a:p>
          </p:txBody>
        </p:sp>
      </p:grpSp>
      <p:grpSp>
        <p:nvGrpSpPr>
          <p:cNvPr id="30" name="Group 29"/>
          <p:cNvGrpSpPr/>
          <p:nvPr/>
        </p:nvGrpSpPr>
        <p:grpSpPr>
          <a:xfrm>
            <a:off x="1874690" y="3684315"/>
            <a:ext cx="1596719" cy="600458"/>
            <a:chOff x="1822039" y="3651562"/>
            <a:chExt cx="1596719" cy="600458"/>
          </a:xfrm>
        </p:grpSpPr>
        <p:sp>
          <p:nvSpPr>
            <p:cNvPr id="18" name="Rectangle 17"/>
            <p:cNvSpPr/>
            <p:nvPr/>
          </p:nvSpPr>
          <p:spPr>
            <a:xfrm>
              <a:off x="1822039" y="3975021"/>
              <a:ext cx="1596719" cy="276999"/>
            </a:xfrm>
            <a:prstGeom prst="rect">
              <a:avLst/>
            </a:prstGeom>
          </p:spPr>
          <p:txBody>
            <a:bodyPr wrap="none">
              <a:spAutoFit/>
            </a:bodyPr>
            <a:lstStyle/>
            <a:p>
              <a:r>
                <a:rPr lang="en-US" sz="1200" dirty="0">
                  <a:latin typeface="Cambria" pitchFamily="18" charset="0"/>
                  <a:cs typeface="Helvetica"/>
                </a:rPr>
                <a:t>20% Conversion Rate</a:t>
              </a:r>
              <a:endParaRPr lang="en-US" sz="1200" dirty="0"/>
            </a:p>
          </p:txBody>
        </p:sp>
        <p:sp>
          <p:nvSpPr>
            <p:cNvPr id="26" name="Rectangle 25"/>
            <p:cNvSpPr/>
            <p:nvPr/>
          </p:nvSpPr>
          <p:spPr>
            <a:xfrm>
              <a:off x="2176206" y="3651562"/>
              <a:ext cx="1125949" cy="369332"/>
            </a:xfrm>
            <a:prstGeom prst="rect">
              <a:avLst/>
            </a:prstGeom>
          </p:spPr>
          <p:txBody>
            <a:bodyPr wrap="none">
              <a:spAutoFit/>
            </a:bodyPr>
            <a:lstStyle/>
            <a:p>
              <a:r>
                <a:rPr lang="en-US" dirty="0">
                  <a:latin typeface="Cambria" pitchFamily="18" charset="0"/>
                  <a:cs typeface="Helvetica"/>
                </a:rPr>
                <a:t>Version A</a:t>
              </a:r>
              <a:endParaRPr lang="en-US" dirty="0"/>
            </a:p>
          </p:txBody>
        </p:sp>
      </p:grpSp>
      <p:cxnSp>
        <p:nvCxnSpPr>
          <p:cNvPr id="28" name="Straight Arrow Connector 27"/>
          <p:cNvCxnSpPr/>
          <p:nvPr/>
        </p:nvCxnSpPr>
        <p:spPr>
          <a:xfrm>
            <a:off x="4450170" y="2287372"/>
            <a:ext cx="396000" cy="812992"/>
          </a:xfrm>
          <a:prstGeom prst="straightConnector1">
            <a:avLst/>
          </a:prstGeom>
          <a:ln>
            <a:solidFill>
              <a:srgbClr val="00F338"/>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p:nvPr/>
        </p:nvCxnSpPr>
        <p:spPr>
          <a:xfrm flipH="1">
            <a:off x="2772859" y="2287372"/>
            <a:ext cx="396000" cy="812992"/>
          </a:xfrm>
          <a:prstGeom prst="straightConnector1">
            <a:avLst/>
          </a:prstGeom>
          <a:ln>
            <a:solidFill>
              <a:srgbClr val="00F338"/>
            </a:solidFill>
            <a:tailEnd type="triangle"/>
          </a:ln>
          <a:effectLst/>
        </p:spPr>
        <p:style>
          <a:lnRef idx="2">
            <a:schemeClr val="accent3"/>
          </a:lnRef>
          <a:fillRef idx="0">
            <a:schemeClr val="accent3"/>
          </a:fillRef>
          <a:effectRef idx="1">
            <a:schemeClr val="accent3"/>
          </a:effectRef>
          <a:fontRef idx="minor">
            <a:schemeClr val="tx1"/>
          </a:fontRef>
        </p:style>
      </p:cxnSp>
      <p:sp>
        <p:nvSpPr>
          <p:cNvPr id="33" name="Rectangle 32"/>
          <p:cNvSpPr/>
          <p:nvPr/>
        </p:nvSpPr>
        <p:spPr>
          <a:xfrm>
            <a:off x="1607395" y="3650065"/>
            <a:ext cx="2131308" cy="658816"/>
          </a:xfrm>
          <a:prstGeom prst="rect">
            <a:avLst/>
          </a:prstGeom>
          <a:noFill/>
          <a:ln w="28575">
            <a:solidFill>
              <a:srgbClr val="00F33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269" y="3163814"/>
            <a:ext cx="582734" cy="565720"/>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682" y="3159652"/>
            <a:ext cx="582734" cy="565720"/>
          </a:xfrm>
          <a:prstGeom prst="rect">
            <a:avLst/>
          </a:prstGeom>
        </p:spPr>
      </p:pic>
    </p:spTree>
    <p:extLst>
      <p:ext uri="{BB962C8B-B14F-4D97-AF65-F5344CB8AC3E}">
        <p14:creationId xmlns:p14="http://schemas.microsoft.com/office/powerpoint/2010/main" val="143758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8918D82-2AE0-409B-B302-609C5C658546}"/>
              </a:ext>
            </a:extLst>
          </p:cNvPr>
          <p:cNvSpPr/>
          <p:nvPr/>
        </p:nvSpPr>
        <p:spPr>
          <a:xfrm>
            <a:off x="761496" y="2828129"/>
            <a:ext cx="2049703" cy="202789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mbria" pitchFamily="18" charset="0"/>
                <a:cs typeface="Helvetica"/>
              </a:rPr>
              <a:t>SEO, Content Marketing &amp; Social Media </a:t>
            </a:r>
            <a:endParaRPr lang="en-GB" dirty="0"/>
          </a:p>
        </p:txBody>
      </p:sp>
      <p:sp>
        <p:nvSpPr>
          <p:cNvPr id="2" name="Oval 1">
            <a:extLst>
              <a:ext uri="{FF2B5EF4-FFF2-40B4-BE49-F238E27FC236}">
                <a16:creationId xmlns:a16="http://schemas.microsoft.com/office/drawing/2014/main" id="{E8918D82-2AE0-409B-B302-609C5C658546}"/>
              </a:ext>
            </a:extLst>
          </p:cNvPr>
          <p:cNvSpPr/>
          <p:nvPr/>
        </p:nvSpPr>
        <p:spPr>
          <a:xfrm>
            <a:off x="2590052" y="2828129"/>
            <a:ext cx="2049703" cy="202789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e-IL" b="1" dirty="0">
              <a:latin typeface="Cambria" pitchFamily="18" charset="0"/>
              <a:cs typeface="Helvetica"/>
            </a:endParaRPr>
          </a:p>
          <a:p>
            <a:pPr algn="ctr"/>
            <a:r>
              <a:rPr lang="en-US" b="1" dirty="0">
                <a:latin typeface="Cambria" pitchFamily="18" charset="0"/>
                <a:cs typeface="Helvetica"/>
              </a:rPr>
              <a:t>Multi-channel PPC</a:t>
            </a:r>
          </a:p>
          <a:p>
            <a:pPr algn="ctr"/>
            <a:endParaRPr lang="en-GB" b="1" dirty="0">
              <a:latin typeface="Cambria" pitchFamily="18" charset="0"/>
              <a:cs typeface="Helvetica"/>
            </a:endParaRPr>
          </a:p>
        </p:txBody>
      </p:sp>
      <p:sp>
        <p:nvSpPr>
          <p:cNvPr id="11" name="Oval 10">
            <a:extLst>
              <a:ext uri="{FF2B5EF4-FFF2-40B4-BE49-F238E27FC236}">
                <a16:creationId xmlns:a16="http://schemas.microsoft.com/office/drawing/2014/main" id="{A165AA23-93E3-4884-8513-F85C82ED555E}"/>
              </a:ext>
            </a:extLst>
          </p:cNvPr>
          <p:cNvSpPr/>
          <p:nvPr/>
        </p:nvSpPr>
        <p:spPr>
          <a:xfrm>
            <a:off x="4490632" y="2828129"/>
            <a:ext cx="2049703" cy="202789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e-IL" b="1" dirty="0">
              <a:latin typeface="Cambria" pitchFamily="18" charset="0"/>
              <a:cs typeface="Helvetica"/>
            </a:endParaRPr>
          </a:p>
          <a:p>
            <a:pPr algn="ctr"/>
            <a:r>
              <a:rPr lang="en-US" b="1" dirty="0">
                <a:latin typeface="Cambria" pitchFamily="18" charset="0"/>
                <a:cs typeface="Helvetica"/>
              </a:rPr>
              <a:t>Marketing Automation</a:t>
            </a:r>
            <a:endParaRPr lang="en-US" dirty="0">
              <a:latin typeface="Cambria" pitchFamily="18" charset="0"/>
              <a:cs typeface="Helvetica"/>
            </a:endParaRPr>
          </a:p>
          <a:p>
            <a:pPr algn="ctr"/>
            <a:endParaRPr lang="en-GB" dirty="0"/>
          </a:p>
        </p:txBody>
      </p:sp>
      <p:sp>
        <p:nvSpPr>
          <p:cNvPr id="13" name="Oval 12">
            <a:extLst>
              <a:ext uri="{FF2B5EF4-FFF2-40B4-BE49-F238E27FC236}">
                <a16:creationId xmlns:a16="http://schemas.microsoft.com/office/drawing/2014/main" id="{EAEB5C13-86C2-48D4-9164-62A64BAF2E9D}"/>
              </a:ext>
            </a:extLst>
          </p:cNvPr>
          <p:cNvSpPr/>
          <p:nvPr/>
        </p:nvSpPr>
        <p:spPr>
          <a:xfrm>
            <a:off x="6312419" y="2828129"/>
            <a:ext cx="2049703" cy="202789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mbria" pitchFamily="18" charset="0"/>
                <a:cs typeface="Helvetica"/>
              </a:rPr>
              <a:t>Creative</a:t>
            </a:r>
            <a:r>
              <a:rPr lang="en-US" dirty="0"/>
              <a:t> </a:t>
            </a:r>
            <a:r>
              <a:rPr lang="en-US" b="1" dirty="0">
                <a:latin typeface="Cambria" pitchFamily="18" charset="0"/>
                <a:cs typeface="Helvetica"/>
              </a:rPr>
              <a:t>Messaging</a:t>
            </a:r>
            <a:endParaRPr lang="en-GB" b="1" dirty="0">
              <a:latin typeface="Cambria" pitchFamily="18" charset="0"/>
              <a:cs typeface="Helvetica"/>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91832">
            <a:off x="440357" y="2796423"/>
            <a:ext cx="613833" cy="9017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1265"/>
          <a:stretch/>
        </p:blipFill>
        <p:spPr>
          <a:xfrm flipH="1">
            <a:off x="273787" y="0"/>
            <a:ext cx="4640772" cy="3126955"/>
          </a:xfrm>
          <a:prstGeom prst="rect">
            <a:avLst/>
          </a:prstGeom>
        </p:spPr>
      </p:pic>
      <p:sp>
        <p:nvSpPr>
          <p:cNvPr id="7" name="TextBox 6"/>
          <p:cNvSpPr txBox="1"/>
          <p:nvPr/>
        </p:nvSpPr>
        <p:spPr>
          <a:xfrm>
            <a:off x="1739618" y="722657"/>
            <a:ext cx="2605413" cy="1077218"/>
          </a:xfrm>
          <a:prstGeom prst="rect">
            <a:avLst/>
          </a:prstGeom>
          <a:noFill/>
        </p:spPr>
        <p:txBody>
          <a:bodyPr wrap="square" rtlCol="0">
            <a:spAutoFit/>
          </a:bodyPr>
          <a:lstStyle/>
          <a:p>
            <a:pPr algn="ctr"/>
            <a:r>
              <a:rPr lang="en-US" sz="3200" b="1" dirty="0">
                <a:latin typeface="Cambria" pitchFamily="18" charset="0"/>
                <a:cs typeface="Helvetica"/>
              </a:rPr>
              <a:t>Nothing Works Alone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pic>
        <p:nvPicPr>
          <p:cNvPr id="12" name="Picture 11">
            <a:extLst>
              <a:ext uri="{FF2B5EF4-FFF2-40B4-BE49-F238E27FC236}">
                <a16:creationId xmlns:a16="http://schemas.microsoft.com/office/drawing/2014/main" id="{739930CD-5AE5-4D21-992A-FABAE89ED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99556">
            <a:off x="8055206" y="2991427"/>
            <a:ext cx="613833" cy="901700"/>
          </a:xfrm>
          <a:prstGeom prst="rect">
            <a:avLst/>
          </a:prstGeom>
        </p:spPr>
      </p:pic>
    </p:spTree>
    <p:extLst>
      <p:ext uri="{BB962C8B-B14F-4D97-AF65-F5344CB8AC3E}">
        <p14:creationId xmlns:p14="http://schemas.microsoft.com/office/powerpoint/2010/main" val="284492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3E4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6172" y="460357"/>
            <a:ext cx="4057596" cy="5363690"/>
          </a:xfrm>
          <a:prstGeom prst="rect">
            <a:avLst/>
          </a:prstGeom>
        </p:spPr>
      </p:pic>
      <p:sp>
        <p:nvSpPr>
          <p:cNvPr id="2" name="Title 1">
            <a:extLst>
              <a:ext uri="{FF2B5EF4-FFF2-40B4-BE49-F238E27FC236}">
                <a16:creationId xmlns:a16="http://schemas.microsoft.com/office/drawing/2014/main" id="{79282E58-153E-44D3-A7F4-8FAFC5E2B318}"/>
              </a:ext>
            </a:extLst>
          </p:cNvPr>
          <p:cNvSpPr>
            <a:spLocks noGrp="1"/>
          </p:cNvSpPr>
          <p:nvPr>
            <p:ph type="title"/>
          </p:nvPr>
        </p:nvSpPr>
        <p:spPr>
          <a:xfrm>
            <a:off x="425883" y="2396456"/>
            <a:ext cx="8229600" cy="857250"/>
          </a:xfrm>
        </p:spPr>
        <p:txBody>
          <a:bodyPr>
            <a:normAutofit/>
          </a:bodyPr>
          <a:lstStyle/>
          <a:p>
            <a:r>
              <a:rPr lang="en-US" sz="4000" b="1" dirty="0">
                <a:solidFill>
                  <a:srgbClr val="00F338"/>
                </a:solidFill>
                <a:latin typeface="Cambria" panose="02040503050406030204" pitchFamily="18" charset="0"/>
              </a:rPr>
              <a:t>Thank You!</a:t>
            </a:r>
            <a:endParaRPr lang="en-GB" sz="4000" b="1" dirty="0">
              <a:solidFill>
                <a:srgbClr val="00F338"/>
              </a:solidFill>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00" y="1046138"/>
            <a:ext cx="1660766" cy="1612277"/>
          </a:xfrm>
          <a:prstGeom prst="rect">
            <a:avLst/>
          </a:prstGeom>
        </p:spPr>
      </p:pic>
      <p:sp>
        <p:nvSpPr>
          <p:cNvPr id="3" name="TextBox 2">
            <a:extLst>
              <a:ext uri="{FF2B5EF4-FFF2-40B4-BE49-F238E27FC236}">
                <a16:creationId xmlns:a16="http://schemas.microsoft.com/office/drawing/2014/main" id="{E8383648-E692-4151-818A-85DB48BE8B44}"/>
              </a:ext>
            </a:extLst>
          </p:cNvPr>
          <p:cNvSpPr txBox="1"/>
          <p:nvPr/>
        </p:nvSpPr>
        <p:spPr>
          <a:xfrm>
            <a:off x="3270738" y="3070009"/>
            <a:ext cx="2907324" cy="646331"/>
          </a:xfrm>
          <a:prstGeom prst="rect">
            <a:avLst/>
          </a:prstGeom>
          <a:noFill/>
        </p:spPr>
        <p:txBody>
          <a:bodyPr wrap="square" rtlCol="0">
            <a:spAutoFit/>
          </a:bodyPr>
          <a:lstStyle/>
          <a:p>
            <a:r>
              <a:rPr lang="en-US" dirty="0">
                <a:solidFill>
                  <a:srgbClr val="00F338"/>
                </a:solidFill>
                <a:latin typeface="Cambria" panose="02040503050406030204" pitchFamily="18" charset="0"/>
                <a:hlinkClick r:id="rId4"/>
              </a:rPr>
              <a:t>www.MarketingEnvy.com</a:t>
            </a:r>
            <a:br>
              <a:rPr lang="en-US" dirty="0">
                <a:solidFill>
                  <a:srgbClr val="00F338"/>
                </a:solidFill>
                <a:latin typeface="Cambria" panose="02040503050406030204" pitchFamily="18" charset="0"/>
              </a:rPr>
            </a:br>
            <a:r>
              <a:rPr lang="en-US" dirty="0">
                <a:solidFill>
                  <a:srgbClr val="00F338"/>
                </a:solidFill>
                <a:latin typeface="Cambria" panose="02040503050406030204" pitchFamily="18" charset="0"/>
              </a:rPr>
              <a:t>Lior@MarketingEnvy.com</a:t>
            </a:r>
            <a:endParaRPr lang="en-GB" dirty="0">
              <a:solidFill>
                <a:srgbClr val="00F338"/>
              </a:solidFill>
              <a:latin typeface="Cambria" panose="02040503050406030204" pitchFamily="18" charset="0"/>
            </a:endParaRPr>
          </a:p>
        </p:txBody>
      </p:sp>
    </p:spTree>
    <p:extLst>
      <p:ext uri="{BB962C8B-B14F-4D97-AF65-F5344CB8AC3E}">
        <p14:creationId xmlns:p14="http://schemas.microsoft.com/office/powerpoint/2010/main" val="367658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126B65-A567-4E77-9755-BE0B4CFDD078}"/>
              </a:ext>
            </a:extLst>
          </p:cNvPr>
          <p:cNvPicPr>
            <a:picLocks noChangeAspect="1"/>
          </p:cNvPicPr>
          <p:nvPr/>
        </p:nvPicPr>
        <p:blipFill rotWithShape="1">
          <a:blip r:embed="rId3"/>
          <a:srcRect t="15399" b="1"/>
          <a:stretch/>
        </p:blipFill>
        <p:spPr>
          <a:xfrm>
            <a:off x="0" y="0"/>
            <a:ext cx="9144000" cy="5143500"/>
          </a:xfrm>
          <a:prstGeom prst="rect">
            <a:avLst/>
          </a:prstGeom>
        </p:spPr>
      </p:pic>
      <p:sp>
        <p:nvSpPr>
          <p:cNvPr id="3" name="Text Placeholder 2"/>
          <p:cNvSpPr>
            <a:spLocks noGrp="1"/>
          </p:cNvSpPr>
          <p:nvPr>
            <p:ph type="body" sz="quarter" idx="14"/>
          </p:nvPr>
        </p:nvSpPr>
        <p:spPr>
          <a:xfrm>
            <a:off x="4317899" y="3593000"/>
            <a:ext cx="6274209" cy="401839"/>
          </a:xfrm>
        </p:spPr>
        <p:txBody>
          <a:bodyPr>
            <a:noAutofit/>
          </a:bodyPr>
          <a:lstStyle/>
          <a:p>
            <a:r>
              <a:rPr lang="en-US" sz="2800" dirty="0" err="1">
                <a:solidFill>
                  <a:srgbClr val="00F338"/>
                </a:solidFill>
                <a:latin typeface="Cambria" pitchFamily="18" charset="0"/>
                <a:cs typeface="Helvetica"/>
              </a:rPr>
              <a:t>Sooo</a:t>
            </a:r>
            <a:r>
              <a:rPr lang="en-US" sz="2800" dirty="0">
                <a:solidFill>
                  <a:srgbClr val="00F338"/>
                </a:solidFill>
                <a:latin typeface="Cambria" pitchFamily="18" charset="0"/>
                <a:cs typeface="Helvetica"/>
              </a:rPr>
              <a:t>, I’m not Amit </a:t>
            </a:r>
            <a:r>
              <a:rPr lang="en-US" sz="2800" dirty="0" err="1">
                <a:solidFill>
                  <a:srgbClr val="00F338"/>
                </a:solidFill>
                <a:latin typeface="Cambria" pitchFamily="18" charset="0"/>
                <a:cs typeface="Helvetica"/>
              </a:rPr>
              <a:t>Lavi</a:t>
            </a:r>
            <a:endParaRPr lang="en-US" sz="2800" dirty="0">
              <a:solidFill>
                <a:srgbClr val="00F338"/>
              </a:solidFill>
              <a:latin typeface="Cambria" pitchFamily="18" charset="0"/>
              <a:cs typeface="Helvetica"/>
            </a:endParaRPr>
          </a:p>
        </p:txBody>
      </p:sp>
    </p:spTree>
    <p:extLst>
      <p:ext uri="{BB962C8B-B14F-4D97-AF65-F5344CB8AC3E}">
        <p14:creationId xmlns:p14="http://schemas.microsoft.com/office/powerpoint/2010/main" val="393826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7291" y="286582"/>
            <a:ext cx="6274209" cy="401839"/>
          </a:xfrm>
        </p:spPr>
        <p:txBody>
          <a:bodyPr>
            <a:noAutofit/>
          </a:bodyPr>
          <a:lstStyle/>
          <a:p>
            <a:r>
              <a:rPr lang="en-US" sz="2800" dirty="0">
                <a:latin typeface="Cambria" pitchFamily="18" charset="0"/>
                <a:cs typeface="Helvetica"/>
              </a:rPr>
              <a:t>Marketing Envy Founders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18" y="1576833"/>
            <a:ext cx="1192547" cy="1307456"/>
          </a:xfrm>
          <a:prstGeom prst="rect">
            <a:avLst/>
          </a:prstGeom>
          <a:effectLst>
            <a:softEdge rad="63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963" y="1587954"/>
            <a:ext cx="1132609" cy="1290722"/>
          </a:xfrm>
          <a:prstGeom prst="rect">
            <a:avLst/>
          </a:prstGeom>
          <a:effectLst>
            <a:softEdge rad="63500"/>
          </a:effectLst>
        </p:spPr>
      </p:pic>
      <p:sp>
        <p:nvSpPr>
          <p:cNvPr id="7" name="Rectangle 6"/>
          <p:cNvSpPr/>
          <p:nvPr/>
        </p:nvSpPr>
        <p:spPr>
          <a:xfrm>
            <a:off x="4544223" y="1587954"/>
            <a:ext cx="3803196" cy="2169825"/>
          </a:xfrm>
          <a:prstGeom prst="rect">
            <a:avLst/>
          </a:prstGeom>
        </p:spPr>
        <p:txBody>
          <a:bodyPr wrap="square">
            <a:spAutoFit/>
          </a:bodyPr>
          <a:lstStyle/>
          <a:p>
            <a:r>
              <a:rPr lang="en-US" sz="1350" dirty="0">
                <a:latin typeface="Cambria" panose="02040503050406030204" pitchFamily="18" charset="0"/>
              </a:rPr>
              <a:t>Over 30 </a:t>
            </a:r>
            <a:r>
              <a:rPr lang="en-US" sz="1350" i="1" dirty="0">
                <a:latin typeface="Cambria" panose="02040503050406030204" pitchFamily="18" charset="0"/>
              </a:rPr>
              <a:t>&lt;gulp&gt; </a:t>
            </a:r>
            <a:r>
              <a:rPr lang="en-US" sz="1350" dirty="0">
                <a:latin typeface="Cambria" panose="02040503050406030204" pitchFamily="18" charset="0"/>
              </a:rPr>
              <a:t>years combined experience with tech start ups and multi-national brands</a:t>
            </a:r>
          </a:p>
          <a:p>
            <a:endParaRPr lang="en-US" sz="1350" dirty="0">
              <a:latin typeface="Cambria" panose="02040503050406030204" pitchFamily="18" charset="0"/>
            </a:endParaRPr>
          </a:p>
          <a:p>
            <a:r>
              <a:rPr lang="en-US" sz="1350" dirty="0">
                <a:latin typeface="Cambria" panose="02040503050406030204" pitchFamily="18" charset="0"/>
              </a:rPr>
              <a:t>Google, Facebook, Ubuntu, Fuji-Xerox, HP Scitex, Cloudyn, BlazeMeter, DMG, ICQ, </a:t>
            </a:r>
            <a:r>
              <a:rPr lang="en-US" sz="1350" dirty="0" err="1">
                <a:latin typeface="Cambria" panose="02040503050406030204" pitchFamily="18" charset="0"/>
              </a:rPr>
              <a:t>Comilion</a:t>
            </a:r>
            <a:r>
              <a:rPr lang="en-US" sz="1350" dirty="0">
                <a:latin typeface="Cambria" panose="02040503050406030204" pitchFamily="18" charset="0"/>
              </a:rPr>
              <a:t>, Coronet, </a:t>
            </a:r>
            <a:r>
              <a:rPr lang="en-US" sz="1350" dirty="0" err="1">
                <a:latin typeface="Cambria" panose="02040503050406030204" pitchFamily="18" charset="0"/>
              </a:rPr>
              <a:t>CyberInt</a:t>
            </a:r>
            <a:r>
              <a:rPr lang="en-US" sz="1350" dirty="0">
                <a:latin typeface="Cambria" panose="02040503050406030204" pitchFamily="18" charset="0"/>
              </a:rPr>
              <a:t>, Portnox, </a:t>
            </a:r>
            <a:r>
              <a:rPr lang="en-US" sz="1350" dirty="0" err="1">
                <a:latin typeface="Cambria" panose="02040503050406030204" pitchFamily="18" charset="0"/>
              </a:rPr>
              <a:t>Showbox</a:t>
            </a:r>
            <a:r>
              <a:rPr lang="en-US" sz="1350" dirty="0">
                <a:latin typeface="Cambria" panose="02040503050406030204" pitchFamily="18" charset="0"/>
              </a:rPr>
              <a:t>, </a:t>
            </a:r>
            <a:r>
              <a:rPr lang="en-US" sz="1350" dirty="0" err="1">
                <a:latin typeface="Cambria" panose="02040503050406030204" pitchFamily="18" charset="0"/>
              </a:rPr>
              <a:t>Foter</a:t>
            </a:r>
            <a:r>
              <a:rPr lang="en-US" sz="1350" dirty="0">
                <a:latin typeface="Cambria" panose="02040503050406030204" pitchFamily="18" charset="0"/>
              </a:rPr>
              <a:t>, </a:t>
            </a:r>
            <a:r>
              <a:rPr lang="en-US" sz="1350" dirty="0" err="1">
                <a:latin typeface="Cambria" panose="02040503050406030204" pitchFamily="18" charset="0"/>
              </a:rPr>
              <a:t>Clicktale</a:t>
            </a:r>
            <a:r>
              <a:rPr lang="en-US" sz="1350" dirty="0">
                <a:latin typeface="Cambria" panose="02040503050406030204" pitchFamily="18" charset="0"/>
              </a:rPr>
              <a:t>, </a:t>
            </a:r>
            <a:r>
              <a:rPr lang="en-US" sz="1350" dirty="0" err="1">
                <a:latin typeface="Cambria" panose="02040503050406030204" pitchFamily="18" charset="0"/>
              </a:rPr>
              <a:t>SecuredTouch</a:t>
            </a:r>
            <a:r>
              <a:rPr lang="en-US" sz="1350" dirty="0">
                <a:latin typeface="Cambria" panose="02040503050406030204" pitchFamily="18" charset="0"/>
              </a:rPr>
              <a:t>, illusive networks, </a:t>
            </a:r>
            <a:r>
              <a:rPr lang="en-US" sz="1350" dirty="0" err="1">
                <a:latin typeface="Cambria" panose="02040503050406030204" pitchFamily="18" charset="0"/>
              </a:rPr>
              <a:t>Secdo</a:t>
            </a:r>
            <a:r>
              <a:rPr lang="en-US" sz="1350" dirty="0">
                <a:latin typeface="Cambria" panose="02040503050406030204" pitchFamily="18" charset="0"/>
              </a:rPr>
              <a:t>, Panoply, Aqua Security, </a:t>
            </a:r>
            <a:r>
              <a:rPr lang="en-US" sz="1350" dirty="0" err="1">
                <a:latin typeface="Cambria" panose="02040503050406030204" pitchFamily="18" charset="0"/>
              </a:rPr>
              <a:t>EverCompliant</a:t>
            </a:r>
            <a:r>
              <a:rPr lang="en-US" sz="1350" dirty="0">
                <a:latin typeface="Cambria" panose="02040503050406030204" pitchFamily="18" charset="0"/>
              </a:rPr>
              <a:t>, </a:t>
            </a:r>
            <a:endParaRPr lang="he-IL" sz="1350" dirty="0">
              <a:latin typeface="Cambria" panose="02040503050406030204" pitchFamily="18" charset="0"/>
            </a:endParaRPr>
          </a:p>
          <a:p>
            <a:r>
              <a:rPr lang="en-US" sz="1350" dirty="0" err="1">
                <a:latin typeface="Cambria" panose="02040503050406030204" pitchFamily="18" charset="0"/>
              </a:rPr>
              <a:t>SignifAI</a:t>
            </a:r>
            <a:r>
              <a:rPr lang="en-US" sz="1350" dirty="0">
                <a:latin typeface="Cambria" panose="02040503050406030204" pitchFamily="18" charset="0"/>
              </a:rPr>
              <a:t>, </a:t>
            </a:r>
            <a:r>
              <a:rPr lang="en-US" sz="1350" dirty="0" err="1">
                <a:latin typeface="Cambria" panose="02040503050406030204" pitchFamily="18" charset="0"/>
              </a:rPr>
              <a:t>PlainID</a:t>
            </a:r>
            <a:endParaRPr lang="en-US" sz="1350" dirty="0">
              <a:latin typeface="Cambria" panose="02040503050406030204" pitchFamily="18" charset="0"/>
            </a:endParaRPr>
          </a:p>
          <a:p>
            <a:endParaRPr lang="en-US" sz="1350" dirty="0">
              <a:latin typeface="Cambria" panose="02040503050406030204" pitchFamily="18" charset="0"/>
            </a:endParaRPr>
          </a:p>
        </p:txBody>
      </p:sp>
      <p:sp>
        <p:nvSpPr>
          <p:cNvPr id="8" name="TextBox 7"/>
          <p:cNvSpPr txBox="1"/>
          <p:nvPr/>
        </p:nvSpPr>
        <p:spPr>
          <a:xfrm>
            <a:off x="632295" y="2878675"/>
            <a:ext cx="1049990" cy="300082"/>
          </a:xfrm>
          <a:prstGeom prst="rect">
            <a:avLst/>
          </a:prstGeom>
          <a:noFill/>
        </p:spPr>
        <p:txBody>
          <a:bodyPr wrap="square" rtlCol="1">
            <a:spAutoFit/>
          </a:bodyPr>
          <a:lstStyle/>
          <a:p>
            <a:pPr algn="l" rtl="0"/>
            <a:r>
              <a:rPr lang="en-US" sz="1350" b="1" dirty="0">
                <a:solidFill>
                  <a:srgbClr val="0BF147"/>
                </a:solidFill>
                <a:latin typeface="Cambria" panose="02040503050406030204" pitchFamily="18" charset="0"/>
              </a:rPr>
              <a:t>Billy </a:t>
            </a:r>
            <a:r>
              <a:rPr lang="en-US" sz="1350" b="1" dirty="0" err="1">
                <a:solidFill>
                  <a:srgbClr val="0BF147"/>
                </a:solidFill>
                <a:latin typeface="Cambria" panose="02040503050406030204" pitchFamily="18" charset="0"/>
              </a:rPr>
              <a:t>Cina</a:t>
            </a:r>
            <a:endParaRPr lang="he-IL" sz="1350" b="1" dirty="0">
              <a:solidFill>
                <a:srgbClr val="0BF147"/>
              </a:solidFill>
              <a:latin typeface="Cambria" panose="02040503050406030204" pitchFamily="18" charset="0"/>
            </a:endParaRPr>
          </a:p>
        </p:txBody>
      </p:sp>
      <p:sp>
        <p:nvSpPr>
          <p:cNvPr id="9" name="TextBox 8"/>
          <p:cNvSpPr txBox="1"/>
          <p:nvPr/>
        </p:nvSpPr>
        <p:spPr>
          <a:xfrm>
            <a:off x="2456902" y="2873965"/>
            <a:ext cx="1191650" cy="300082"/>
          </a:xfrm>
          <a:prstGeom prst="rect">
            <a:avLst/>
          </a:prstGeom>
          <a:noFill/>
        </p:spPr>
        <p:txBody>
          <a:bodyPr wrap="square" rtlCol="1">
            <a:spAutoFit/>
          </a:bodyPr>
          <a:lstStyle/>
          <a:p>
            <a:pPr algn="l" rtl="0"/>
            <a:r>
              <a:rPr lang="en-US" sz="1350" b="1" dirty="0">
                <a:solidFill>
                  <a:srgbClr val="0BF147"/>
                </a:solidFill>
                <a:latin typeface="Cambria" panose="02040503050406030204" pitchFamily="18" charset="0"/>
              </a:rPr>
              <a:t>Amit Lavi</a:t>
            </a:r>
            <a:endParaRPr lang="he-IL" sz="1350" b="1" dirty="0">
              <a:solidFill>
                <a:srgbClr val="0BF147"/>
              </a:solidFill>
              <a:latin typeface="Cambria" panose="02040503050406030204" pitchFamily="18" charset="0"/>
            </a:endParaRPr>
          </a:p>
        </p:txBody>
      </p:sp>
      <p:sp>
        <p:nvSpPr>
          <p:cNvPr id="2" name="TextBox 1"/>
          <p:cNvSpPr txBox="1"/>
          <p:nvPr/>
        </p:nvSpPr>
        <p:spPr>
          <a:xfrm>
            <a:off x="607291" y="3178757"/>
            <a:ext cx="1818496" cy="415498"/>
          </a:xfrm>
          <a:prstGeom prst="rect">
            <a:avLst/>
          </a:prstGeom>
          <a:noFill/>
        </p:spPr>
        <p:txBody>
          <a:bodyPr wrap="square" rtlCol="0">
            <a:spAutoFit/>
          </a:bodyPr>
          <a:lstStyle/>
          <a:p>
            <a:r>
              <a:rPr lang="en-US" sz="1050" dirty="0">
                <a:latin typeface="Cambria" panose="02040503050406030204" pitchFamily="18" charset="0"/>
              </a:rPr>
              <a:t>Billy@MarketingEnvy.com</a:t>
            </a:r>
          </a:p>
          <a:p>
            <a:r>
              <a:rPr lang="en-US" sz="1050" dirty="0">
                <a:latin typeface="Cambria" panose="02040503050406030204" pitchFamily="18" charset="0"/>
              </a:rPr>
              <a:t>@</a:t>
            </a:r>
            <a:r>
              <a:rPr lang="en-US" sz="1050" dirty="0" err="1">
                <a:latin typeface="Cambria" panose="02040503050406030204" pitchFamily="18" charset="0"/>
              </a:rPr>
              <a:t>billycina</a:t>
            </a:r>
            <a:endParaRPr lang="en-US" sz="1050" dirty="0">
              <a:latin typeface="Cambria" panose="02040503050406030204" pitchFamily="18" charset="0"/>
            </a:endParaRPr>
          </a:p>
        </p:txBody>
      </p:sp>
      <p:sp>
        <p:nvSpPr>
          <p:cNvPr id="10" name="TextBox 9"/>
          <p:cNvSpPr txBox="1"/>
          <p:nvPr/>
        </p:nvSpPr>
        <p:spPr>
          <a:xfrm>
            <a:off x="2482101" y="3170240"/>
            <a:ext cx="1961914" cy="415498"/>
          </a:xfrm>
          <a:prstGeom prst="rect">
            <a:avLst/>
          </a:prstGeom>
          <a:noFill/>
        </p:spPr>
        <p:txBody>
          <a:bodyPr wrap="square" rtlCol="0">
            <a:spAutoFit/>
          </a:bodyPr>
          <a:lstStyle/>
          <a:p>
            <a:r>
              <a:rPr lang="en-US" sz="1050" dirty="0">
                <a:latin typeface="Cambria" panose="02040503050406030204" pitchFamily="18" charset="0"/>
              </a:rPr>
              <a:t>Amit@MarketingEnvy.com</a:t>
            </a:r>
          </a:p>
          <a:p>
            <a:r>
              <a:rPr lang="en-US" sz="1050" dirty="0">
                <a:latin typeface="Cambria" panose="02040503050406030204" pitchFamily="18" charset="0"/>
              </a:rPr>
              <a:t>@</a:t>
            </a:r>
            <a:r>
              <a:rPr lang="en-US" sz="1050" dirty="0" err="1">
                <a:latin typeface="Cambria" panose="02040503050406030204" pitchFamily="18" charset="0"/>
              </a:rPr>
              <a:t>amitlavi</a:t>
            </a:r>
            <a:endParaRPr lang="en-US" sz="1050" dirty="0">
              <a:latin typeface="Cambria" panose="02040503050406030204" pitchFamily="18" charset="0"/>
            </a:endParaRPr>
          </a:p>
        </p:txBody>
      </p:sp>
    </p:spTree>
    <p:extLst>
      <p:ext uri="{BB962C8B-B14F-4D97-AF65-F5344CB8AC3E}">
        <p14:creationId xmlns:p14="http://schemas.microsoft.com/office/powerpoint/2010/main" val="115731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1F5D-6789-44F5-A8DD-591F17ABE73B}"/>
              </a:ext>
            </a:extLst>
          </p:cNvPr>
          <p:cNvSpPr>
            <a:spLocks noGrp="1"/>
          </p:cNvSpPr>
          <p:nvPr>
            <p:ph type="title"/>
          </p:nvPr>
        </p:nvSpPr>
        <p:spPr>
          <a:xfrm>
            <a:off x="266700" y="190977"/>
            <a:ext cx="8602980" cy="822484"/>
          </a:xfrm>
        </p:spPr>
        <p:txBody>
          <a:bodyPr>
            <a:normAutofit/>
          </a:bodyPr>
          <a:lstStyle/>
          <a:p>
            <a:pPr algn="l"/>
            <a:r>
              <a:rPr lang="en-US" sz="2800" b="1" dirty="0">
                <a:latin typeface="Cambria" pitchFamily="18" charset="0"/>
                <a:ea typeface="+mn-ea"/>
                <a:cs typeface="Helvetica"/>
              </a:rPr>
              <a:t>Marketing Services for B2B Tech Companies</a:t>
            </a:r>
            <a:endParaRPr lang="en-GB" sz="2800" dirty="0">
              <a:latin typeface="Cambria" panose="02040503050406030204" pitchFamily="18" charset="0"/>
            </a:endParaRPr>
          </a:p>
        </p:txBody>
      </p:sp>
      <p:pic>
        <p:nvPicPr>
          <p:cNvPr id="3" name="Picture 2">
            <a:extLst>
              <a:ext uri="{FF2B5EF4-FFF2-40B4-BE49-F238E27FC236}">
                <a16:creationId xmlns:a16="http://schemas.microsoft.com/office/drawing/2014/main" id="{0F974422-F0D5-4AEF-BB9F-8698881C70C9}"/>
              </a:ext>
            </a:extLst>
          </p:cNvPr>
          <p:cNvPicPr>
            <a:picLocks noChangeAspect="1"/>
          </p:cNvPicPr>
          <p:nvPr/>
        </p:nvPicPr>
        <p:blipFill>
          <a:blip r:embed="rId2"/>
          <a:stretch>
            <a:fillRect/>
          </a:stretch>
        </p:blipFill>
        <p:spPr>
          <a:xfrm>
            <a:off x="444511" y="2130624"/>
            <a:ext cx="8247355" cy="2185138"/>
          </a:xfrm>
          <a:prstGeom prst="rect">
            <a:avLst/>
          </a:prstGeom>
        </p:spPr>
      </p:pic>
      <p:sp>
        <p:nvSpPr>
          <p:cNvPr id="4" name="TextBox 3">
            <a:extLst>
              <a:ext uri="{FF2B5EF4-FFF2-40B4-BE49-F238E27FC236}">
                <a16:creationId xmlns:a16="http://schemas.microsoft.com/office/drawing/2014/main" id="{1058BAB6-82F8-42EA-A209-073CD80E34B9}"/>
              </a:ext>
            </a:extLst>
          </p:cNvPr>
          <p:cNvSpPr txBox="1"/>
          <p:nvPr/>
        </p:nvSpPr>
        <p:spPr>
          <a:xfrm>
            <a:off x="266700" y="932763"/>
            <a:ext cx="7377344" cy="584775"/>
          </a:xfrm>
          <a:prstGeom prst="rect">
            <a:avLst/>
          </a:prstGeom>
          <a:noFill/>
        </p:spPr>
        <p:txBody>
          <a:bodyPr wrap="square" rtlCol="0">
            <a:spAutoFit/>
          </a:bodyPr>
          <a:lstStyle/>
          <a:p>
            <a:r>
              <a:rPr lang="en-GB" sz="1600" dirty="0">
                <a:latin typeface="Cambria" panose="02040503050406030204" pitchFamily="18" charset="0"/>
              </a:rPr>
              <a:t>Inbound &amp; Outbound Marketing by Marketing Envy. Because nothing works alone, there are no silver bullets, quick hacks or magic tricks.</a:t>
            </a:r>
          </a:p>
        </p:txBody>
      </p:sp>
    </p:spTree>
    <p:extLst>
      <p:ext uri="{BB962C8B-B14F-4D97-AF65-F5344CB8AC3E}">
        <p14:creationId xmlns:p14="http://schemas.microsoft.com/office/powerpoint/2010/main" val="308773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426" y="1308556"/>
            <a:ext cx="869684" cy="3383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194" y="2064348"/>
            <a:ext cx="1170978" cy="261519"/>
          </a:xfrm>
          <a:prstGeom prst="rect">
            <a:avLst/>
          </a:prstGeom>
        </p:spPr>
      </p:pic>
      <p:sp>
        <p:nvSpPr>
          <p:cNvPr id="20" name="Text Placeholder 2"/>
          <p:cNvSpPr>
            <a:spLocks noGrp="1"/>
          </p:cNvSpPr>
          <p:nvPr>
            <p:ph type="body" sz="quarter" idx="14"/>
          </p:nvPr>
        </p:nvSpPr>
        <p:spPr>
          <a:xfrm>
            <a:off x="570323" y="254344"/>
            <a:ext cx="5893635" cy="535785"/>
          </a:xfrm>
        </p:spPr>
        <p:txBody>
          <a:bodyPr>
            <a:normAutofit/>
          </a:bodyPr>
          <a:lstStyle/>
          <a:p>
            <a:r>
              <a:rPr lang="en-US" sz="2800" dirty="0">
                <a:latin typeface="Cambria" pitchFamily="18" charset="0"/>
                <a:cs typeface="Helvetica"/>
              </a:rPr>
              <a:t>Customers</a:t>
            </a:r>
            <a:r>
              <a:rPr lang="en-US" sz="2800" dirty="0"/>
              <a:t> </a:t>
            </a:r>
            <a:r>
              <a:rPr lang="en-US" sz="2800" dirty="0">
                <a:latin typeface="Cambria" pitchFamily="18" charset="0"/>
                <a:cs typeface="Helvetica"/>
              </a:rPr>
              <a:t>Include</a:t>
            </a:r>
          </a:p>
        </p:txBody>
      </p:sp>
      <p:pic>
        <p:nvPicPr>
          <p:cNvPr id="1032" name="Picture 8" descr="http://marketingnv.com/wp-content/uploads/2015/01/blazemeter2_200x60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986" y="1366799"/>
            <a:ext cx="1176706" cy="353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666" y="2104638"/>
            <a:ext cx="1108612" cy="2615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0725" y="2131796"/>
            <a:ext cx="1035084" cy="24478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05" y="2837733"/>
            <a:ext cx="949529" cy="299023"/>
          </a:xfrm>
          <a:prstGeom prst="rect">
            <a:avLst/>
          </a:prstGeom>
        </p:spPr>
      </p:pic>
      <p:pic>
        <p:nvPicPr>
          <p:cNvPr id="5" name="Picture 4"/>
          <p:cNvPicPr>
            <a:picLocks noChangeAspect="1"/>
          </p:cNvPicPr>
          <p:nvPr/>
        </p:nvPicPr>
        <p:blipFill>
          <a:blip r:embed="rId9"/>
          <a:stretch>
            <a:fillRect/>
          </a:stretch>
        </p:blipFill>
        <p:spPr>
          <a:xfrm>
            <a:off x="5249192" y="1381588"/>
            <a:ext cx="1190845" cy="393895"/>
          </a:xfrm>
          <a:prstGeom prst="rect">
            <a:avLst/>
          </a:prstGeom>
        </p:spPr>
      </p:pic>
      <p:pic>
        <p:nvPicPr>
          <p:cNvPr id="13" name="Picture 12"/>
          <p:cNvPicPr>
            <a:picLocks noChangeAspect="1"/>
          </p:cNvPicPr>
          <p:nvPr/>
        </p:nvPicPr>
        <p:blipFill>
          <a:blip r:embed="rId10"/>
          <a:stretch>
            <a:fillRect/>
          </a:stretch>
        </p:blipFill>
        <p:spPr>
          <a:xfrm>
            <a:off x="2212426" y="3586303"/>
            <a:ext cx="1216898" cy="237619"/>
          </a:xfrm>
          <a:prstGeom prst="rect">
            <a:avLst/>
          </a:prstGeom>
        </p:spPr>
      </p:pic>
      <p:pic>
        <p:nvPicPr>
          <p:cNvPr id="16" name="Picture 15"/>
          <p:cNvPicPr>
            <a:picLocks noChangeAspect="1"/>
          </p:cNvPicPr>
          <p:nvPr/>
        </p:nvPicPr>
        <p:blipFill>
          <a:blip r:embed="rId11"/>
          <a:stretch>
            <a:fillRect/>
          </a:stretch>
        </p:blipFill>
        <p:spPr>
          <a:xfrm>
            <a:off x="6835605" y="1363055"/>
            <a:ext cx="1205517" cy="362540"/>
          </a:xfrm>
          <a:prstGeom prst="rect">
            <a:avLst/>
          </a:prstGeom>
        </p:spPr>
      </p:pic>
      <p:pic>
        <p:nvPicPr>
          <p:cNvPr id="3" name="Picture 2">
            <a:extLst>
              <a:ext uri="{FF2B5EF4-FFF2-40B4-BE49-F238E27FC236}">
                <a16:creationId xmlns:a16="http://schemas.microsoft.com/office/drawing/2014/main" id="{70EF78F4-3C50-4420-AC50-5722DBC32231}"/>
              </a:ext>
            </a:extLst>
          </p:cNvPr>
          <p:cNvPicPr>
            <a:picLocks noChangeAspect="1"/>
          </p:cNvPicPr>
          <p:nvPr/>
        </p:nvPicPr>
        <p:blipFill>
          <a:blip r:embed="rId12"/>
          <a:stretch>
            <a:fillRect/>
          </a:stretch>
        </p:blipFill>
        <p:spPr>
          <a:xfrm>
            <a:off x="588000" y="1362916"/>
            <a:ext cx="1152923" cy="345877"/>
          </a:xfrm>
          <a:prstGeom prst="rect">
            <a:avLst/>
          </a:prstGeom>
        </p:spPr>
      </p:pic>
      <p:pic>
        <p:nvPicPr>
          <p:cNvPr id="12" name="Picture 11">
            <a:extLst>
              <a:ext uri="{FF2B5EF4-FFF2-40B4-BE49-F238E27FC236}">
                <a16:creationId xmlns:a16="http://schemas.microsoft.com/office/drawing/2014/main" id="{81308B38-2E6C-437E-9486-94AFE1E2EA13}"/>
              </a:ext>
            </a:extLst>
          </p:cNvPr>
          <p:cNvPicPr>
            <a:picLocks noChangeAspect="1"/>
          </p:cNvPicPr>
          <p:nvPr/>
        </p:nvPicPr>
        <p:blipFill>
          <a:blip r:embed="rId13"/>
          <a:stretch>
            <a:fillRect/>
          </a:stretch>
        </p:blipFill>
        <p:spPr>
          <a:xfrm>
            <a:off x="6781502" y="2036853"/>
            <a:ext cx="1313722" cy="394116"/>
          </a:xfrm>
          <a:prstGeom prst="rect">
            <a:avLst/>
          </a:prstGeom>
        </p:spPr>
      </p:pic>
      <p:pic>
        <p:nvPicPr>
          <p:cNvPr id="17" name="Picture 16">
            <a:extLst>
              <a:ext uri="{FF2B5EF4-FFF2-40B4-BE49-F238E27FC236}">
                <a16:creationId xmlns:a16="http://schemas.microsoft.com/office/drawing/2014/main" id="{9945CA33-A172-4B16-A640-AB6435731AEA}"/>
              </a:ext>
            </a:extLst>
          </p:cNvPr>
          <p:cNvPicPr>
            <a:picLocks noChangeAspect="1"/>
          </p:cNvPicPr>
          <p:nvPr/>
        </p:nvPicPr>
        <p:blipFill>
          <a:blip r:embed="rId14"/>
          <a:stretch>
            <a:fillRect/>
          </a:stretch>
        </p:blipFill>
        <p:spPr>
          <a:xfrm>
            <a:off x="5146055" y="2791527"/>
            <a:ext cx="1293982" cy="388195"/>
          </a:xfrm>
          <a:prstGeom prst="rect">
            <a:avLst/>
          </a:prstGeom>
        </p:spPr>
      </p:pic>
      <p:pic>
        <p:nvPicPr>
          <p:cNvPr id="21" name="Picture 20">
            <a:extLst>
              <a:ext uri="{FF2B5EF4-FFF2-40B4-BE49-F238E27FC236}">
                <a16:creationId xmlns:a16="http://schemas.microsoft.com/office/drawing/2014/main" id="{041B27FC-4103-422E-80C6-B19B0B87D6E6}"/>
              </a:ext>
            </a:extLst>
          </p:cNvPr>
          <p:cNvPicPr>
            <a:picLocks noChangeAspect="1"/>
          </p:cNvPicPr>
          <p:nvPr/>
        </p:nvPicPr>
        <p:blipFill>
          <a:blip r:embed="rId15"/>
          <a:stretch>
            <a:fillRect/>
          </a:stretch>
        </p:blipFill>
        <p:spPr>
          <a:xfrm>
            <a:off x="2010703" y="2768103"/>
            <a:ext cx="1193287" cy="357986"/>
          </a:xfrm>
          <a:prstGeom prst="rect">
            <a:avLst/>
          </a:prstGeom>
        </p:spPr>
      </p:pic>
      <p:pic>
        <p:nvPicPr>
          <p:cNvPr id="24" name="Picture 23">
            <a:extLst>
              <a:ext uri="{FF2B5EF4-FFF2-40B4-BE49-F238E27FC236}">
                <a16:creationId xmlns:a16="http://schemas.microsoft.com/office/drawing/2014/main" id="{4A1BA3FA-59E2-4B88-A817-ACCEBF17870B}"/>
              </a:ext>
            </a:extLst>
          </p:cNvPr>
          <p:cNvPicPr>
            <a:picLocks noChangeAspect="1"/>
          </p:cNvPicPr>
          <p:nvPr/>
        </p:nvPicPr>
        <p:blipFill>
          <a:blip r:embed="rId16"/>
          <a:stretch>
            <a:fillRect/>
          </a:stretch>
        </p:blipFill>
        <p:spPr>
          <a:xfrm>
            <a:off x="402303" y="2662284"/>
            <a:ext cx="1524319" cy="457296"/>
          </a:xfrm>
          <a:prstGeom prst="rect">
            <a:avLst/>
          </a:prstGeom>
        </p:spPr>
      </p:pic>
      <p:pic>
        <p:nvPicPr>
          <p:cNvPr id="28" name="Picture 27">
            <a:extLst>
              <a:ext uri="{FF2B5EF4-FFF2-40B4-BE49-F238E27FC236}">
                <a16:creationId xmlns:a16="http://schemas.microsoft.com/office/drawing/2014/main" id="{C2556921-40AE-4B30-AD3E-ADEB27D95D83}"/>
              </a:ext>
            </a:extLst>
          </p:cNvPr>
          <p:cNvPicPr>
            <a:picLocks noChangeAspect="1"/>
          </p:cNvPicPr>
          <p:nvPr/>
        </p:nvPicPr>
        <p:blipFill>
          <a:blip r:embed="rId17"/>
          <a:stretch>
            <a:fillRect/>
          </a:stretch>
        </p:blipFill>
        <p:spPr>
          <a:xfrm rot="10800000" flipH="1" flipV="1">
            <a:off x="661373" y="3543339"/>
            <a:ext cx="1180824" cy="323545"/>
          </a:xfrm>
          <a:prstGeom prst="rect">
            <a:avLst/>
          </a:prstGeom>
        </p:spPr>
      </p:pic>
      <p:pic>
        <p:nvPicPr>
          <p:cNvPr id="30" name="Picture 29">
            <a:extLst>
              <a:ext uri="{FF2B5EF4-FFF2-40B4-BE49-F238E27FC236}">
                <a16:creationId xmlns:a16="http://schemas.microsoft.com/office/drawing/2014/main" id="{1D758CE1-7895-4E82-8BAC-ABCC24D59E60}"/>
              </a:ext>
            </a:extLst>
          </p:cNvPr>
          <p:cNvPicPr>
            <a:picLocks noChangeAspect="1"/>
          </p:cNvPicPr>
          <p:nvPr/>
        </p:nvPicPr>
        <p:blipFill>
          <a:blip r:embed="rId18"/>
          <a:stretch>
            <a:fillRect/>
          </a:stretch>
        </p:blipFill>
        <p:spPr>
          <a:xfrm>
            <a:off x="3765535" y="2781470"/>
            <a:ext cx="1102780" cy="344619"/>
          </a:xfrm>
          <a:prstGeom prst="rect">
            <a:avLst/>
          </a:prstGeom>
        </p:spPr>
      </p:pic>
      <p:pic>
        <p:nvPicPr>
          <p:cNvPr id="1024" name="Picture 1023">
            <a:extLst>
              <a:ext uri="{FF2B5EF4-FFF2-40B4-BE49-F238E27FC236}">
                <a16:creationId xmlns:a16="http://schemas.microsoft.com/office/drawing/2014/main" id="{4F7009E7-5931-424D-8DDB-96EAA5FD30BC}"/>
              </a:ext>
            </a:extLst>
          </p:cNvPr>
          <p:cNvPicPr>
            <a:picLocks noChangeAspect="1"/>
          </p:cNvPicPr>
          <p:nvPr/>
        </p:nvPicPr>
        <p:blipFill>
          <a:blip r:embed="rId19"/>
          <a:stretch>
            <a:fillRect/>
          </a:stretch>
        </p:blipFill>
        <p:spPr>
          <a:xfrm>
            <a:off x="700902" y="2026233"/>
            <a:ext cx="1073864" cy="337748"/>
          </a:xfrm>
          <a:prstGeom prst="rect">
            <a:avLst/>
          </a:prstGeom>
        </p:spPr>
      </p:pic>
      <p:pic>
        <p:nvPicPr>
          <p:cNvPr id="1026" name="Picture 1025">
            <a:extLst>
              <a:ext uri="{FF2B5EF4-FFF2-40B4-BE49-F238E27FC236}">
                <a16:creationId xmlns:a16="http://schemas.microsoft.com/office/drawing/2014/main" id="{E62B858F-ED2D-4AE8-8DA6-7D2C9AF75967}"/>
              </a:ext>
            </a:extLst>
          </p:cNvPr>
          <p:cNvPicPr>
            <a:picLocks noChangeAspect="1"/>
          </p:cNvPicPr>
          <p:nvPr/>
        </p:nvPicPr>
        <p:blipFill>
          <a:blip r:embed="rId20"/>
          <a:stretch>
            <a:fillRect/>
          </a:stretch>
        </p:blipFill>
        <p:spPr>
          <a:xfrm>
            <a:off x="3765535" y="3527869"/>
            <a:ext cx="1340682" cy="321603"/>
          </a:xfrm>
          <a:prstGeom prst="rect">
            <a:avLst/>
          </a:prstGeom>
        </p:spPr>
      </p:pic>
    </p:spTree>
    <p:extLst>
      <p:ext uri="{BB962C8B-B14F-4D97-AF65-F5344CB8AC3E}">
        <p14:creationId xmlns:p14="http://schemas.microsoft.com/office/powerpoint/2010/main" val="171109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E48"/>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975" b="-1"/>
          <a:stretch/>
        </p:blipFill>
        <p:spPr>
          <a:xfrm flipH="1">
            <a:off x="3215428" y="-379711"/>
            <a:ext cx="4436701" cy="387183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91832">
            <a:off x="1610191" y="3173616"/>
            <a:ext cx="613833" cy="9017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72" y="3965319"/>
            <a:ext cx="939052" cy="694082"/>
          </a:xfrm>
          <a:prstGeom prst="rect">
            <a:avLst/>
          </a:prstGeom>
        </p:spPr>
      </p:pic>
      <p:grpSp>
        <p:nvGrpSpPr>
          <p:cNvPr id="20" name="Group 19"/>
          <p:cNvGrpSpPr/>
          <p:nvPr/>
        </p:nvGrpSpPr>
        <p:grpSpPr>
          <a:xfrm>
            <a:off x="2436220" y="2416133"/>
            <a:ext cx="3414117" cy="2243268"/>
            <a:chOff x="2071252" y="2008364"/>
            <a:chExt cx="4487677" cy="2948657"/>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252" y="2081422"/>
              <a:ext cx="4487677" cy="287559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1950" y="2008364"/>
              <a:ext cx="4414421" cy="2828658"/>
            </a:xfrm>
            <a:prstGeom prst="rect">
              <a:avLst/>
            </a:prstGeom>
          </p:spPr>
        </p:pic>
      </p:grpSp>
      <p:sp>
        <p:nvSpPr>
          <p:cNvPr id="76" name="TextBox 75"/>
          <p:cNvSpPr txBox="1"/>
          <p:nvPr/>
        </p:nvSpPr>
        <p:spPr>
          <a:xfrm>
            <a:off x="3974008" y="1000946"/>
            <a:ext cx="3770155" cy="1015663"/>
          </a:xfrm>
          <a:prstGeom prst="rect">
            <a:avLst/>
          </a:prstGeom>
          <a:noFill/>
        </p:spPr>
        <p:txBody>
          <a:bodyPr wrap="square" rtlCol="0">
            <a:spAutoFit/>
          </a:bodyPr>
          <a:lstStyle/>
          <a:p>
            <a:pPr algn="ctr"/>
            <a:r>
              <a:rPr lang="en-US" sz="2000" b="1" dirty="0">
                <a:solidFill>
                  <a:srgbClr val="3C4A52"/>
                </a:solidFill>
                <a:latin typeface="Cambria" pitchFamily="18" charset="0"/>
                <a:cs typeface="Helvetica"/>
              </a:rPr>
              <a:t>Reaching Your </a:t>
            </a:r>
            <a:endParaRPr lang="he-IL" sz="2000" b="1" dirty="0">
              <a:solidFill>
                <a:srgbClr val="3C4A52"/>
              </a:solidFill>
              <a:latin typeface="Cambria" pitchFamily="18" charset="0"/>
              <a:cs typeface="Helvetica"/>
            </a:endParaRPr>
          </a:p>
          <a:p>
            <a:pPr algn="ctr"/>
            <a:r>
              <a:rPr lang="en-US" sz="2000" b="1" dirty="0">
                <a:solidFill>
                  <a:srgbClr val="3C4A52"/>
                </a:solidFill>
                <a:latin typeface="Cambria" pitchFamily="18" charset="0"/>
                <a:cs typeface="Helvetica"/>
              </a:rPr>
              <a:t>Target Audience: </a:t>
            </a:r>
            <a:br>
              <a:rPr lang="en-US" sz="2000" b="1" dirty="0">
                <a:solidFill>
                  <a:srgbClr val="3C4A52"/>
                </a:solidFill>
                <a:latin typeface="Cambria" pitchFamily="18" charset="0"/>
                <a:cs typeface="Helvetica"/>
              </a:rPr>
            </a:br>
            <a:endParaRPr lang="en-US" sz="2000" b="1" dirty="0">
              <a:solidFill>
                <a:srgbClr val="3C4A52"/>
              </a:solidFill>
              <a:latin typeface="Cambria" pitchFamily="18" charset="0"/>
              <a:cs typeface="Helvetica"/>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99556">
            <a:off x="7345213" y="1060080"/>
            <a:ext cx="613833" cy="901700"/>
          </a:xfrm>
          <a:prstGeom prst="rect">
            <a:avLst/>
          </a:prstGeom>
        </p:spPr>
      </p:pic>
      <p:sp>
        <p:nvSpPr>
          <p:cNvPr id="13" name="Rectangle 12"/>
          <p:cNvSpPr/>
          <p:nvPr/>
        </p:nvSpPr>
        <p:spPr>
          <a:xfrm>
            <a:off x="4620861" y="1667476"/>
            <a:ext cx="2476451" cy="738664"/>
          </a:xfrm>
          <a:prstGeom prst="rect">
            <a:avLst/>
          </a:prstGeom>
        </p:spPr>
        <p:txBody>
          <a:bodyPr wrap="square">
            <a:spAutoFit/>
          </a:bodyPr>
          <a:lstStyle/>
          <a:p>
            <a:pPr algn="ctr"/>
            <a:r>
              <a:rPr lang="en-US" sz="1400" b="1" dirty="0">
                <a:solidFill>
                  <a:srgbClr val="3C4A52"/>
                </a:solidFill>
                <a:latin typeface="Cambria" pitchFamily="18" charset="0"/>
                <a:cs typeface="Helvetica"/>
              </a:rPr>
              <a:t>How successful cybersecurity</a:t>
            </a:r>
            <a:br>
              <a:rPr lang="en-US" sz="1400" b="1" dirty="0">
                <a:solidFill>
                  <a:srgbClr val="3C4A52"/>
                </a:solidFill>
                <a:latin typeface="Cambria" pitchFamily="18" charset="0"/>
                <a:cs typeface="Helvetica"/>
              </a:rPr>
            </a:br>
            <a:r>
              <a:rPr lang="en-US" sz="1400" b="1" dirty="0">
                <a:solidFill>
                  <a:srgbClr val="3C4A52"/>
                </a:solidFill>
                <a:latin typeface="Cambria" pitchFamily="18" charset="0"/>
                <a:cs typeface="Helvetica"/>
              </a:rPr>
              <a:t> companies</a:t>
            </a:r>
            <a:r>
              <a:rPr lang="he-IL" sz="1400" b="1" dirty="0">
                <a:solidFill>
                  <a:srgbClr val="3C4A52"/>
                </a:solidFill>
                <a:latin typeface="Cambria" pitchFamily="18" charset="0"/>
                <a:cs typeface="Helvetica"/>
              </a:rPr>
              <a:t> </a:t>
            </a:r>
            <a:r>
              <a:rPr lang="en-US" sz="1400" b="1" dirty="0">
                <a:solidFill>
                  <a:srgbClr val="3C4A52"/>
                </a:solidFill>
                <a:latin typeface="Cambria" pitchFamily="18" charset="0"/>
                <a:cs typeface="Helvetica"/>
              </a:rPr>
              <a:t>get it done</a:t>
            </a:r>
          </a:p>
        </p:txBody>
      </p:sp>
    </p:spTree>
    <p:extLst>
      <p:ext uri="{BB962C8B-B14F-4D97-AF65-F5344CB8AC3E}">
        <p14:creationId xmlns:p14="http://schemas.microsoft.com/office/powerpoint/2010/main" val="247698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E48"/>
        </a:solidFill>
        <a:effectLst/>
      </p:bgPr>
    </p:bg>
    <p:spTree>
      <p:nvGrpSpPr>
        <p:cNvPr id="1" name=""/>
        <p:cNvGrpSpPr/>
        <p:nvPr/>
      </p:nvGrpSpPr>
      <p:grpSpPr>
        <a:xfrm>
          <a:off x="0" y="0"/>
          <a:ext cx="0" cy="0"/>
          <a:chOff x="0" y="0"/>
          <a:chExt cx="0" cy="0"/>
        </a:xfrm>
      </p:grpSpPr>
      <p:sp>
        <p:nvSpPr>
          <p:cNvPr id="76" name="TextBox 75"/>
          <p:cNvSpPr txBox="1"/>
          <p:nvPr/>
        </p:nvSpPr>
        <p:spPr>
          <a:xfrm>
            <a:off x="687047" y="2615027"/>
            <a:ext cx="7566731" cy="1569660"/>
          </a:xfrm>
          <a:prstGeom prst="rect">
            <a:avLst/>
          </a:prstGeom>
          <a:noFill/>
        </p:spPr>
        <p:txBody>
          <a:bodyPr wrap="square" rtlCol="0">
            <a:spAutoFit/>
          </a:bodyPr>
          <a:lstStyle/>
          <a:p>
            <a:pPr algn="ctr"/>
            <a:r>
              <a:rPr lang="en-US" sz="3200" b="1" dirty="0">
                <a:solidFill>
                  <a:srgbClr val="00F338"/>
                </a:solidFill>
                <a:latin typeface="Cambria" pitchFamily="18" charset="0"/>
                <a:cs typeface="Helvetica"/>
              </a:rPr>
              <a:t>Solid SEO, </a:t>
            </a:r>
            <a:endParaRPr lang="he-IL" sz="3200" b="1" dirty="0">
              <a:solidFill>
                <a:srgbClr val="00F338"/>
              </a:solidFill>
              <a:latin typeface="Cambria" pitchFamily="18" charset="0"/>
              <a:cs typeface="Helvetica"/>
            </a:endParaRPr>
          </a:p>
          <a:p>
            <a:pPr algn="ctr"/>
            <a:r>
              <a:rPr lang="en-US" sz="3200" b="1" dirty="0">
                <a:solidFill>
                  <a:srgbClr val="00F338"/>
                </a:solidFill>
                <a:latin typeface="Cambria" pitchFamily="18" charset="0"/>
                <a:cs typeface="Helvetica"/>
              </a:rPr>
              <a:t>Content marketing </a:t>
            </a:r>
            <a:endParaRPr lang="he-IL" sz="3200" b="1" dirty="0">
              <a:solidFill>
                <a:srgbClr val="00F338"/>
              </a:solidFill>
              <a:latin typeface="Cambria" pitchFamily="18" charset="0"/>
              <a:cs typeface="Helvetica"/>
            </a:endParaRPr>
          </a:p>
          <a:p>
            <a:pPr algn="ctr"/>
            <a:r>
              <a:rPr lang="en-US" sz="3200" b="1" dirty="0">
                <a:solidFill>
                  <a:srgbClr val="00F338"/>
                </a:solidFill>
                <a:latin typeface="Cambria" pitchFamily="18" charset="0"/>
                <a:cs typeface="Helvetica"/>
              </a:rPr>
              <a:t>&amp; Social Media Strategy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420" y="930036"/>
            <a:ext cx="1555986" cy="1456403"/>
          </a:xfrm>
          <a:prstGeom prst="rect">
            <a:avLst/>
          </a:prstGeom>
        </p:spPr>
      </p:pic>
    </p:spTree>
    <p:extLst>
      <p:ext uri="{BB962C8B-B14F-4D97-AF65-F5344CB8AC3E}">
        <p14:creationId xmlns:p14="http://schemas.microsoft.com/office/powerpoint/2010/main" val="151328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8918D82-2AE0-409B-B302-609C5C658546}"/>
              </a:ext>
            </a:extLst>
          </p:cNvPr>
          <p:cNvSpPr/>
          <p:nvPr/>
        </p:nvSpPr>
        <p:spPr>
          <a:xfrm>
            <a:off x="1164093" y="2481719"/>
            <a:ext cx="2361156" cy="233603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mbria" pitchFamily="18" charset="0"/>
                <a:cs typeface="Helvetica"/>
              </a:rPr>
              <a:t>Keyword Research</a:t>
            </a: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91832">
            <a:off x="908433" y="3089904"/>
            <a:ext cx="613833" cy="9017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1265"/>
          <a:stretch/>
        </p:blipFill>
        <p:spPr>
          <a:xfrm flipH="1">
            <a:off x="273787" y="0"/>
            <a:ext cx="4640772" cy="3126955"/>
          </a:xfrm>
          <a:prstGeom prst="rect">
            <a:avLst/>
          </a:prstGeom>
        </p:spPr>
      </p:pic>
      <p:sp>
        <p:nvSpPr>
          <p:cNvPr id="7" name="TextBox 6"/>
          <p:cNvSpPr txBox="1"/>
          <p:nvPr/>
        </p:nvSpPr>
        <p:spPr>
          <a:xfrm>
            <a:off x="1739618" y="722657"/>
            <a:ext cx="2605413" cy="1077218"/>
          </a:xfrm>
          <a:prstGeom prst="rect">
            <a:avLst/>
          </a:prstGeom>
          <a:noFill/>
        </p:spPr>
        <p:txBody>
          <a:bodyPr wrap="square" rtlCol="0">
            <a:spAutoFit/>
          </a:bodyPr>
          <a:lstStyle/>
          <a:p>
            <a:pPr algn="ctr"/>
            <a:r>
              <a:rPr lang="en-US" sz="3200" b="1" dirty="0">
                <a:latin typeface="Cambria" pitchFamily="18" charset="0"/>
                <a:cs typeface="Helvetica"/>
              </a:rPr>
              <a:t>Organic is Key</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2" y="0"/>
            <a:ext cx="1877404" cy="2481719"/>
          </a:xfrm>
          <a:prstGeom prst="rect">
            <a:avLst/>
          </a:prstGeom>
        </p:spPr>
      </p:pic>
      <p:sp>
        <p:nvSpPr>
          <p:cNvPr id="2" name="Oval 1">
            <a:extLst>
              <a:ext uri="{FF2B5EF4-FFF2-40B4-BE49-F238E27FC236}">
                <a16:creationId xmlns:a16="http://schemas.microsoft.com/office/drawing/2014/main" id="{E8918D82-2AE0-409B-B302-609C5C658546}"/>
              </a:ext>
            </a:extLst>
          </p:cNvPr>
          <p:cNvSpPr/>
          <p:nvPr/>
        </p:nvSpPr>
        <p:spPr>
          <a:xfrm>
            <a:off x="4415554" y="1840379"/>
            <a:ext cx="2361156" cy="2336039"/>
          </a:xfrm>
          <a:prstGeom prst="ellipse">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e-IL" b="1" dirty="0">
              <a:latin typeface="Cambria" pitchFamily="18" charset="0"/>
              <a:cs typeface="Helvetica"/>
            </a:endParaRPr>
          </a:p>
          <a:p>
            <a:pPr algn="ctr"/>
            <a:r>
              <a:rPr lang="en-US" b="1" dirty="0">
                <a:latin typeface="Cambria" pitchFamily="18" charset="0"/>
                <a:cs typeface="Helvetica"/>
              </a:rPr>
              <a:t>SEO Optimization </a:t>
            </a:r>
            <a:endParaRPr lang="en-US" dirty="0">
              <a:latin typeface="Cambria" pitchFamily="18" charset="0"/>
              <a:cs typeface="Helvetica"/>
            </a:endParaRPr>
          </a:p>
          <a:p>
            <a:pPr algn="ctr"/>
            <a:endParaRPr lang="en-GB" dirty="0"/>
          </a:p>
        </p:txBody>
      </p:sp>
      <p:sp>
        <p:nvSpPr>
          <p:cNvPr id="4" name="TextBox 3"/>
          <p:cNvSpPr txBox="1"/>
          <p:nvPr/>
        </p:nvSpPr>
        <p:spPr>
          <a:xfrm>
            <a:off x="530856" y="550502"/>
            <a:ext cx="1478071" cy="400110"/>
          </a:xfrm>
          <a:prstGeom prst="rect">
            <a:avLst/>
          </a:prstGeom>
          <a:noFill/>
        </p:spPr>
        <p:txBody>
          <a:bodyPr wrap="square" rtlCol="0">
            <a:spAutoFit/>
          </a:bodyPr>
          <a:lstStyle/>
          <a:p>
            <a:r>
              <a:rPr lang="en-GB" sz="2000" b="1" dirty="0">
                <a:solidFill>
                  <a:srgbClr val="313132"/>
                </a:solidFill>
                <a:latin typeface="Cambria" pitchFamily="18" charset="0"/>
                <a:cs typeface="Helvetica"/>
              </a:rPr>
              <a:t>TIP 1: </a:t>
            </a:r>
            <a:endParaRPr lang="en-US" sz="2000" b="1" dirty="0">
              <a:solidFill>
                <a:srgbClr val="313132"/>
              </a:solidFill>
              <a:latin typeface="Cambria" pitchFamily="18" charset="0"/>
              <a:cs typeface="Helvetica"/>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99556">
            <a:off x="6326890" y="2164284"/>
            <a:ext cx="613833" cy="901700"/>
          </a:xfrm>
          <a:prstGeom prst="rect">
            <a:avLst/>
          </a:prstGeom>
        </p:spPr>
      </p:pic>
    </p:spTree>
    <p:extLst>
      <p:ext uri="{BB962C8B-B14F-4D97-AF65-F5344CB8AC3E}">
        <p14:creationId xmlns:p14="http://schemas.microsoft.com/office/powerpoint/2010/main" val="193985535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48063</TotalTime>
  <Words>1360</Words>
  <Application>Microsoft Office PowerPoint</Application>
  <PresentationFormat>On-screen Show (16:9)</PresentationFormat>
  <Paragraphs>181</Paragraphs>
  <Slides>22</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Cambria</vt:lpstr>
      <vt:lpstr>Courier New</vt:lpstr>
      <vt:lpstr>Helvetica</vt:lpstr>
      <vt:lpstr>Times New Roman</vt:lpstr>
      <vt:lpstr>Office Theme</vt:lpstr>
      <vt:lpstr>1_00</vt:lpstr>
      <vt:lpstr>עיצוב מותאם אישית</vt:lpstr>
      <vt:lpstr>00</vt:lpstr>
      <vt:lpstr>PowerPoint Presentation</vt:lpstr>
      <vt:lpstr>PowerPoint Presentation</vt:lpstr>
      <vt:lpstr>PowerPoint Presentation</vt:lpstr>
      <vt:lpstr>PowerPoint Presentation</vt:lpstr>
      <vt:lpstr>Marketing Services for B2B Tech Companies</vt:lpstr>
      <vt:lpstr>PowerPoint Presentation</vt:lpstr>
      <vt:lpstr>PowerPoint Presentation</vt:lpstr>
      <vt:lpstr>PowerPoint Presentation</vt:lpstr>
      <vt:lpstr>PowerPoint Presentation</vt:lpstr>
      <vt:lpstr>Tools to use for keyword research:</vt:lpstr>
      <vt:lpstr>PowerPoint Presentation</vt:lpstr>
      <vt:lpstr>Repurpose Your Content  for Different Personas</vt:lpstr>
      <vt:lpstr>PowerPoint Presentation</vt:lpstr>
      <vt:lpstr>PowerPoint Presentation</vt:lpstr>
      <vt:lpstr>Marketing Automation  for Any Size Org</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HubSpot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Sunguroff</dc:creator>
  <cp:lastModifiedBy>Maayan Sella</cp:lastModifiedBy>
  <cp:revision>1054</cp:revision>
  <dcterms:created xsi:type="dcterms:W3CDTF">2013-02-27T18:43:31Z</dcterms:created>
  <dcterms:modified xsi:type="dcterms:W3CDTF">2017-06-29T16:31:53Z</dcterms:modified>
</cp:coreProperties>
</file>